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 id="2147483813" r:id="rId4"/>
  </p:sldMasterIdLst>
  <p:notesMasterIdLst>
    <p:notesMasterId r:id="rId59"/>
  </p:notesMasterIdLst>
  <p:sldIdLst>
    <p:sldId id="346" r:id="rId5"/>
    <p:sldId id="365" r:id="rId6"/>
    <p:sldId id="347" r:id="rId7"/>
    <p:sldId id="369" r:id="rId8"/>
    <p:sldId id="354" r:id="rId9"/>
    <p:sldId id="367" r:id="rId10"/>
    <p:sldId id="349" r:id="rId11"/>
    <p:sldId id="350" r:id="rId12"/>
    <p:sldId id="368" r:id="rId13"/>
    <p:sldId id="352" r:id="rId14"/>
    <p:sldId id="366" r:id="rId15"/>
    <p:sldId id="291" r:id="rId16"/>
    <p:sldId id="292" r:id="rId17"/>
    <p:sldId id="285" r:id="rId18"/>
    <p:sldId id="286" r:id="rId19"/>
    <p:sldId id="288" r:id="rId20"/>
    <p:sldId id="289" r:id="rId21"/>
    <p:sldId id="287" r:id="rId22"/>
    <p:sldId id="290" r:id="rId23"/>
    <p:sldId id="321" r:id="rId24"/>
    <p:sldId id="322" r:id="rId25"/>
    <p:sldId id="355" r:id="rId26"/>
    <p:sldId id="356" r:id="rId27"/>
    <p:sldId id="323" r:id="rId28"/>
    <p:sldId id="336" r:id="rId29"/>
    <p:sldId id="297" r:id="rId30"/>
    <p:sldId id="344" r:id="rId31"/>
    <p:sldId id="342" r:id="rId32"/>
    <p:sldId id="301" r:id="rId33"/>
    <p:sldId id="302" r:id="rId34"/>
    <p:sldId id="345" r:id="rId35"/>
    <p:sldId id="305" r:id="rId36"/>
    <p:sldId id="357" r:id="rId37"/>
    <p:sldId id="308" r:id="rId38"/>
    <p:sldId id="325" r:id="rId39"/>
    <p:sldId id="358" r:id="rId40"/>
    <p:sldId id="359" r:id="rId41"/>
    <p:sldId id="360" r:id="rId42"/>
    <p:sldId id="362" r:id="rId43"/>
    <p:sldId id="363" r:id="rId44"/>
    <p:sldId id="364" r:id="rId45"/>
    <p:sldId id="341" r:id="rId46"/>
    <p:sldId id="338" r:id="rId47"/>
    <p:sldId id="339" r:id="rId48"/>
    <p:sldId id="340" r:id="rId49"/>
    <p:sldId id="337" r:id="rId50"/>
    <p:sldId id="327" r:id="rId51"/>
    <p:sldId id="328" r:id="rId52"/>
    <p:sldId id="329" r:id="rId53"/>
    <p:sldId id="330" r:id="rId54"/>
    <p:sldId id="331" r:id="rId55"/>
    <p:sldId id="332" r:id="rId56"/>
    <p:sldId id="333" r:id="rId57"/>
    <p:sldId id="33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5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D2ED"/>
    <a:srgbClr val="0063BE"/>
    <a:srgbClr val="B0DFF3"/>
    <a:srgbClr val="004A8E"/>
    <a:srgbClr val="6DCFF6"/>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1" d="100"/>
          <a:sy n="71" d="100"/>
        </p:scale>
        <p:origin x="618" y="60"/>
      </p:cViewPr>
      <p:guideLst>
        <p:guide orient="horz" pos="2160"/>
        <p:guide pos="3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1394347\Desktop\KPI%20data.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1394347\Desktop\KPI%20data.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1394347\Desktop\KPI%20data.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1394347\Desktop\KPI%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dirty="0" smtClean="0"/>
              <a:t>Resources</a:t>
            </a:r>
            <a:endParaRPr lang="en-US" dirty="0"/>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Sheet1!$D$4</c:f>
              <c:strCache>
                <c:ptCount val="1"/>
                <c:pt idx="0">
                  <c:v>Others</c:v>
                </c:pt>
              </c:strCache>
            </c:strRef>
          </c:tx>
          <c:spPr>
            <a:solidFill>
              <a:schemeClr val="accent1">
                <a:shade val="53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Sheet1!$C$5:$C$22</c:f>
              <c:numCache>
                <c:formatCode>[$-409]mmm\-yy;@</c:formatCode>
                <c:ptCount val="18"/>
                <c:pt idx="0">
                  <c:v>42461</c:v>
                </c:pt>
                <c:pt idx="1">
                  <c:v>42491</c:v>
                </c:pt>
                <c:pt idx="2">
                  <c:v>42522</c:v>
                </c:pt>
                <c:pt idx="3">
                  <c:v>42552</c:v>
                </c:pt>
                <c:pt idx="4">
                  <c:v>42583</c:v>
                </c:pt>
                <c:pt idx="5">
                  <c:v>42614</c:v>
                </c:pt>
                <c:pt idx="6">
                  <c:v>42644</c:v>
                </c:pt>
                <c:pt idx="7">
                  <c:v>42675</c:v>
                </c:pt>
                <c:pt idx="8">
                  <c:v>42705</c:v>
                </c:pt>
                <c:pt idx="9">
                  <c:v>42736</c:v>
                </c:pt>
                <c:pt idx="10">
                  <c:v>42767</c:v>
                </c:pt>
                <c:pt idx="11">
                  <c:v>42795</c:v>
                </c:pt>
                <c:pt idx="12">
                  <c:v>42826</c:v>
                </c:pt>
                <c:pt idx="13">
                  <c:v>42856</c:v>
                </c:pt>
                <c:pt idx="14">
                  <c:v>42887</c:v>
                </c:pt>
                <c:pt idx="15">
                  <c:v>42917</c:v>
                </c:pt>
                <c:pt idx="16">
                  <c:v>42948</c:v>
                </c:pt>
                <c:pt idx="17">
                  <c:v>42979</c:v>
                </c:pt>
              </c:numCache>
            </c:numRef>
          </c:cat>
          <c:val>
            <c:numRef>
              <c:f>Sheet1!$D$5:$D$22</c:f>
              <c:numCache>
                <c:formatCode>General</c:formatCode>
                <c:ptCount val="18"/>
                <c:pt idx="0">
                  <c:v>2</c:v>
                </c:pt>
                <c:pt idx="1">
                  <c:v>2</c:v>
                </c:pt>
                <c:pt idx="2">
                  <c:v>2</c:v>
                </c:pt>
                <c:pt idx="3">
                  <c:v>2</c:v>
                </c:pt>
                <c:pt idx="4">
                  <c:v>2</c:v>
                </c:pt>
                <c:pt idx="5">
                  <c:v>3</c:v>
                </c:pt>
                <c:pt idx="6">
                  <c:v>3</c:v>
                </c:pt>
                <c:pt idx="7">
                  <c:v>3</c:v>
                </c:pt>
                <c:pt idx="8">
                  <c:v>3</c:v>
                </c:pt>
                <c:pt idx="9">
                  <c:v>4</c:v>
                </c:pt>
                <c:pt idx="10">
                  <c:v>4</c:v>
                </c:pt>
                <c:pt idx="11">
                  <c:v>4</c:v>
                </c:pt>
                <c:pt idx="12">
                  <c:v>4</c:v>
                </c:pt>
                <c:pt idx="13">
                  <c:v>4</c:v>
                </c:pt>
                <c:pt idx="14">
                  <c:v>5</c:v>
                </c:pt>
                <c:pt idx="15">
                  <c:v>5</c:v>
                </c:pt>
                <c:pt idx="16">
                  <c:v>6</c:v>
                </c:pt>
                <c:pt idx="17">
                  <c:v>6</c:v>
                </c:pt>
              </c:numCache>
            </c:numRef>
          </c:val>
        </c:ser>
        <c:ser>
          <c:idx val="1"/>
          <c:order val="1"/>
          <c:tx>
            <c:strRef>
              <c:f>Sheet1!$E$4</c:f>
              <c:strCache>
                <c:ptCount val="1"/>
                <c:pt idx="0">
                  <c:v>DBD</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Sheet1!$C$5:$C$22</c:f>
              <c:numCache>
                <c:formatCode>[$-409]mmm\-yy;@</c:formatCode>
                <c:ptCount val="18"/>
                <c:pt idx="0">
                  <c:v>42461</c:v>
                </c:pt>
                <c:pt idx="1">
                  <c:v>42491</c:v>
                </c:pt>
                <c:pt idx="2">
                  <c:v>42522</c:v>
                </c:pt>
                <c:pt idx="3">
                  <c:v>42552</c:v>
                </c:pt>
                <c:pt idx="4">
                  <c:v>42583</c:v>
                </c:pt>
                <c:pt idx="5">
                  <c:v>42614</c:v>
                </c:pt>
                <c:pt idx="6">
                  <c:v>42644</c:v>
                </c:pt>
                <c:pt idx="7">
                  <c:v>42675</c:v>
                </c:pt>
                <c:pt idx="8">
                  <c:v>42705</c:v>
                </c:pt>
                <c:pt idx="9">
                  <c:v>42736</c:v>
                </c:pt>
                <c:pt idx="10">
                  <c:v>42767</c:v>
                </c:pt>
                <c:pt idx="11">
                  <c:v>42795</c:v>
                </c:pt>
                <c:pt idx="12">
                  <c:v>42826</c:v>
                </c:pt>
                <c:pt idx="13">
                  <c:v>42856</c:v>
                </c:pt>
                <c:pt idx="14">
                  <c:v>42887</c:v>
                </c:pt>
                <c:pt idx="15">
                  <c:v>42917</c:v>
                </c:pt>
                <c:pt idx="16">
                  <c:v>42948</c:v>
                </c:pt>
                <c:pt idx="17">
                  <c:v>42979</c:v>
                </c:pt>
              </c:numCache>
            </c:numRef>
          </c:cat>
          <c:val>
            <c:numRef>
              <c:f>Sheet1!$E$5:$E$22</c:f>
              <c:numCache>
                <c:formatCode>General</c:formatCode>
                <c:ptCount val="18"/>
                <c:pt idx="6">
                  <c:v>1</c:v>
                </c:pt>
                <c:pt idx="7">
                  <c:v>1</c:v>
                </c:pt>
                <c:pt idx="8">
                  <c:v>1</c:v>
                </c:pt>
                <c:pt idx="9">
                  <c:v>2</c:v>
                </c:pt>
                <c:pt idx="10">
                  <c:v>2</c:v>
                </c:pt>
                <c:pt idx="11">
                  <c:v>2</c:v>
                </c:pt>
                <c:pt idx="12">
                  <c:v>2</c:v>
                </c:pt>
                <c:pt idx="13">
                  <c:v>4</c:v>
                </c:pt>
                <c:pt idx="14">
                  <c:v>7</c:v>
                </c:pt>
                <c:pt idx="15">
                  <c:v>8</c:v>
                </c:pt>
                <c:pt idx="16">
                  <c:v>11</c:v>
                </c:pt>
                <c:pt idx="17">
                  <c:v>12</c:v>
                </c:pt>
              </c:numCache>
            </c:numRef>
          </c:val>
        </c:ser>
        <c:ser>
          <c:idx val="2"/>
          <c:order val="2"/>
          <c:tx>
            <c:strRef>
              <c:f>Sheet1!$F$4</c:f>
              <c:strCache>
                <c:ptCount val="1"/>
                <c:pt idx="0">
                  <c:v>SDTM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Sheet1!$C$5:$C$22</c:f>
              <c:numCache>
                <c:formatCode>[$-409]mmm\-yy;@</c:formatCode>
                <c:ptCount val="18"/>
                <c:pt idx="0">
                  <c:v>42461</c:v>
                </c:pt>
                <c:pt idx="1">
                  <c:v>42491</c:v>
                </c:pt>
                <c:pt idx="2">
                  <c:v>42522</c:v>
                </c:pt>
                <c:pt idx="3">
                  <c:v>42552</c:v>
                </c:pt>
                <c:pt idx="4">
                  <c:v>42583</c:v>
                </c:pt>
                <c:pt idx="5">
                  <c:v>42614</c:v>
                </c:pt>
                <c:pt idx="6">
                  <c:v>42644</c:v>
                </c:pt>
                <c:pt idx="7">
                  <c:v>42675</c:v>
                </c:pt>
                <c:pt idx="8">
                  <c:v>42705</c:v>
                </c:pt>
                <c:pt idx="9">
                  <c:v>42736</c:v>
                </c:pt>
                <c:pt idx="10">
                  <c:v>42767</c:v>
                </c:pt>
                <c:pt idx="11">
                  <c:v>42795</c:v>
                </c:pt>
                <c:pt idx="12">
                  <c:v>42826</c:v>
                </c:pt>
                <c:pt idx="13">
                  <c:v>42856</c:v>
                </c:pt>
                <c:pt idx="14">
                  <c:v>42887</c:v>
                </c:pt>
                <c:pt idx="15">
                  <c:v>42917</c:v>
                </c:pt>
                <c:pt idx="16">
                  <c:v>42948</c:v>
                </c:pt>
                <c:pt idx="17">
                  <c:v>42979</c:v>
                </c:pt>
              </c:numCache>
            </c:numRef>
          </c:cat>
          <c:val>
            <c:numRef>
              <c:f>Sheet1!$F$5:$F$22</c:f>
              <c:numCache>
                <c:formatCode>General</c:formatCode>
                <c:ptCount val="18"/>
                <c:pt idx="3">
                  <c:v>7</c:v>
                </c:pt>
                <c:pt idx="4">
                  <c:v>7</c:v>
                </c:pt>
                <c:pt idx="5">
                  <c:v>7</c:v>
                </c:pt>
                <c:pt idx="6">
                  <c:v>7</c:v>
                </c:pt>
                <c:pt idx="7">
                  <c:v>7</c:v>
                </c:pt>
                <c:pt idx="8">
                  <c:v>7</c:v>
                </c:pt>
                <c:pt idx="9">
                  <c:v>11</c:v>
                </c:pt>
                <c:pt idx="10">
                  <c:v>11</c:v>
                </c:pt>
                <c:pt idx="11">
                  <c:v>12</c:v>
                </c:pt>
                <c:pt idx="12">
                  <c:v>12</c:v>
                </c:pt>
                <c:pt idx="13">
                  <c:v>12</c:v>
                </c:pt>
                <c:pt idx="14">
                  <c:v>14</c:v>
                </c:pt>
                <c:pt idx="15">
                  <c:v>17</c:v>
                </c:pt>
                <c:pt idx="16">
                  <c:v>17</c:v>
                </c:pt>
                <c:pt idx="17">
                  <c:v>16</c:v>
                </c:pt>
              </c:numCache>
            </c:numRef>
          </c:val>
        </c:ser>
        <c:ser>
          <c:idx val="3"/>
          <c:order val="3"/>
          <c:tx>
            <c:strRef>
              <c:f>Sheet1!$G$4</c:f>
              <c:strCache>
                <c:ptCount val="1"/>
                <c:pt idx="0">
                  <c:v>DM</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Sheet1!$C$5:$C$22</c:f>
              <c:numCache>
                <c:formatCode>[$-409]mmm\-yy;@</c:formatCode>
                <c:ptCount val="18"/>
                <c:pt idx="0">
                  <c:v>42461</c:v>
                </c:pt>
                <c:pt idx="1">
                  <c:v>42491</c:v>
                </c:pt>
                <c:pt idx="2">
                  <c:v>42522</c:v>
                </c:pt>
                <c:pt idx="3">
                  <c:v>42552</c:v>
                </c:pt>
                <c:pt idx="4">
                  <c:v>42583</c:v>
                </c:pt>
                <c:pt idx="5">
                  <c:v>42614</c:v>
                </c:pt>
                <c:pt idx="6">
                  <c:v>42644</c:v>
                </c:pt>
                <c:pt idx="7">
                  <c:v>42675</c:v>
                </c:pt>
                <c:pt idx="8">
                  <c:v>42705</c:v>
                </c:pt>
                <c:pt idx="9">
                  <c:v>42736</c:v>
                </c:pt>
                <c:pt idx="10">
                  <c:v>42767</c:v>
                </c:pt>
                <c:pt idx="11">
                  <c:v>42795</c:v>
                </c:pt>
                <c:pt idx="12">
                  <c:v>42826</c:v>
                </c:pt>
                <c:pt idx="13">
                  <c:v>42856</c:v>
                </c:pt>
                <c:pt idx="14">
                  <c:v>42887</c:v>
                </c:pt>
                <c:pt idx="15">
                  <c:v>42917</c:v>
                </c:pt>
                <c:pt idx="16">
                  <c:v>42948</c:v>
                </c:pt>
                <c:pt idx="17">
                  <c:v>42979</c:v>
                </c:pt>
              </c:numCache>
            </c:numRef>
          </c:cat>
          <c:val>
            <c:numRef>
              <c:f>Sheet1!$G$5:$G$22</c:f>
              <c:numCache>
                <c:formatCode>General</c:formatCode>
                <c:ptCount val="18"/>
                <c:pt idx="0">
                  <c:v>16</c:v>
                </c:pt>
                <c:pt idx="1">
                  <c:v>16</c:v>
                </c:pt>
                <c:pt idx="2">
                  <c:v>16</c:v>
                </c:pt>
                <c:pt idx="3">
                  <c:v>16</c:v>
                </c:pt>
                <c:pt idx="4">
                  <c:v>16</c:v>
                </c:pt>
                <c:pt idx="5">
                  <c:v>16</c:v>
                </c:pt>
                <c:pt idx="6">
                  <c:v>22</c:v>
                </c:pt>
                <c:pt idx="7">
                  <c:v>27</c:v>
                </c:pt>
                <c:pt idx="8">
                  <c:v>27</c:v>
                </c:pt>
                <c:pt idx="9">
                  <c:v>34</c:v>
                </c:pt>
                <c:pt idx="10">
                  <c:v>35</c:v>
                </c:pt>
                <c:pt idx="11">
                  <c:v>35</c:v>
                </c:pt>
                <c:pt idx="12">
                  <c:v>35</c:v>
                </c:pt>
                <c:pt idx="13">
                  <c:v>35</c:v>
                </c:pt>
                <c:pt idx="14">
                  <c:v>33</c:v>
                </c:pt>
                <c:pt idx="15">
                  <c:v>34</c:v>
                </c:pt>
                <c:pt idx="16">
                  <c:v>34</c:v>
                </c:pt>
                <c:pt idx="17">
                  <c:v>33</c:v>
                </c:pt>
              </c:numCache>
            </c:numRef>
          </c:val>
        </c:ser>
        <c:ser>
          <c:idx val="4"/>
          <c:order val="4"/>
          <c:tx>
            <c:strRef>
              <c:f>Sheet1!$H$4</c:f>
              <c:strCache>
                <c:ptCount val="1"/>
                <c:pt idx="0">
                  <c:v>LDM</c:v>
                </c:pt>
              </c:strCache>
            </c:strRef>
          </c:tx>
          <c:spPr>
            <a:solidFill>
              <a:schemeClr val="accent1">
                <a:tint val="54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Sheet1!$C$5:$C$22</c:f>
              <c:numCache>
                <c:formatCode>[$-409]mmm\-yy;@</c:formatCode>
                <c:ptCount val="18"/>
                <c:pt idx="0">
                  <c:v>42461</c:v>
                </c:pt>
                <c:pt idx="1">
                  <c:v>42491</c:v>
                </c:pt>
                <c:pt idx="2">
                  <c:v>42522</c:v>
                </c:pt>
                <c:pt idx="3">
                  <c:v>42552</c:v>
                </c:pt>
                <c:pt idx="4">
                  <c:v>42583</c:v>
                </c:pt>
                <c:pt idx="5">
                  <c:v>42614</c:v>
                </c:pt>
                <c:pt idx="6">
                  <c:v>42644</c:v>
                </c:pt>
                <c:pt idx="7">
                  <c:v>42675</c:v>
                </c:pt>
                <c:pt idx="8">
                  <c:v>42705</c:v>
                </c:pt>
                <c:pt idx="9">
                  <c:v>42736</c:v>
                </c:pt>
                <c:pt idx="10">
                  <c:v>42767</c:v>
                </c:pt>
                <c:pt idx="11">
                  <c:v>42795</c:v>
                </c:pt>
                <c:pt idx="12">
                  <c:v>42826</c:v>
                </c:pt>
                <c:pt idx="13">
                  <c:v>42856</c:v>
                </c:pt>
                <c:pt idx="14">
                  <c:v>42887</c:v>
                </c:pt>
                <c:pt idx="15">
                  <c:v>42917</c:v>
                </c:pt>
                <c:pt idx="16">
                  <c:v>42948</c:v>
                </c:pt>
                <c:pt idx="17">
                  <c:v>42979</c:v>
                </c:pt>
              </c:numCache>
            </c:numRef>
          </c:cat>
          <c:val>
            <c:numRef>
              <c:f>Sheet1!$H$5:$H$22</c:f>
              <c:numCache>
                <c:formatCode>General</c:formatCode>
                <c:ptCount val="18"/>
                <c:pt idx="0">
                  <c:v>5</c:v>
                </c:pt>
                <c:pt idx="1">
                  <c:v>5</c:v>
                </c:pt>
                <c:pt idx="2">
                  <c:v>5</c:v>
                </c:pt>
                <c:pt idx="3">
                  <c:v>5</c:v>
                </c:pt>
                <c:pt idx="4">
                  <c:v>5</c:v>
                </c:pt>
                <c:pt idx="5">
                  <c:v>5</c:v>
                </c:pt>
                <c:pt idx="6">
                  <c:v>8</c:v>
                </c:pt>
                <c:pt idx="7">
                  <c:v>12</c:v>
                </c:pt>
                <c:pt idx="8">
                  <c:v>12</c:v>
                </c:pt>
                <c:pt idx="9">
                  <c:v>14</c:v>
                </c:pt>
                <c:pt idx="10">
                  <c:v>15</c:v>
                </c:pt>
                <c:pt idx="11">
                  <c:v>15</c:v>
                </c:pt>
                <c:pt idx="12">
                  <c:v>15</c:v>
                </c:pt>
                <c:pt idx="13">
                  <c:v>15</c:v>
                </c:pt>
                <c:pt idx="14">
                  <c:v>15</c:v>
                </c:pt>
                <c:pt idx="15">
                  <c:v>15</c:v>
                </c:pt>
                <c:pt idx="16">
                  <c:v>15</c:v>
                </c:pt>
                <c:pt idx="17">
                  <c:v>14</c:v>
                </c:pt>
              </c:numCache>
            </c:numRef>
          </c:val>
        </c:ser>
        <c:dLbls>
          <c:showLegendKey val="0"/>
          <c:showVal val="0"/>
          <c:showCatName val="0"/>
          <c:showSerName val="0"/>
          <c:showPercent val="0"/>
          <c:showBubbleSize val="0"/>
        </c:dLbls>
        <c:gapWidth val="79"/>
        <c:overlap val="100"/>
        <c:axId val="-892495328"/>
        <c:axId val="-892483904"/>
      </c:barChart>
      <c:catAx>
        <c:axId val="-892495328"/>
        <c:scaling>
          <c:orientation val="minMax"/>
        </c:scaling>
        <c:delete val="0"/>
        <c:axPos val="b"/>
        <c:majorGridlines>
          <c:spPr>
            <a:ln w="9523" cap="flat" cmpd="sng" algn="ctr">
              <a:solidFill>
                <a:schemeClr val="tx1">
                  <a:lumMod val="15000"/>
                  <a:lumOff val="85000"/>
                </a:schemeClr>
              </a:solidFill>
              <a:prstDash val="solid"/>
              <a:round/>
            </a:ln>
            <a:effectLst/>
          </c:spPr>
        </c:majorGridlines>
        <c:numFmt formatCode="[$-409]mmm\-yy;@" sourceLinked="1"/>
        <c:majorTickMark val="none"/>
        <c:minorTickMark val="none"/>
        <c:tickLblPos val="nextTo"/>
        <c:spPr>
          <a:noFill/>
          <a:ln w="9523" cap="flat" cmpd="sng" algn="ctr">
            <a:solidFill>
              <a:schemeClr val="tx1">
                <a:lumMod val="15000"/>
                <a:lumOff val="85000"/>
              </a:schemeClr>
            </a:solidFill>
            <a:prstDash val="solid"/>
            <a:round/>
          </a:ln>
          <a:effectLst/>
        </c:spPr>
        <c:txPr>
          <a:bodyPr rot="0" spcFirstLastPara="1" vertOverflow="ellipsis"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892483904"/>
        <c:crosses val="autoZero"/>
        <c:auto val="0"/>
        <c:lblAlgn val="ctr"/>
        <c:lblOffset val="100"/>
        <c:noMultiLvlLbl val="0"/>
      </c:catAx>
      <c:valAx>
        <c:axId val="-892483904"/>
        <c:scaling>
          <c:orientation val="minMax"/>
        </c:scaling>
        <c:delete val="1"/>
        <c:axPos val="l"/>
        <c:numFmt formatCode="General" sourceLinked="1"/>
        <c:majorTickMark val="out"/>
        <c:minorTickMark val="none"/>
        <c:tickLblPos val="nextTo"/>
        <c:crossAx val="-892495328"/>
        <c:crosses val="autoZero"/>
        <c:crossBetween val="between"/>
      </c:valAx>
      <c:spPr>
        <a:noFill/>
        <a:ln w="25396">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prstDash val="soli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dirty="0"/>
              <a:t>KPI 2 - Percentage accuracy of queries </a:t>
            </a:r>
            <a:r>
              <a:rPr lang="en-US" b="1" dirty="0" smtClean="0"/>
              <a:t>closed</a:t>
            </a:r>
            <a:endParaRPr lang="en-US" b="1" dirty="0"/>
          </a:p>
        </c:rich>
      </c:tx>
      <c:layout>
        <c:manualLayout>
          <c:xMode val="edge"/>
          <c:yMode val="edge"/>
          <c:x val="0.13414154187608474"/>
          <c:y val="8.5326926423330389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'KPI 2'!$A$3</c:f>
              <c:strCache>
                <c:ptCount val="1"/>
                <c:pt idx="0">
                  <c:v>Accuracy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'KPI 2'!$B$2:$P$2</c:f>
              <c:numCache>
                <c:formatCode>mmm\-yy</c:formatCode>
                <c:ptCount val="15"/>
                <c:pt idx="0">
                  <c:v>42522</c:v>
                </c:pt>
                <c:pt idx="1">
                  <c:v>42552</c:v>
                </c:pt>
                <c:pt idx="2">
                  <c:v>42583</c:v>
                </c:pt>
                <c:pt idx="3">
                  <c:v>42614</c:v>
                </c:pt>
                <c:pt idx="4">
                  <c:v>42644</c:v>
                </c:pt>
                <c:pt idx="5">
                  <c:v>42675</c:v>
                </c:pt>
                <c:pt idx="6">
                  <c:v>42705</c:v>
                </c:pt>
                <c:pt idx="7">
                  <c:v>42736</c:v>
                </c:pt>
                <c:pt idx="8">
                  <c:v>42767</c:v>
                </c:pt>
                <c:pt idx="9">
                  <c:v>42795</c:v>
                </c:pt>
                <c:pt idx="10">
                  <c:v>42826</c:v>
                </c:pt>
                <c:pt idx="11">
                  <c:v>42856</c:v>
                </c:pt>
                <c:pt idx="12">
                  <c:v>42887</c:v>
                </c:pt>
                <c:pt idx="13">
                  <c:v>42917</c:v>
                </c:pt>
                <c:pt idx="14">
                  <c:v>42948</c:v>
                </c:pt>
              </c:numCache>
            </c:numRef>
          </c:cat>
          <c:val>
            <c:numRef>
              <c:f>'KPI 2'!$B$3:$P$3</c:f>
              <c:numCache>
                <c:formatCode>General</c:formatCode>
                <c:ptCount val="15"/>
                <c:pt idx="0">
                  <c:v>100</c:v>
                </c:pt>
                <c:pt idx="1">
                  <c:v>100</c:v>
                </c:pt>
                <c:pt idx="2">
                  <c:v>97.9</c:v>
                </c:pt>
                <c:pt idx="3">
                  <c:v>99.7</c:v>
                </c:pt>
                <c:pt idx="4">
                  <c:v>97.7</c:v>
                </c:pt>
                <c:pt idx="5">
                  <c:v>99</c:v>
                </c:pt>
                <c:pt idx="6">
                  <c:v>100</c:v>
                </c:pt>
                <c:pt idx="7">
                  <c:v>99.8</c:v>
                </c:pt>
                <c:pt idx="8">
                  <c:v>100</c:v>
                </c:pt>
                <c:pt idx="9">
                  <c:v>99.88</c:v>
                </c:pt>
                <c:pt idx="10">
                  <c:v>100</c:v>
                </c:pt>
                <c:pt idx="11">
                  <c:v>99.93</c:v>
                </c:pt>
                <c:pt idx="12">
                  <c:v>99.9</c:v>
                </c:pt>
                <c:pt idx="13">
                  <c:v>100</c:v>
                </c:pt>
                <c:pt idx="14">
                  <c:v>100</c:v>
                </c:pt>
              </c:numCache>
            </c:numRef>
          </c:val>
        </c:ser>
        <c:dLbls>
          <c:dLblPos val="inEnd"/>
          <c:showLegendKey val="0"/>
          <c:showVal val="1"/>
          <c:showCatName val="0"/>
          <c:showSerName val="0"/>
          <c:showPercent val="0"/>
          <c:showBubbleSize val="0"/>
        </c:dLbls>
        <c:gapWidth val="41"/>
        <c:axId val="-1069381552"/>
        <c:axId val="-1069377200"/>
      </c:barChart>
      <c:lineChart>
        <c:grouping val="standard"/>
        <c:varyColors val="0"/>
        <c:ser>
          <c:idx val="1"/>
          <c:order val="1"/>
          <c:tx>
            <c:strRef>
              <c:f>'KPI 2'!$A$4</c:f>
              <c:strCache>
                <c:ptCount val="1"/>
                <c:pt idx="0">
                  <c:v>Target</c:v>
                </c:pt>
              </c:strCache>
            </c:strRef>
          </c:tx>
          <c:spPr>
            <a:ln w="28575" cap="rnd">
              <a:solidFill>
                <a:srgbClr val="0063BE">
                  <a:lumMod val="40000"/>
                  <a:lumOff val="60000"/>
                </a:srgbClr>
              </a:solidFill>
              <a:round/>
            </a:ln>
            <a:effectLst/>
          </c:spPr>
          <c:marker>
            <c:symbol val="none"/>
          </c:marker>
          <c:cat>
            <c:numRef>
              <c:f>'KPI 2'!$B$2:$P$2</c:f>
              <c:numCache>
                <c:formatCode>mmm\-yy</c:formatCode>
                <c:ptCount val="15"/>
                <c:pt idx="0">
                  <c:v>42522</c:v>
                </c:pt>
                <c:pt idx="1">
                  <c:v>42552</c:v>
                </c:pt>
                <c:pt idx="2">
                  <c:v>42583</c:v>
                </c:pt>
                <c:pt idx="3">
                  <c:v>42614</c:v>
                </c:pt>
                <c:pt idx="4">
                  <c:v>42644</c:v>
                </c:pt>
                <c:pt idx="5">
                  <c:v>42675</c:v>
                </c:pt>
                <c:pt idx="6">
                  <c:v>42705</c:v>
                </c:pt>
                <c:pt idx="7">
                  <c:v>42736</c:v>
                </c:pt>
                <c:pt idx="8">
                  <c:v>42767</c:v>
                </c:pt>
                <c:pt idx="9">
                  <c:v>42795</c:v>
                </c:pt>
                <c:pt idx="10">
                  <c:v>42826</c:v>
                </c:pt>
                <c:pt idx="11">
                  <c:v>42856</c:v>
                </c:pt>
                <c:pt idx="12">
                  <c:v>42887</c:v>
                </c:pt>
                <c:pt idx="13">
                  <c:v>42917</c:v>
                </c:pt>
                <c:pt idx="14">
                  <c:v>42948</c:v>
                </c:pt>
              </c:numCache>
            </c:numRef>
          </c:cat>
          <c:val>
            <c:numRef>
              <c:f>'KPI 2'!$B$4:$P$4</c:f>
              <c:numCache>
                <c:formatCode>General</c:formatCode>
                <c:ptCount val="15"/>
                <c:pt idx="0">
                  <c:v>95</c:v>
                </c:pt>
                <c:pt idx="1">
                  <c:v>95</c:v>
                </c:pt>
                <c:pt idx="2">
                  <c:v>95</c:v>
                </c:pt>
                <c:pt idx="3">
                  <c:v>95</c:v>
                </c:pt>
                <c:pt idx="4">
                  <c:v>95</c:v>
                </c:pt>
                <c:pt idx="5">
                  <c:v>95</c:v>
                </c:pt>
                <c:pt idx="6">
                  <c:v>95</c:v>
                </c:pt>
                <c:pt idx="7">
                  <c:v>95</c:v>
                </c:pt>
                <c:pt idx="8">
                  <c:v>95</c:v>
                </c:pt>
                <c:pt idx="9">
                  <c:v>95</c:v>
                </c:pt>
                <c:pt idx="10">
                  <c:v>95</c:v>
                </c:pt>
                <c:pt idx="11">
                  <c:v>95</c:v>
                </c:pt>
                <c:pt idx="12">
                  <c:v>95</c:v>
                </c:pt>
                <c:pt idx="13">
                  <c:v>95</c:v>
                </c:pt>
                <c:pt idx="14">
                  <c:v>95</c:v>
                </c:pt>
              </c:numCache>
            </c:numRef>
          </c:val>
          <c:smooth val="0"/>
        </c:ser>
        <c:dLbls>
          <c:showLegendKey val="0"/>
          <c:showVal val="0"/>
          <c:showCatName val="0"/>
          <c:showSerName val="0"/>
          <c:showPercent val="0"/>
          <c:showBubbleSize val="0"/>
        </c:dLbls>
        <c:marker val="1"/>
        <c:smooth val="0"/>
        <c:axId val="-1069390800"/>
        <c:axId val="-1069379376"/>
      </c:lineChart>
      <c:dateAx>
        <c:axId val="-106938155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377200"/>
        <c:crosses val="autoZero"/>
        <c:auto val="1"/>
        <c:lblOffset val="100"/>
        <c:baseTimeUnit val="months"/>
      </c:dateAx>
      <c:valAx>
        <c:axId val="-1069377200"/>
        <c:scaling>
          <c:orientation val="minMax"/>
          <c:max val="100"/>
          <c:min val="50"/>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Percentage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069381552"/>
        <c:crosses val="autoZero"/>
        <c:crossBetween val="between"/>
      </c:valAx>
      <c:valAx>
        <c:axId val="-1069379376"/>
        <c:scaling>
          <c:orientation val="minMax"/>
          <c:max val="100"/>
          <c:min val="50"/>
        </c:scaling>
        <c:delete val="0"/>
        <c:axPos val="r"/>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390800"/>
        <c:crosses val="max"/>
        <c:crossBetween val="between"/>
      </c:valAx>
      <c:dateAx>
        <c:axId val="-1069390800"/>
        <c:scaling>
          <c:orientation val="minMax"/>
        </c:scaling>
        <c:delete val="1"/>
        <c:axPos val="b"/>
        <c:numFmt formatCode="mmm\-yy" sourceLinked="1"/>
        <c:majorTickMark val="out"/>
        <c:minorTickMark val="none"/>
        <c:tickLblPos val="nextTo"/>
        <c:crossAx val="-1069379376"/>
        <c:crosses val="autoZero"/>
        <c:auto val="1"/>
        <c:lblOffset val="100"/>
        <c:baseTimeUnit val="months"/>
      </c:dateAx>
      <c:spPr>
        <a:noFill/>
        <a:ln w="25400">
          <a:noFill/>
        </a:ln>
        <a:effectLst/>
      </c:spPr>
    </c:plotArea>
    <c:plotVisOnly val="1"/>
    <c:dispBlanksAs val="gap"/>
    <c:showDLblsOverMax val="0"/>
  </c:chart>
  <c:spPr>
    <a:noFill/>
    <a:ln>
      <a:solidFill>
        <a:srgbClr val="0063BE">
          <a:lumMod val="40000"/>
          <a:lumOff val="60000"/>
        </a:srgbClr>
      </a:solid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KPI 4 - Turnaround times Queries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'KPI 4'!$A$4</c:f>
              <c:strCache>
                <c:ptCount val="1"/>
                <c:pt idx="0">
                  <c:v>Number of days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'KPI 4'!$B$3:$P$3</c:f>
              <c:numCache>
                <c:formatCode>mmm\-yy</c:formatCode>
                <c:ptCount val="15"/>
                <c:pt idx="0">
                  <c:v>42522</c:v>
                </c:pt>
                <c:pt idx="1">
                  <c:v>42552</c:v>
                </c:pt>
                <c:pt idx="2">
                  <c:v>42583</c:v>
                </c:pt>
                <c:pt idx="3">
                  <c:v>42614</c:v>
                </c:pt>
                <c:pt idx="4">
                  <c:v>42644</c:v>
                </c:pt>
                <c:pt idx="5">
                  <c:v>42675</c:v>
                </c:pt>
                <c:pt idx="6">
                  <c:v>42705</c:v>
                </c:pt>
                <c:pt idx="7">
                  <c:v>42736</c:v>
                </c:pt>
                <c:pt idx="8">
                  <c:v>42767</c:v>
                </c:pt>
                <c:pt idx="9">
                  <c:v>42795</c:v>
                </c:pt>
                <c:pt idx="10">
                  <c:v>42826</c:v>
                </c:pt>
                <c:pt idx="11">
                  <c:v>42856</c:v>
                </c:pt>
                <c:pt idx="12">
                  <c:v>42887</c:v>
                </c:pt>
                <c:pt idx="13">
                  <c:v>42917</c:v>
                </c:pt>
                <c:pt idx="14">
                  <c:v>42948</c:v>
                </c:pt>
              </c:numCache>
            </c:numRef>
          </c:cat>
          <c:val>
            <c:numRef>
              <c:f>'KPI 4'!$B$4:$P$4</c:f>
              <c:numCache>
                <c:formatCode>0.0</c:formatCode>
                <c:ptCount val="15"/>
                <c:pt idx="0" formatCode="General">
                  <c:v>2</c:v>
                </c:pt>
                <c:pt idx="1">
                  <c:v>2</c:v>
                </c:pt>
                <c:pt idx="2">
                  <c:v>2</c:v>
                </c:pt>
                <c:pt idx="3">
                  <c:v>2</c:v>
                </c:pt>
                <c:pt idx="4">
                  <c:v>2</c:v>
                </c:pt>
                <c:pt idx="5">
                  <c:v>2</c:v>
                </c:pt>
                <c:pt idx="6">
                  <c:v>1.8</c:v>
                </c:pt>
                <c:pt idx="7">
                  <c:v>1.9</c:v>
                </c:pt>
                <c:pt idx="8">
                  <c:v>1.9</c:v>
                </c:pt>
                <c:pt idx="9" formatCode="0.00">
                  <c:v>2.06</c:v>
                </c:pt>
                <c:pt idx="10" formatCode="0.00">
                  <c:v>2.23</c:v>
                </c:pt>
                <c:pt idx="11" formatCode="0.00">
                  <c:v>2.23</c:v>
                </c:pt>
                <c:pt idx="12" formatCode="General">
                  <c:v>2.2999999999999998</c:v>
                </c:pt>
                <c:pt idx="13" formatCode="General">
                  <c:v>2.4</c:v>
                </c:pt>
                <c:pt idx="14" formatCode="General">
                  <c:v>2.2999999999999998</c:v>
                </c:pt>
              </c:numCache>
            </c:numRef>
          </c:val>
        </c:ser>
        <c:dLbls>
          <c:showLegendKey val="0"/>
          <c:showVal val="1"/>
          <c:showCatName val="0"/>
          <c:showSerName val="0"/>
          <c:showPercent val="0"/>
          <c:showBubbleSize val="0"/>
        </c:dLbls>
        <c:gapWidth val="150"/>
        <c:axId val="-1069385360"/>
        <c:axId val="-1069383728"/>
      </c:barChart>
      <c:lineChart>
        <c:grouping val="standard"/>
        <c:varyColors val="0"/>
        <c:ser>
          <c:idx val="1"/>
          <c:order val="1"/>
          <c:tx>
            <c:strRef>
              <c:f>'KPI 4'!$A$5</c:f>
              <c:strCache>
                <c:ptCount val="1"/>
              </c:strCache>
            </c:strRef>
          </c:tx>
          <c:spPr>
            <a:ln w="28575" cap="rnd">
              <a:solidFill>
                <a:srgbClr val="0063BE">
                  <a:lumMod val="40000"/>
                  <a:lumOff val="60000"/>
                </a:srgbClr>
              </a:solidFill>
              <a:round/>
            </a:ln>
            <a:effectLst/>
          </c:spPr>
          <c:marker>
            <c:symbol val="none"/>
          </c:marker>
          <c:cat>
            <c:numRef>
              <c:f>'KPI 4'!$B$3:$P$3</c:f>
              <c:numCache>
                <c:formatCode>mmm\-yy</c:formatCode>
                <c:ptCount val="15"/>
                <c:pt idx="0">
                  <c:v>42522</c:v>
                </c:pt>
                <c:pt idx="1">
                  <c:v>42552</c:v>
                </c:pt>
                <c:pt idx="2">
                  <c:v>42583</c:v>
                </c:pt>
                <c:pt idx="3">
                  <c:v>42614</c:v>
                </c:pt>
                <c:pt idx="4">
                  <c:v>42644</c:v>
                </c:pt>
                <c:pt idx="5">
                  <c:v>42675</c:v>
                </c:pt>
                <c:pt idx="6">
                  <c:v>42705</c:v>
                </c:pt>
                <c:pt idx="7">
                  <c:v>42736</c:v>
                </c:pt>
                <c:pt idx="8">
                  <c:v>42767</c:v>
                </c:pt>
                <c:pt idx="9">
                  <c:v>42795</c:v>
                </c:pt>
                <c:pt idx="10">
                  <c:v>42826</c:v>
                </c:pt>
                <c:pt idx="11">
                  <c:v>42856</c:v>
                </c:pt>
                <c:pt idx="12">
                  <c:v>42887</c:v>
                </c:pt>
                <c:pt idx="13">
                  <c:v>42917</c:v>
                </c:pt>
                <c:pt idx="14">
                  <c:v>42948</c:v>
                </c:pt>
              </c:numCache>
            </c:numRef>
          </c:cat>
          <c:val>
            <c:numRef>
              <c:f>'KPI 4'!$B$5:$P$5</c:f>
              <c:numCache>
                <c:formatCode>General</c:formatCode>
                <c:ptCount val="15"/>
                <c:pt idx="0">
                  <c:v>3</c:v>
                </c:pt>
                <c:pt idx="1">
                  <c:v>3</c:v>
                </c:pt>
                <c:pt idx="2">
                  <c:v>3</c:v>
                </c:pt>
                <c:pt idx="3">
                  <c:v>3</c:v>
                </c:pt>
                <c:pt idx="4">
                  <c:v>3</c:v>
                </c:pt>
                <c:pt idx="5">
                  <c:v>3</c:v>
                </c:pt>
                <c:pt idx="6">
                  <c:v>3</c:v>
                </c:pt>
                <c:pt idx="7">
                  <c:v>3</c:v>
                </c:pt>
                <c:pt idx="8">
                  <c:v>3</c:v>
                </c:pt>
                <c:pt idx="9">
                  <c:v>3</c:v>
                </c:pt>
                <c:pt idx="10">
                  <c:v>3</c:v>
                </c:pt>
                <c:pt idx="11">
                  <c:v>3</c:v>
                </c:pt>
                <c:pt idx="12">
                  <c:v>4</c:v>
                </c:pt>
                <c:pt idx="13">
                  <c:v>4</c:v>
                </c:pt>
                <c:pt idx="14">
                  <c:v>4</c:v>
                </c:pt>
              </c:numCache>
            </c:numRef>
          </c:val>
          <c:smooth val="0"/>
        </c:ser>
        <c:dLbls>
          <c:showLegendKey val="0"/>
          <c:showVal val="0"/>
          <c:showCatName val="0"/>
          <c:showSerName val="0"/>
          <c:showPercent val="0"/>
          <c:showBubbleSize val="0"/>
        </c:dLbls>
        <c:marker val="1"/>
        <c:smooth val="0"/>
        <c:axId val="-1069382640"/>
        <c:axId val="-1069388080"/>
      </c:lineChart>
      <c:dateAx>
        <c:axId val="-1069385360"/>
        <c:scaling>
          <c:orientation val="minMax"/>
        </c:scaling>
        <c:delete val="0"/>
        <c:axPos val="b"/>
        <c:numFmt formatCode="mmm\-yy"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383728"/>
        <c:crosses val="autoZero"/>
        <c:auto val="1"/>
        <c:lblOffset val="100"/>
        <c:baseTimeUnit val="months"/>
      </c:dateAx>
      <c:valAx>
        <c:axId val="-1069383728"/>
        <c:scaling>
          <c:orientation val="minMax"/>
          <c:max val="5"/>
          <c:min val="1"/>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Number </a:t>
                </a:r>
                <a:r>
                  <a:rPr lang="en-US" dirty="0"/>
                  <a:t>of days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069385360"/>
        <c:crosses val="autoZero"/>
        <c:crossBetween val="between"/>
      </c:valAx>
      <c:valAx>
        <c:axId val="-1069388080"/>
        <c:scaling>
          <c:orientation val="minMax"/>
          <c:max val="5"/>
        </c:scaling>
        <c:delete val="0"/>
        <c:axPos val="r"/>
        <c:numFmt formatCode="General" sourceLinked="1"/>
        <c:majorTickMark val="out"/>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382640"/>
        <c:crosses val="max"/>
        <c:crossBetween val="between"/>
      </c:valAx>
      <c:dateAx>
        <c:axId val="-1069382640"/>
        <c:scaling>
          <c:orientation val="minMax"/>
        </c:scaling>
        <c:delete val="1"/>
        <c:axPos val="b"/>
        <c:numFmt formatCode="mmm\-yy" sourceLinked="1"/>
        <c:majorTickMark val="out"/>
        <c:minorTickMark val="none"/>
        <c:tickLblPos val="nextTo"/>
        <c:crossAx val="-1069388080"/>
        <c:crosses val="autoZero"/>
        <c:auto val="1"/>
        <c:lblOffset val="100"/>
        <c:baseTimeUnit val="months"/>
      </c:dateAx>
      <c:spPr>
        <a:noFill/>
        <a:ln>
          <a:noFill/>
        </a:ln>
        <a:effectLst/>
      </c:spPr>
    </c:plotArea>
    <c:plotVisOnly val="1"/>
    <c:dispBlanksAs val="gap"/>
    <c:showDLblsOverMax val="0"/>
  </c:chart>
  <c:spPr>
    <a:noFill/>
    <a:ln>
      <a:solidFill>
        <a:srgbClr val="0063BE">
          <a:lumMod val="40000"/>
          <a:lumOff val="60000"/>
        </a:srgbClr>
      </a:solid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KPI 8 - CDM Team Utilization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'KPI 8'!$B$4</c:f>
              <c:strCache>
                <c:ptCount val="1"/>
                <c:pt idx="0">
                  <c:v>SR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'KPI 8'!$C$3:$Q$3</c:f>
              <c:numCache>
                <c:formatCode>mmm\-yy</c:formatCode>
                <c:ptCount val="15"/>
                <c:pt idx="0">
                  <c:v>42522</c:v>
                </c:pt>
                <c:pt idx="1">
                  <c:v>42552</c:v>
                </c:pt>
                <c:pt idx="2">
                  <c:v>42583</c:v>
                </c:pt>
                <c:pt idx="3">
                  <c:v>42614</c:v>
                </c:pt>
                <c:pt idx="4">
                  <c:v>42644</c:v>
                </c:pt>
                <c:pt idx="5">
                  <c:v>42675</c:v>
                </c:pt>
                <c:pt idx="6">
                  <c:v>42705</c:v>
                </c:pt>
                <c:pt idx="7">
                  <c:v>42736</c:v>
                </c:pt>
                <c:pt idx="8">
                  <c:v>42767</c:v>
                </c:pt>
                <c:pt idx="9">
                  <c:v>42795</c:v>
                </c:pt>
                <c:pt idx="10">
                  <c:v>42826</c:v>
                </c:pt>
                <c:pt idx="11">
                  <c:v>42856</c:v>
                </c:pt>
                <c:pt idx="12">
                  <c:v>42887</c:v>
                </c:pt>
                <c:pt idx="13">
                  <c:v>42917</c:v>
                </c:pt>
                <c:pt idx="14">
                  <c:v>42948</c:v>
                </c:pt>
              </c:numCache>
            </c:numRef>
          </c:cat>
          <c:val>
            <c:numRef>
              <c:f>'KPI 8'!$C$4:$Q$4</c:f>
              <c:numCache>
                <c:formatCode>0</c:formatCode>
                <c:ptCount val="15"/>
                <c:pt idx="0">
                  <c:v>83</c:v>
                </c:pt>
                <c:pt idx="1">
                  <c:v>89.4</c:v>
                </c:pt>
                <c:pt idx="2">
                  <c:v>98.6</c:v>
                </c:pt>
                <c:pt idx="3">
                  <c:v>99.1</c:v>
                </c:pt>
                <c:pt idx="4">
                  <c:v>97</c:v>
                </c:pt>
                <c:pt idx="5">
                  <c:v>96.4</c:v>
                </c:pt>
                <c:pt idx="6">
                  <c:v>96</c:v>
                </c:pt>
                <c:pt idx="7">
                  <c:v>97.3</c:v>
                </c:pt>
                <c:pt idx="8">
                  <c:v>98.7</c:v>
                </c:pt>
                <c:pt idx="9">
                  <c:v>97</c:v>
                </c:pt>
                <c:pt idx="10">
                  <c:v>98</c:v>
                </c:pt>
                <c:pt idx="11">
                  <c:v>74.34</c:v>
                </c:pt>
                <c:pt idx="12">
                  <c:v>69</c:v>
                </c:pt>
                <c:pt idx="13">
                  <c:v>82.5</c:v>
                </c:pt>
                <c:pt idx="14">
                  <c:v>86.6</c:v>
                </c:pt>
              </c:numCache>
            </c:numRef>
          </c:val>
        </c:ser>
        <c:ser>
          <c:idx val="1"/>
          <c:order val="1"/>
          <c:tx>
            <c:strRef>
              <c:f>'KPI 8'!$B$5</c:f>
              <c:strCache>
                <c:ptCount val="1"/>
                <c:pt idx="0">
                  <c:v>NSR</c:v>
                </c:pt>
              </c:strCache>
            </c:strRef>
          </c:tx>
          <c:spPr>
            <a:solidFill>
              <a:srgbClr val="0063BE">
                <a:lumMod val="20000"/>
                <a:lumOff val="80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'KPI 8'!$C$3:$Q$3</c:f>
              <c:numCache>
                <c:formatCode>mmm\-yy</c:formatCode>
                <c:ptCount val="15"/>
                <c:pt idx="0">
                  <c:v>42522</c:v>
                </c:pt>
                <c:pt idx="1">
                  <c:v>42552</c:v>
                </c:pt>
                <c:pt idx="2">
                  <c:v>42583</c:v>
                </c:pt>
                <c:pt idx="3">
                  <c:v>42614</c:v>
                </c:pt>
                <c:pt idx="4">
                  <c:v>42644</c:v>
                </c:pt>
                <c:pt idx="5">
                  <c:v>42675</c:v>
                </c:pt>
                <c:pt idx="6">
                  <c:v>42705</c:v>
                </c:pt>
                <c:pt idx="7">
                  <c:v>42736</c:v>
                </c:pt>
                <c:pt idx="8">
                  <c:v>42767</c:v>
                </c:pt>
                <c:pt idx="9">
                  <c:v>42795</c:v>
                </c:pt>
                <c:pt idx="10">
                  <c:v>42826</c:v>
                </c:pt>
                <c:pt idx="11">
                  <c:v>42856</c:v>
                </c:pt>
                <c:pt idx="12">
                  <c:v>42887</c:v>
                </c:pt>
                <c:pt idx="13">
                  <c:v>42917</c:v>
                </c:pt>
                <c:pt idx="14">
                  <c:v>42948</c:v>
                </c:pt>
              </c:numCache>
            </c:numRef>
          </c:cat>
          <c:val>
            <c:numRef>
              <c:f>'KPI 8'!$C$5:$Q$5</c:f>
              <c:numCache>
                <c:formatCode>0</c:formatCode>
                <c:ptCount val="15"/>
                <c:pt idx="0">
                  <c:v>17</c:v>
                </c:pt>
                <c:pt idx="1">
                  <c:v>10.6</c:v>
                </c:pt>
                <c:pt idx="2">
                  <c:v>1.4</c:v>
                </c:pt>
                <c:pt idx="3">
                  <c:v>0.9</c:v>
                </c:pt>
                <c:pt idx="4">
                  <c:v>3</c:v>
                </c:pt>
                <c:pt idx="5">
                  <c:v>3.6</c:v>
                </c:pt>
                <c:pt idx="6">
                  <c:v>4</c:v>
                </c:pt>
                <c:pt idx="7">
                  <c:v>2.7</c:v>
                </c:pt>
                <c:pt idx="8">
                  <c:v>1.3</c:v>
                </c:pt>
                <c:pt idx="9">
                  <c:v>3</c:v>
                </c:pt>
                <c:pt idx="10">
                  <c:v>2</c:v>
                </c:pt>
                <c:pt idx="11">
                  <c:v>25.66</c:v>
                </c:pt>
                <c:pt idx="12">
                  <c:v>31</c:v>
                </c:pt>
                <c:pt idx="13">
                  <c:v>17.5</c:v>
                </c:pt>
                <c:pt idx="14">
                  <c:v>13.4</c:v>
                </c:pt>
              </c:numCache>
            </c:numRef>
          </c:val>
        </c:ser>
        <c:dLbls>
          <c:showLegendKey val="0"/>
          <c:showVal val="0"/>
          <c:showCatName val="0"/>
          <c:showSerName val="0"/>
          <c:showPercent val="0"/>
          <c:showBubbleSize val="0"/>
        </c:dLbls>
        <c:gapWidth val="150"/>
        <c:overlap val="100"/>
        <c:axId val="-1069380464"/>
        <c:axId val="-1069389712"/>
      </c:barChart>
      <c:dateAx>
        <c:axId val="-106938046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389712"/>
        <c:crosses val="autoZero"/>
        <c:auto val="1"/>
        <c:lblOffset val="100"/>
        <c:baseTimeUnit val="months"/>
      </c:dateAx>
      <c:valAx>
        <c:axId val="-1069389712"/>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380464"/>
        <c:crosses val="autoZero"/>
        <c:crossBetween val="between"/>
        <c:majorUnit val="2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rgbClr val="0063BE">
          <a:lumMod val="40000"/>
          <a:lumOff val="60000"/>
        </a:srgbClr>
      </a:solid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smtClean="0"/>
              <a:t>KPI 7 - Turn over rate dedicated to TCS - BI team</a:t>
            </a:r>
            <a:endParaRPr lang="en-US"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'KPI 7'!$A$4</c:f>
              <c:strCache>
                <c:ptCount val="1"/>
                <c:pt idx="0">
                  <c:v>Number of associates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'KPI 7'!$B$3:$Q$3</c:f>
              <c:numCache>
                <c:formatCode>mmm\-yy</c:formatCode>
                <c:ptCount val="16"/>
                <c:pt idx="0">
                  <c:v>42522</c:v>
                </c:pt>
                <c:pt idx="1">
                  <c:v>42552</c:v>
                </c:pt>
                <c:pt idx="2">
                  <c:v>42583</c:v>
                </c:pt>
                <c:pt idx="3">
                  <c:v>42614</c:v>
                </c:pt>
                <c:pt idx="4">
                  <c:v>42644</c:v>
                </c:pt>
                <c:pt idx="5">
                  <c:v>42675</c:v>
                </c:pt>
                <c:pt idx="6">
                  <c:v>42705</c:v>
                </c:pt>
                <c:pt idx="7">
                  <c:v>42736</c:v>
                </c:pt>
                <c:pt idx="8">
                  <c:v>42767</c:v>
                </c:pt>
                <c:pt idx="9">
                  <c:v>42795</c:v>
                </c:pt>
                <c:pt idx="10">
                  <c:v>42826</c:v>
                </c:pt>
                <c:pt idx="11">
                  <c:v>42856</c:v>
                </c:pt>
                <c:pt idx="12">
                  <c:v>42887</c:v>
                </c:pt>
                <c:pt idx="13">
                  <c:v>42917</c:v>
                </c:pt>
                <c:pt idx="14">
                  <c:v>42948</c:v>
                </c:pt>
                <c:pt idx="15">
                  <c:v>42995</c:v>
                </c:pt>
              </c:numCache>
            </c:numRef>
          </c:cat>
          <c:val>
            <c:numRef>
              <c:f>'KPI 7'!$B$4:$Q$4</c:f>
              <c:numCache>
                <c:formatCode>General</c:formatCode>
                <c:ptCount val="16"/>
                <c:pt idx="0">
                  <c:v>0</c:v>
                </c:pt>
                <c:pt idx="1">
                  <c:v>0</c:v>
                </c:pt>
                <c:pt idx="2">
                  <c:v>0</c:v>
                </c:pt>
                <c:pt idx="3">
                  <c:v>0</c:v>
                </c:pt>
                <c:pt idx="4">
                  <c:v>0</c:v>
                </c:pt>
                <c:pt idx="5">
                  <c:v>2</c:v>
                </c:pt>
                <c:pt idx="6">
                  <c:v>0</c:v>
                </c:pt>
                <c:pt idx="7">
                  <c:v>0</c:v>
                </c:pt>
                <c:pt idx="8">
                  <c:v>0</c:v>
                </c:pt>
                <c:pt idx="9">
                  <c:v>0</c:v>
                </c:pt>
                <c:pt idx="10">
                  <c:v>0</c:v>
                </c:pt>
                <c:pt idx="11">
                  <c:v>0</c:v>
                </c:pt>
                <c:pt idx="12">
                  <c:v>0</c:v>
                </c:pt>
                <c:pt idx="13">
                  <c:v>0</c:v>
                </c:pt>
                <c:pt idx="14">
                  <c:v>2</c:v>
                </c:pt>
                <c:pt idx="15">
                  <c:v>2</c:v>
                </c:pt>
              </c:numCache>
            </c:numRef>
          </c:val>
        </c:ser>
        <c:dLbls>
          <c:showLegendKey val="0"/>
          <c:showVal val="0"/>
          <c:showCatName val="0"/>
          <c:showSerName val="0"/>
          <c:showPercent val="0"/>
          <c:showBubbleSize val="0"/>
        </c:dLbls>
        <c:gapWidth val="150"/>
        <c:overlap val="100"/>
        <c:axId val="-1069385904"/>
        <c:axId val="-1069384816"/>
      </c:barChart>
      <c:dateAx>
        <c:axId val="-106938590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384816"/>
        <c:crosses val="autoZero"/>
        <c:auto val="1"/>
        <c:lblOffset val="100"/>
        <c:baseTimeUnit val="months"/>
      </c:dateAx>
      <c:valAx>
        <c:axId val="-1069384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9385904"/>
        <c:crosses val="autoZero"/>
        <c:crossBetween val="between"/>
      </c:valAx>
      <c:spPr>
        <a:noFill/>
        <a:ln>
          <a:noFill/>
        </a:ln>
        <a:effectLst/>
      </c:spPr>
    </c:plotArea>
    <c:plotVisOnly val="1"/>
    <c:dispBlanksAs val="gap"/>
    <c:showDLblsOverMax val="0"/>
  </c:chart>
  <c:spPr>
    <a:noFill/>
    <a:ln>
      <a:solidFill>
        <a:srgbClr val="0063BE">
          <a:lumMod val="40000"/>
          <a:lumOff val="60000"/>
        </a:srgbClr>
      </a:solid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4E55A3-BA97-411A-A5FE-F5452D2D79C6}"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73D9336F-5F75-4786-8D2B-1205E99E8913}">
      <dgm:prSet phldrT="[Text]" custT="1"/>
      <dgm:spPr/>
      <dgm:t>
        <a:bodyPr/>
        <a:lstStyle/>
        <a:p>
          <a:r>
            <a:rPr lang="en-US" sz="700" dirty="0" smtClean="0"/>
            <a:t>Validation &amp; Testing</a:t>
          </a:r>
          <a:endParaRPr lang="en-US" sz="700" dirty="0"/>
        </a:p>
      </dgm:t>
    </dgm:pt>
    <dgm:pt modelId="{0A777DBE-E06A-41F0-8F68-9628E9A45DAE}" type="parTrans" cxnId="{5BE9244D-160A-47A8-B3E4-A59D21BB3124}">
      <dgm:prSet/>
      <dgm:spPr/>
      <dgm:t>
        <a:bodyPr/>
        <a:lstStyle/>
        <a:p>
          <a:endParaRPr lang="en-US"/>
        </a:p>
      </dgm:t>
    </dgm:pt>
    <dgm:pt modelId="{35BCC503-F7A6-48D8-B597-A49EF125D722}" type="sibTrans" cxnId="{5BE9244D-160A-47A8-B3E4-A59D21BB3124}">
      <dgm:prSet/>
      <dgm:spPr/>
      <dgm:t>
        <a:bodyPr/>
        <a:lstStyle/>
        <a:p>
          <a:endParaRPr lang="en-US"/>
        </a:p>
      </dgm:t>
    </dgm:pt>
    <dgm:pt modelId="{557DCC53-E0BE-4633-81B5-BA33B105FB89}">
      <dgm:prSet phldrT="[Text]" custT="1"/>
      <dgm:spPr/>
      <dgm:t>
        <a:bodyPr/>
        <a:lstStyle/>
        <a:p>
          <a:r>
            <a:rPr lang="en-US" sz="700" dirty="0" smtClean="0"/>
            <a:t>Data Cleaning</a:t>
          </a:r>
          <a:endParaRPr lang="en-US" sz="700" dirty="0"/>
        </a:p>
      </dgm:t>
    </dgm:pt>
    <dgm:pt modelId="{7CCB2F69-16EC-46A8-A98B-5A20A766CBDF}" type="parTrans" cxnId="{C8403178-CFDE-49AE-BF11-5E1D1E251A52}">
      <dgm:prSet/>
      <dgm:spPr/>
      <dgm:t>
        <a:bodyPr/>
        <a:lstStyle/>
        <a:p>
          <a:endParaRPr lang="en-US"/>
        </a:p>
      </dgm:t>
    </dgm:pt>
    <dgm:pt modelId="{D0EEDE33-AB37-427A-9AA3-0692187DFDCD}" type="sibTrans" cxnId="{C8403178-CFDE-49AE-BF11-5E1D1E251A52}">
      <dgm:prSet/>
      <dgm:spPr/>
      <dgm:t>
        <a:bodyPr/>
        <a:lstStyle/>
        <a:p>
          <a:endParaRPr lang="en-US"/>
        </a:p>
      </dgm:t>
    </dgm:pt>
    <dgm:pt modelId="{AE341FAF-576A-4BD2-B895-6BCC7DA35157}">
      <dgm:prSet phldrT="[Text]"/>
      <dgm:spPr/>
      <dgm:t>
        <a:bodyPr/>
        <a:lstStyle/>
        <a:p>
          <a:r>
            <a:rPr lang="en-US" dirty="0" smtClean="0"/>
            <a:t>Business Support Solutions</a:t>
          </a:r>
          <a:endParaRPr lang="en-US" dirty="0"/>
        </a:p>
      </dgm:t>
    </dgm:pt>
    <dgm:pt modelId="{1F6827F0-12EF-419E-A95B-3C2375716069}" type="parTrans" cxnId="{6688244A-32D4-4A15-9A42-621C109051BB}">
      <dgm:prSet/>
      <dgm:spPr/>
      <dgm:t>
        <a:bodyPr/>
        <a:lstStyle/>
        <a:p>
          <a:endParaRPr lang="en-US"/>
        </a:p>
      </dgm:t>
    </dgm:pt>
    <dgm:pt modelId="{D80A7090-189D-4720-8BAD-578413225EC9}" type="sibTrans" cxnId="{6688244A-32D4-4A15-9A42-621C109051BB}">
      <dgm:prSet/>
      <dgm:spPr/>
      <dgm:t>
        <a:bodyPr/>
        <a:lstStyle/>
        <a:p>
          <a:endParaRPr lang="en-US"/>
        </a:p>
      </dgm:t>
    </dgm:pt>
    <dgm:pt modelId="{E6FDF655-DA03-4E85-BBAE-ED18B9B0029E}">
      <dgm:prSet phldrT="[Text]" custT="1"/>
      <dgm:spPr/>
      <dgm:t>
        <a:bodyPr/>
        <a:lstStyle/>
        <a:p>
          <a:r>
            <a:rPr lang="en-US" sz="700" dirty="0" smtClean="0"/>
            <a:t>SDTM Transformation</a:t>
          </a:r>
          <a:endParaRPr lang="en-US" sz="700" dirty="0"/>
        </a:p>
      </dgm:t>
    </dgm:pt>
    <dgm:pt modelId="{3559E592-C41D-4421-B46D-64F95A0BD456}" type="parTrans" cxnId="{FB651FC4-F729-4262-9993-4F7BD9A25A5F}">
      <dgm:prSet/>
      <dgm:spPr/>
      <dgm:t>
        <a:bodyPr/>
        <a:lstStyle/>
        <a:p>
          <a:endParaRPr lang="en-US"/>
        </a:p>
      </dgm:t>
    </dgm:pt>
    <dgm:pt modelId="{101BDEC3-4E01-4165-B443-9AA985D7DA05}" type="sibTrans" cxnId="{FB651FC4-F729-4262-9993-4F7BD9A25A5F}">
      <dgm:prSet/>
      <dgm:spPr/>
      <dgm:t>
        <a:bodyPr/>
        <a:lstStyle/>
        <a:p>
          <a:endParaRPr lang="en-US"/>
        </a:p>
      </dgm:t>
    </dgm:pt>
    <dgm:pt modelId="{D19ACA35-E0B2-4C6C-B9FB-58F186798635}">
      <dgm:prSet phldrT="[Text]" custT="1"/>
      <dgm:spPr/>
      <dgm:t>
        <a:bodyPr/>
        <a:lstStyle/>
        <a:p>
          <a:r>
            <a:rPr lang="en-US" sz="700" dirty="0" smtClean="0"/>
            <a:t>Database Designing</a:t>
          </a:r>
          <a:endParaRPr lang="en-US" sz="700" dirty="0"/>
        </a:p>
      </dgm:t>
    </dgm:pt>
    <dgm:pt modelId="{FB4FAF98-00FC-4565-AE1D-0735991DDA75}" type="parTrans" cxnId="{B7ABBE76-D01A-4E0D-ADE8-F4091945026E}">
      <dgm:prSet/>
      <dgm:spPr/>
      <dgm:t>
        <a:bodyPr/>
        <a:lstStyle/>
        <a:p>
          <a:endParaRPr lang="en-US"/>
        </a:p>
      </dgm:t>
    </dgm:pt>
    <dgm:pt modelId="{AECDA893-B029-4C38-BA44-ECA1910B8546}" type="sibTrans" cxnId="{B7ABBE76-D01A-4E0D-ADE8-F4091945026E}">
      <dgm:prSet/>
      <dgm:spPr/>
      <dgm:t>
        <a:bodyPr/>
        <a:lstStyle/>
        <a:p>
          <a:endParaRPr lang="en-US"/>
        </a:p>
      </dgm:t>
    </dgm:pt>
    <dgm:pt modelId="{74C3C940-45B6-4184-BFF7-44F3EBE41DBE}">
      <dgm:prSet phldrT="[Text]"/>
      <dgm:spPr/>
      <dgm:t>
        <a:bodyPr/>
        <a:lstStyle/>
        <a:p>
          <a:r>
            <a:rPr lang="en-US" dirty="0" err="1" smtClean="0"/>
            <a:t>Biostats</a:t>
          </a:r>
          <a:endParaRPr lang="en-US" dirty="0"/>
        </a:p>
      </dgm:t>
    </dgm:pt>
    <dgm:pt modelId="{006F62D7-A798-41CC-AB8A-3E685F6BD4DF}" type="parTrans" cxnId="{C03B17A0-E17B-4C5E-B267-E20FA3E030FA}">
      <dgm:prSet/>
      <dgm:spPr/>
      <dgm:t>
        <a:bodyPr/>
        <a:lstStyle/>
        <a:p>
          <a:endParaRPr lang="en-US"/>
        </a:p>
      </dgm:t>
    </dgm:pt>
    <dgm:pt modelId="{221067A8-F3FF-4DE6-A7FE-0B8D989963C7}" type="sibTrans" cxnId="{C03B17A0-E17B-4C5E-B267-E20FA3E030FA}">
      <dgm:prSet/>
      <dgm:spPr/>
      <dgm:t>
        <a:bodyPr/>
        <a:lstStyle/>
        <a:p>
          <a:endParaRPr lang="en-US"/>
        </a:p>
      </dgm:t>
    </dgm:pt>
    <dgm:pt modelId="{E42F3263-3D71-46A2-AF97-C7AF3E2A9E8A}">
      <dgm:prSet phldrT="[Text]"/>
      <dgm:spPr/>
      <dgm:t>
        <a:bodyPr/>
        <a:lstStyle/>
        <a:p>
          <a:r>
            <a:rPr lang="en-US" dirty="0" smtClean="0"/>
            <a:t>Process Maps</a:t>
          </a:r>
          <a:endParaRPr lang="en-US" dirty="0"/>
        </a:p>
      </dgm:t>
    </dgm:pt>
    <dgm:pt modelId="{99EFD414-31A8-409A-AEC4-470E2986FFCB}" type="parTrans" cxnId="{7E3CF550-B49B-4DA6-B43D-8A06C76BBD49}">
      <dgm:prSet/>
      <dgm:spPr/>
      <dgm:t>
        <a:bodyPr/>
        <a:lstStyle/>
        <a:p>
          <a:endParaRPr lang="en-US"/>
        </a:p>
      </dgm:t>
    </dgm:pt>
    <dgm:pt modelId="{0E810CA8-3EA4-499C-9EEA-5ABCACA1A764}" type="sibTrans" cxnId="{7E3CF550-B49B-4DA6-B43D-8A06C76BBD49}">
      <dgm:prSet/>
      <dgm:spPr/>
      <dgm:t>
        <a:bodyPr/>
        <a:lstStyle/>
        <a:p>
          <a:endParaRPr lang="en-US"/>
        </a:p>
      </dgm:t>
    </dgm:pt>
    <dgm:pt modelId="{02A62677-3A5B-442D-B82D-212C29BB42E1}">
      <dgm:prSet phldrT="[Text]" phldr="1"/>
      <dgm:spPr/>
      <dgm:t>
        <a:bodyPr/>
        <a:lstStyle/>
        <a:p>
          <a:endParaRPr lang="en-US" dirty="0"/>
        </a:p>
      </dgm:t>
    </dgm:pt>
    <dgm:pt modelId="{C12469CE-D3C1-4C70-BEBE-73B9B6F07525}" type="sibTrans" cxnId="{7AFD3CDC-C06C-4152-8C32-A312EBBF128A}">
      <dgm:prSet/>
      <dgm:spPr/>
      <dgm:t>
        <a:bodyPr/>
        <a:lstStyle/>
        <a:p>
          <a:endParaRPr lang="en-US"/>
        </a:p>
      </dgm:t>
    </dgm:pt>
    <dgm:pt modelId="{53F1CD81-36A8-4950-8BBD-64177E164444}" type="parTrans" cxnId="{7AFD3CDC-C06C-4152-8C32-A312EBBF128A}">
      <dgm:prSet/>
      <dgm:spPr/>
      <dgm:t>
        <a:bodyPr/>
        <a:lstStyle/>
        <a:p>
          <a:endParaRPr lang="en-US"/>
        </a:p>
      </dgm:t>
    </dgm:pt>
    <dgm:pt modelId="{95D4DC35-A19E-4B67-A126-F0109F8A93CD}" type="pres">
      <dgm:prSet presAssocID="{2F4E55A3-BA97-411A-A5FE-F5452D2D79C6}" presName="Name0" presStyleCnt="0">
        <dgm:presLayoutVars>
          <dgm:chMax val="1"/>
          <dgm:dir/>
          <dgm:animLvl val="ctr"/>
          <dgm:resizeHandles val="exact"/>
        </dgm:presLayoutVars>
      </dgm:prSet>
      <dgm:spPr/>
      <dgm:t>
        <a:bodyPr/>
        <a:lstStyle/>
        <a:p>
          <a:endParaRPr lang="en-US"/>
        </a:p>
      </dgm:t>
    </dgm:pt>
    <dgm:pt modelId="{3ED54E30-DFA7-4924-B789-931D78A2D351}" type="pres">
      <dgm:prSet presAssocID="{02A62677-3A5B-442D-B82D-212C29BB42E1}" presName="centerShape" presStyleLbl="node0" presStyleIdx="0" presStyleCnt="1"/>
      <dgm:spPr/>
      <dgm:t>
        <a:bodyPr/>
        <a:lstStyle/>
        <a:p>
          <a:endParaRPr lang="en-US"/>
        </a:p>
      </dgm:t>
    </dgm:pt>
    <dgm:pt modelId="{57E0EA48-AD61-4D77-91A1-BB36ED7A7C64}" type="pres">
      <dgm:prSet presAssocID="{73D9336F-5F75-4786-8D2B-1205E99E8913}" presName="node" presStyleLbl="node1" presStyleIdx="0" presStyleCnt="7">
        <dgm:presLayoutVars>
          <dgm:bulletEnabled val="1"/>
        </dgm:presLayoutVars>
      </dgm:prSet>
      <dgm:spPr/>
      <dgm:t>
        <a:bodyPr/>
        <a:lstStyle/>
        <a:p>
          <a:endParaRPr lang="en-US"/>
        </a:p>
      </dgm:t>
    </dgm:pt>
    <dgm:pt modelId="{E20EA430-7C8D-439E-A1D0-1EF67B6F089C}" type="pres">
      <dgm:prSet presAssocID="{73D9336F-5F75-4786-8D2B-1205E99E8913}" presName="dummy" presStyleCnt="0"/>
      <dgm:spPr/>
    </dgm:pt>
    <dgm:pt modelId="{59C114B9-CE2F-403B-8B23-BF8857F5D4C8}" type="pres">
      <dgm:prSet presAssocID="{35BCC503-F7A6-48D8-B597-A49EF125D722}" presName="sibTrans" presStyleLbl="sibTrans2D1" presStyleIdx="0" presStyleCnt="7"/>
      <dgm:spPr/>
      <dgm:t>
        <a:bodyPr/>
        <a:lstStyle/>
        <a:p>
          <a:endParaRPr lang="en-US"/>
        </a:p>
      </dgm:t>
    </dgm:pt>
    <dgm:pt modelId="{17E24B7F-8216-4EB1-A515-9A7635C6C767}" type="pres">
      <dgm:prSet presAssocID="{557DCC53-E0BE-4633-81B5-BA33B105FB89}" presName="node" presStyleLbl="node1" presStyleIdx="1" presStyleCnt="7">
        <dgm:presLayoutVars>
          <dgm:bulletEnabled val="1"/>
        </dgm:presLayoutVars>
      </dgm:prSet>
      <dgm:spPr/>
      <dgm:t>
        <a:bodyPr/>
        <a:lstStyle/>
        <a:p>
          <a:endParaRPr lang="en-US"/>
        </a:p>
      </dgm:t>
    </dgm:pt>
    <dgm:pt modelId="{495AB6A2-13A8-4C73-8FAE-7472EDB03CC1}" type="pres">
      <dgm:prSet presAssocID="{557DCC53-E0BE-4633-81B5-BA33B105FB89}" presName="dummy" presStyleCnt="0"/>
      <dgm:spPr/>
    </dgm:pt>
    <dgm:pt modelId="{AA3F2223-0DAA-4C85-9724-BBB5C8E97C18}" type="pres">
      <dgm:prSet presAssocID="{D0EEDE33-AB37-427A-9AA3-0692187DFDCD}" presName="sibTrans" presStyleLbl="sibTrans2D1" presStyleIdx="1" presStyleCnt="7"/>
      <dgm:spPr/>
      <dgm:t>
        <a:bodyPr/>
        <a:lstStyle/>
        <a:p>
          <a:endParaRPr lang="en-US"/>
        </a:p>
      </dgm:t>
    </dgm:pt>
    <dgm:pt modelId="{50A8876E-F247-42E2-B032-8A3EECAA1C70}" type="pres">
      <dgm:prSet presAssocID="{E6FDF655-DA03-4E85-BBAE-ED18B9B0029E}" presName="node" presStyleLbl="node1" presStyleIdx="2" presStyleCnt="7">
        <dgm:presLayoutVars>
          <dgm:bulletEnabled val="1"/>
        </dgm:presLayoutVars>
      </dgm:prSet>
      <dgm:spPr/>
      <dgm:t>
        <a:bodyPr/>
        <a:lstStyle/>
        <a:p>
          <a:endParaRPr lang="en-US"/>
        </a:p>
      </dgm:t>
    </dgm:pt>
    <dgm:pt modelId="{FB976CF0-F9A5-48FB-BA92-ED24D82131C7}" type="pres">
      <dgm:prSet presAssocID="{E6FDF655-DA03-4E85-BBAE-ED18B9B0029E}" presName="dummy" presStyleCnt="0"/>
      <dgm:spPr/>
    </dgm:pt>
    <dgm:pt modelId="{EC2C0449-1ED7-4CF8-9E59-12E33D54ED1F}" type="pres">
      <dgm:prSet presAssocID="{101BDEC3-4E01-4165-B443-9AA985D7DA05}" presName="sibTrans" presStyleLbl="sibTrans2D1" presStyleIdx="2" presStyleCnt="7"/>
      <dgm:spPr/>
      <dgm:t>
        <a:bodyPr/>
        <a:lstStyle/>
        <a:p>
          <a:endParaRPr lang="en-US"/>
        </a:p>
      </dgm:t>
    </dgm:pt>
    <dgm:pt modelId="{2A3F3755-5578-4BE7-B8EA-076BF6CA30FC}" type="pres">
      <dgm:prSet presAssocID="{D19ACA35-E0B2-4C6C-B9FB-58F186798635}" presName="node" presStyleLbl="node1" presStyleIdx="3" presStyleCnt="7">
        <dgm:presLayoutVars>
          <dgm:bulletEnabled val="1"/>
        </dgm:presLayoutVars>
      </dgm:prSet>
      <dgm:spPr/>
      <dgm:t>
        <a:bodyPr/>
        <a:lstStyle/>
        <a:p>
          <a:endParaRPr lang="en-US"/>
        </a:p>
      </dgm:t>
    </dgm:pt>
    <dgm:pt modelId="{FBC1510C-42C4-4AFF-81A6-1B62B25996CE}" type="pres">
      <dgm:prSet presAssocID="{D19ACA35-E0B2-4C6C-B9FB-58F186798635}" presName="dummy" presStyleCnt="0"/>
      <dgm:spPr/>
    </dgm:pt>
    <dgm:pt modelId="{11DDBA51-0B71-4EF1-86C0-37C84C3EB150}" type="pres">
      <dgm:prSet presAssocID="{AECDA893-B029-4C38-BA44-ECA1910B8546}" presName="sibTrans" presStyleLbl="sibTrans2D1" presStyleIdx="3" presStyleCnt="7"/>
      <dgm:spPr/>
      <dgm:t>
        <a:bodyPr/>
        <a:lstStyle/>
        <a:p>
          <a:endParaRPr lang="en-US"/>
        </a:p>
      </dgm:t>
    </dgm:pt>
    <dgm:pt modelId="{74285710-ED24-4F04-87DA-871CA7190BD0}" type="pres">
      <dgm:prSet presAssocID="{74C3C940-45B6-4184-BFF7-44F3EBE41DBE}" presName="node" presStyleLbl="node1" presStyleIdx="4" presStyleCnt="7">
        <dgm:presLayoutVars>
          <dgm:bulletEnabled val="1"/>
        </dgm:presLayoutVars>
      </dgm:prSet>
      <dgm:spPr/>
      <dgm:t>
        <a:bodyPr/>
        <a:lstStyle/>
        <a:p>
          <a:endParaRPr lang="en-US"/>
        </a:p>
      </dgm:t>
    </dgm:pt>
    <dgm:pt modelId="{6B703532-4040-4D94-92C2-9CD631F4880A}" type="pres">
      <dgm:prSet presAssocID="{74C3C940-45B6-4184-BFF7-44F3EBE41DBE}" presName="dummy" presStyleCnt="0"/>
      <dgm:spPr/>
    </dgm:pt>
    <dgm:pt modelId="{A9F1C522-E9A8-40DD-8D3D-59BEE875A903}" type="pres">
      <dgm:prSet presAssocID="{221067A8-F3FF-4DE6-A7FE-0B8D989963C7}" presName="sibTrans" presStyleLbl="sibTrans2D1" presStyleIdx="4" presStyleCnt="7"/>
      <dgm:spPr/>
      <dgm:t>
        <a:bodyPr/>
        <a:lstStyle/>
        <a:p>
          <a:endParaRPr lang="en-US"/>
        </a:p>
      </dgm:t>
    </dgm:pt>
    <dgm:pt modelId="{0CD6EA2B-345D-49EF-8EA1-6ADC3346FC2E}" type="pres">
      <dgm:prSet presAssocID="{E42F3263-3D71-46A2-AF97-C7AF3E2A9E8A}" presName="node" presStyleLbl="node1" presStyleIdx="5" presStyleCnt="7">
        <dgm:presLayoutVars>
          <dgm:bulletEnabled val="1"/>
        </dgm:presLayoutVars>
      </dgm:prSet>
      <dgm:spPr/>
      <dgm:t>
        <a:bodyPr/>
        <a:lstStyle/>
        <a:p>
          <a:endParaRPr lang="en-US"/>
        </a:p>
      </dgm:t>
    </dgm:pt>
    <dgm:pt modelId="{16A53A58-49FE-451F-8108-C3E913368073}" type="pres">
      <dgm:prSet presAssocID="{E42F3263-3D71-46A2-AF97-C7AF3E2A9E8A}" presName="dummy" presStyleCnt="0"/>
      <dgm:spPr/>
    </dgm:pt>
    <dgm:pt modelId="{101C489F-EF0D-4F97-92A8-329E7220D6CC}" type="pres">
      <dgm:prSet presAssocID="{0E810CA8-3EA4-499C-9EEA-5ABCACA1A764}" presName="sibTrans" presStyleLbl="sibTrans2D1" presStyleIdx="5" presStyleCnt="7"/>
      <dgm:spPr/>
      <dgm:t>
        <a:bodyPr/>
        <a:lstStyle/>
        <a:p>
          <a:endParaRPr lang="en-US"/>
        </a:p>
      </dgm:t>
    </dgm:pt>
    <dgm:pt modelId="{366FA992-3E2D-4B5E-AEFB-7025696E641A}" type="pres">
      <dgm:prSet presAssocID="{AE341FAF-576A-4BD2-B895-6BCC7DA35157}" presName="node" presStyleLbl="node1" presStyleIdx="6" presStyleCnt="7">
        <dgm:presLayoutVars>
          <dgm:bulletEnabled val="1"/>
        </dgm:presLayoutVars>
      </dgm:prSet>
      <dgm:spPr/>
      <dgm:t>
        <a:bodyPr/>
        <a:lstStyle/>
        <a:p>
          <a:endParaRPr lang="en-US"/>
        </a:p>
      </dgm:t>
    </dgm:pt>
    <dgm:pt modelId="{BB09ADB6-324C-4EE9-B9C1-5DFF45C6521A}" type="pres">
      <dgm:prSet presAssocID="{AE341FAF-576A-4BD2-B895-6BCC7DA35157}" presName="dummy" presStyleCnt="0"/>
      <dgm:spPr/>
    </dgm:pt>
    <dgm:pt modelId="{963D9CE8-1AC9-4DEC-92EF-178A2ABE1272}" type="pres">
      <dgm:prSet presAssocID="{D80A7090-189D-4720-8BAD-578413225EC9}" presName="sibTrans" presStyleLbl="sibTrans2D1" presStyleIdx="6" presStyleCnt="7"/>
      <dgm:spPr/>
      <dgm:t>
        <a:bodyPr/>
        <a:lstStyle/>
        <a:p>
          <a:endParaRPr lang="en-US"/>
        </a:p>
      </dgm:t>
    </dgm:pt>
  </dgm:ptLst>
  <dgm:cxnLst>
    <dgm:cxn modelId="{C488F4EF-4A62-4727-A563-14036EB9CF35}" type="presOf" srcId="{02A62677-3A5B-442D-B82D-212C29BB42E1}" destId="{3ED54E30-DFA7-4924-B789-931D78A2D351}" srcOrd="0" destOrd="0" presId="urn:microsoft.com/office/officeart/2005/8/layout/radial6"/>
    <dgm:cxn modelId="{01B1637E-ED61-4C56-88DD-B3EDD10BB39D}" type="presOf" srcId="{D19ACA35-E0B2-4C6C-B9FB-58F186798635}" destId="{2A3F3755-5578-4BE7-B8EA-076BF6CA30FC}" srcOrd="0" destOrd="0" presId="urn:microsoft.com/office/officeart/2005/8/layout/radial6"/>
    <dgm:cxn modelId="{5BE9244D-160A-47A8-B3E4-A59D21BB3124}" srcId="{02A62677-3A5B-442D-B82D-212C29BB42E1}" destId="{73D9336F-5F75-4786-8D2B-1205E99E8913}" srcOrd="0" destOrd="0" parTransId="{0A777DBE-E06A-41F0-8F68-9628E9A45DAE}" sibTransId="{35BCC503-F7A6-48D8-B597-A49EF125D722}"/>
    <dgm:cxn modelId="{7B8E7A7A-6D20-4C13-AEF1-3BA71168DD3B}" type="presOf" srcId="{E6FDF655-DA03-4E85-BBAE-ED18B9B0029E}" destId="{50A8876E-F247-42E2-B032-8A3EECAA1C70}" srcOrd="0" destOrd="0" presId="urn:microsoft.com/office/officeart/2005/8/layout/radial6"/>
    <dgm:cxn modelId="{1D7630F0-E069-490A-8880-4DD16BC9E3A4}" type="presOf" srcId="{E42F3263-3D71-46A2-AF97-C7AF3E2A9E8A}" destId="{0CD6EA2B-345D-49EF-8EA1-6ADC3346FC2E}" srcOrd="0" destOrd="0" presId="urn:microsoft.com/office/officeart/2005/8/layout/radial6"/>
    <dgm:cxn modelId="{6D415424-F5E8-4EBB-B440-1907558A286C}" type="presOf" srcId="{101BDEC3-4E01-4165-B443-9AA985D7DA05}" destId="{EC2C0449-1ED7-4CF8-9E59-12E33D54ED1F}" srcOrd="0" destOrd="0" presId="urn:microsoft.com/office/officeart/2005/8/layout/radial6"/>
    <dgm:cxn modelId="{71B3EABE-4C26-42D5-AE04-DA7C431F2DE2}" type="presOf" srcId="{221067A8-F3FF-4DE6-A7FE-0B8D989963C7}" destId="{A9F1C522-E9A8-40DD-8D3D-59BEE875A903}" srcOrd="0" destOrd="0" presId="urn:microsoft.com/office/officeart/2005/8/layout/radial6"/>
    <dgm:cxn modelId="{23A43F2F-4D05-4B54-A26D-D4B4E38944F8}" type="presOf" srcId="{0E810CA8-3EA4-499C-9EEA-5ABCACA1A764}" destId="{101C489F-EF0D-4F97-92A8-329E7220D6CC}" srcOrd="0" destOrd="0" presId="urn:microsoft.com/office/officeart/2005/8/layout/radial6"/>
    <dgm:cxn modelId="{F202D40F-FB14-4706-B58A-DF8DECAE1C8F}" type="presOf" srcId="{73D9336F-5F75-4786-8D2B-1205E99E8913}" destId="{57E0EA48-AD61-4D77-91A1-BB36ED7A7C64}" srcOrd="0" destOrd="0" presId="urn:microsoft.com/office/officeart/2005/8/layout/radial6"/>
    <dgm:cxn modelId="{C8403178-CFDE-49AE-BF11-5E1D1E251A52}" srcId="{02A62677-3A5B-442D-B82D-212C29BB42E1}" destId="{557DCC53-E0BE-4633-81B5-BA33B105FB89}" srcOrd="1" destOrd="0" parTransId="{7CCB2F69-16EC-46A8-A98B-5A20A766CBDF}" sibTransId="{D0EEDE33-AB37-427A-9AA3-0692187DFDCD}"/>
    <dgm:cxn modelId="{B7ABBE76-D01A-4E0D-ADE8-F4091945026E}" srcId="{02A62677-3A5B-442D-B82D-212C29BB42E1}" destId="{D19ACA35-E0B2-4C6C-B9FB-58F186798635}" srcOrd="3" destOrd="0" parTransId="{FB4FAF98-00FC-4565-AE1D-0735991DDA75}" sibTransId="{AECDA893-B029-4C38-BA44-ECA1910B8546}"/>
    <dgm:cxn modelId="{AF526D03-9DB9-4E88-A1E2-52BC77FC4CAE}" type="presOf" srcId="{AE341FAF-576A-4BD2-B895-6BCC7DA35157}" destId="{366FA992-3E2D-4B5E-AEFB-7025696E641A}" srcOrd="0" destOrd="0" presId="urn:microsoft.com/office/officeart/2005/8/layout/radial6"/>
    <dgm:cxn modelId="{E8538542-5254-4AC0-8A17-A45CC9BC3B16}" type="presOf" srcId="{35BCC503-F7A6-48D8-B597-A49EF125D722}" destId="{59C114B9-CE2F-403B-8B23-BF8857F5D4C8}" srcOrd="0" destOrd="0" presId="urn:microsoft.com/office/officeart/2005/8/layout/radial6"/>
    <dgm:cxn modelId="{C03B17A0-E17B-4C5E-B267-E20FA3E030FA}" srcId="{02A62677-3A5B-442D-B82D-212C29BB42E1}" destId="{74C3C940-45B6-4184-BFF7-44F3EBE41DBE}" srcOrd="4" destOrd="0" parTransId="{006F62D7-A798-41CC-AB8A-3E685F6BD4DF}" sibTransId="{221067A8-F3FF-4DE6-A7FE-0B8D989963C7}"/>
    <dgm:cxn modelId="{D8958B30-EE8D-4A2D-A36C-8968EA946DDD}" type="presOf" srcId="{AECDA893-B029-4C38-BA44-ECA1910B8546}" destId="{11DDBA51-0B71-4EF1-86C0-37C84C3EB150}" srcOrd="0" destOrd="0" presId="urn:microsoft.com/office/officeart/2005/8/layout/radial6"/>
    <dgm:cxn modelId="{7AFD3CDC-C06C-4152-8C32-A312EBBF128A}" srcId="{2F4E55A3-BA97-411A-A5FE-F5452D2D79C6}" destId="{02A62677-3A5B-442D-B82D-212C29BB42E1}" srcOrd="0" destOrd="0" parTransId="{53F1CD81-36A8-4950-8BBD-64177E164444}" sibTransId="{C12469CE-D3C1-4C70-BEBE-73B9B6F07525}"/>
    <dgm:cxn modelId="{D51A6CA5-D708-4113-BB31-8ECAAFF23CC5}" type="presOf" srcId="{74C3C940-45B6-4184-BFF7-44F3EBE41DBE}" destId="{74285710-ED24-4F04-87DA-871CA7190BD0}" srcOrd="0" destOrd="0" presId="urn:microsoft.com/office/officeart/2005/8/layout/radial6"/>
    <dgm:cxn modelId="{FB651FC4-F729-4262-9993-4F7BD9A25A5F}" srcId="{02A62677-3A5B-442D-B82D-212C29BB42E1}" destId="{E6FDF655-DA03-4E85-BBAE-ED18B9B0029E}" srcOrd="2" destOrd="0" parTransId="{3559E592-C41D-4421-B46D-64F95A0BD456}" sibTransId="{101BDEC3-4E01-4165-B443-9AA985D7DA05}"/>
    <dgm:cxn modelId="{BC46B4EC-BB19-4C88-B732-C17A0ABC995A}" type="presOf" srcId="{D80A7090-189D-4720-8BAD-578413225EC9}" destId="{963D9CE8-1AC9-4DEC-92EF-178A2ABE1272}" srcOrd="0" destOrd="0" presId="urn:microsoft.com/office/officeart/2005/8/layout/radial6"/>
    <dgm:cxn modelId="{03935038-8C91-49C7-94D4-CBAACAC8C9CA}" type="presOf" srcId="{2F4E55A3-BA97-411A-A5FE-F5452D2D79C6}" destId="{95D4DC35-A19E-4B67-A126-F0109F8A93CD}" srcOrd="0" destOrd="0" presId="urn:microsoft.com/office/officeart/2005/8/layout/radial6"/>
    <dgm:cxn modelId="{6688244A-32D4-4A15-9A42-621C109051BB}" srcId="{02A62677-3A5B-442D-B82D-212C29BB42E1}" destId="{AE341FAF-576A-4BD2-B895-6BCC7DA35157}" srcOrd="6" destOrd="0" parTransId="{1F6827F0-12EF-419E-A95B-3C2375716069}" sibTransId="{D80A7090-189D-4720-8BAD-578413225EC9}"/>
    <dgm:cxn modelId="{E7DEDAC9-3CA7-4BEC-B6FB-C7DEEF05FB2D}" type="presOf" srcId="{557DCC53-E0BE-4633-81B5-BA33B105FB89}" destId="{17E24B7F-8216-4EB1-A515-9A7635C6C767}" srcOrd="0" destOrd="0" presId="urn:microsoft.com/office/officeart/2005/8/layout/radial6"/>
    <dgm:cxn modelId="{05B3826F-01F8-4000-BE66-7127BF82281F}" type="presOf" srcId="{D0EEDE33-AB37-427A-9AA3-0692187DFDCD}" destId="{AA3F2223-0DAA-4C85-9724-BBB5C8E97C18}" srcOrd="0" destOrd="0" presId="urn:microsoft.com/office/officeart/2005/8/layout/radial6"/>
    <dgm:cxn modelId="{7E3CF550-B49B-4DA6-B43D-8A06C76BBD49}" srcId="{02A62677-3A5B-442D-B82D-212C29BB42E1}" destId="{E42F3263-3D71-46A2-AF97-C7AF3E2A9E8A}" srcOrd="5" destOrd="0" parTransId="{99EFD414-31A8-409A-AEC4-470E2986FFCB}" sibTransId="{0E810CA8-3EA4-499C-9EEA-5ABCACA1A764}"/>
    <dgm:cxn modelId="{0B067F61-8520-45AC-A5F5-8982A6141C72}" type="presParOf" srcId="{95D4DC35-A19E-4B67-A126-F0109F8A93CD}" destId="{3ED54E30-DFA7-4924-B789-931D78A2D351}" srcOrd="0" destOrd="0" presId="urn:microsoft.com/office/officeart/2005/8/layout/radial6"/>
    <dgm:cxn modelId="{2B768012-1961-469C-9651-968F6CDA7B91}" type="presParOf" srcId="{95D4DC35-A19E-4B67-A126-F0109F8A93CD}" destId="{57E0EA48-AD61-4D77-91A1-BB36ED7A7C64}" srcOrd="1" destOrd="0" presId="urn:microsoft.com/office/officeart/2005/8/layout/radial6"/>
    <dgm:cxn modelId="{780028DD-A674-4622-AC7C-78F8F1CFE275}" type="presParOf" srcId="{95D4DC35-A19E-4B67-A126-F0109F8A93CD}" destId="{E20EA430-7C8D-439E-A1D0-1EF67B6F089C}" srcOrd="2" destOrd="0" presId="urn:microsoft.com/office/officeart/2005/8/layout/radial6"/>
    <dgm:cxn modelId="{5A684401-1602-453C-AB7B-766A028110E5}" type="presParOf" srcId="{95D4DC35-A19E-4B67-A126-F0109F8A93CD}" destId="{59C114B9-CE2F-403B-8B23-BF8857F5D4C8}" srcOrd="3" destOrd="0" presId="urn:microsoft.com/office/officeart/2005/8/layout/radial6"/>
    <dgm:cxn modelId="{F674F6F3-11EC-4BD6-80C6-CF5906935B16}" type="presParOf" srcId="{95D4DC35-A19E-4B67-A126-F0109F8A93CD}" destId="{17E24B7F-8216-4EB1-A515-9A7635C6C767}" srcOrd="4" destOrd="0" presId="urn:microsoft.com/office/officeart/2005/8/layout/radial6"/>
    <dgm:cxn modelId="{A428BFA5-A54D-40EA-A8FA-0252285745CE}" type="presParOf" srcId="{95D4DC35-A19E-4B67-A126-F0109F8A93CD}" destId="{495AB6A2-13A8-4C73-8FAE-7472EDB03CC1}" srcOrd="5" destOrd="0" presId="urn:microsoft.com/office/officeart/2005/8/layout/radial6"/>
    <dgm:cxn modelId="{4E15921B-EB4F-4AE0-9D18-939B147A2274}" type="presParOf" srcId="{95D4DC35-A19E-4B67-A126-F0109F8A93CD}" destId="{AA3F2223-0DAA-4C85-9724-BBB5C8E97C18}" srcOrd="6" destOrd="0" presId="urn:microsoft.com/office/officeart/2005/8/layout/radial6"/>
    <dgm:cxn modelId="{665D38DD-46EE-4369-B515-395EDC67B461}" type="presParOf" srcId="{95D4DC35-A19E-4B67-A126-F0109F8A93CD}" destId="{50A8876E-F247-42E2-B032-8A3EECAA1C70}" srcOrd="7" destOrd="0" presId="urn:microsoft.com/office/officeart/2005/8/layout/radial6"/>
    <dgm:cxn modelId="{08B61C66-E56B-4BC0-B270-58F0D824B642}" type="presParOf" srcId="{95D4DC35-A19E-4B67-A126-F0109F8A93CD}" destId="{FB976CF0-F9A5-48FB-BA92-ED24D82131C7}" srcOrd="8" destOrd="0" presId="urn:microsoft.com/office/officeart/2005/8/layout/radial6"/>
    <dgm:cxn modelId="{34400BE5-B85A-42F7-94EE-A6DD08810DA7}" type="presParOf" srcId="{95D4DC35-A19E-4B67-A126-F0109F8A93CD}" destId="{EC2C0449-1ED7-4CF8-9E59-12E33D54ED1F}" srcOrd="9" destOrd="0" presId="urn:microsoft.com/office/officeart/2005/8/layout/radial6"/>
    <dgm:cxn modelId="{3BF60278-FD46-436F-970C-92F541FF7AD3}" type="presParOf" srcId="{95D4DC35-A19E-4B67-A126-F0109F8A93CD}" destId="{2A3F3755-5578-4BE7-B8EA-076BF6CA30FC}" srcOrd="10" destOrd="0" presId="urn:microsoft.com/office/officeart/2005/8/layout/radial6"/>
    <dgm:cxn modelId="{E50C5EBE-071C-4D6B-BEC8-3E520378F659}" type="presParOf" srcId="{95D4DC35-A19E-4B67-A126-F0109F8A93CD}" destId="{FBC1510C-42C4-4AFF-81A6-1B62B25996CE}" srcOrd="11" destOrd="0" presId="urn:microsoft.com/office/officeart/2005/8/layout/radial6"/>
    <dgm:cxn modelId="{B7296296-1589-47D8-824B-FA9AF04B7A43}" type="presParOf" srcId="{95D4DC35-A19E-4B67-A126-F0109F8A93CD}" destId="{11DDBA51-0B71-4EF1-86C0-37C84C3EB150}" srcOrd="12" destOrd="0" presId="urn:microsoft.com/office/officeart/2005/8/layout/radial6"/>
    <dgm:cxn modelId="{12135908-865B-4CAA-8B0B-BCD825A7B73E}" type="presParOf" srcId="{95D4DC35-A19E-4B67-A126-F0109F8A93CD}" destId="{74285710-ED24-4F04-87DA-871CA7190BD0}" srcOrd="13" destOrd="0" presId="urn:microsoft.com/office/officeart/2005/8/layout/radial6"/>
    <dgm:cxn modelId="{5A8B0FDD-D0B6-4EF7-B670-2FF0652DA621}" type="presParOf" srcId="{95D4DC35-A19E-4B67-A126-F0109F8A93CD}" destId="{6B703532-4040-4D94-92C2-9CD631F4880A}" srcOrd="14" destOrd="0" presId="urn:microsoft.com/office/officeart/2005/8/layout/radial6"/>
    <dgm:cxn modelId="{1EDA0F7C-A1FD-43F6-91AD-09E82A62D23B}" type="presParOf" srcId="{95D4DC35-A19E-4B67-A126-F0109F8A93CD}" destId="{A9F1C522-E9A8-40DD-8D3D-59BEE875A903}" srcOrd="15" destOrd="0" presId="urn:microsoft.com/office/officeart/2005/8/layout/radial6"/>
    <dgm:cxn modelId="{52AA5B2B-25B8-47C9-852C-198E5B2D103B}" type="presParOf" srcId="{95D4DC35-A19E-4B67-A126-F0109F8A93CD}" destId="{0CD6EA2B-345D-49EF-8EA1-6ADC3346FC2E}" srcOrd="16" destOrd="0" presId="urn:microsoft.com/office/officeart/2005/8/layout/radial6"/>
    <dgm:cxn modelId="{1D9F2FBF-F492-4E1E-8FD9-F5DBC85BF813}" type="presParOf" srcId="{95D4DC35-A19E-4B67-A126-F0109F8A93CD}" destId="{16A53A58-49FE-451F-8108-C3E913368073}" srcOrd="17" destOrd="0" presId="urn:microsoft.com/office/officeart/2005/8/layout/radial6"/>
    <dgm:cxn modelId="{C5F385FF-266B-4DEC-9E2C-74B216EA750D}" type="presParOf" srcId="{95D4DC35-A19E-4B67-A126-F0109F8A93CD}" destId="{101C489F-EF0D-4F97-92A8-329E7220D6CC}" srcOrd="18" destOrd="0" presId="urn:microsoft.com/office/officeart/2005/8/layout/radial6"/>
    <dgm:cxn modelId="{62F3459B-603E-46DA-A188-3C5795DF8078}" type="presParOf" srcId="{95D4DC35-A19E-4B67-A126-F0109F8A93CD}" destId="{366FA992-3E2D-4B5E-AEFB-7025696E641A}" srcOrd="19" destOrd="0" presId="urn:microsoft.com/office/officeart/2005/8/layout/radial6"/>
    <dgm:cxn modelId="{A589D3C1-0E26-4956-A22B-C1FC22CBCAE9}" type="presParOf" srcId="{95D4DC35-A19E-4B67-A126-F0109F8A93CD}" destId="{BB09ADB6-324C-4EE9-B9C1-5DFF45C6521A}" srcOrd="20" destOrd="0" presId="urn:microsoft.com/office/officeart/2005/8/layout/radial6"/>
    <dgm:cxn modelId="{41BCEDE7-5E26-47A3-B788-ED4A6516B657}" type="presParOf" srcId="{95D4DC35-A19E-4B67-A126-F0109F8A93CD}" destId="{963D9CE8-1AC9-4DEC-92EF-178A2ABE1272}"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7032CE-DCE2-4C89-AF24-B4EB952743D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372E767-0D01-4D13-9D08-CE85CC7916D9}">
      <dgm:prSet phldrT="[Text]"/>
      <dgm:spPr>
        <a:solidFill>
          <a:schemeClr val="accent1">
            <a:lumMod val="75000"/>
          </a:schemeClr>
        </a:solidFill>
      </dgm:spPr>
      <dgm:t>
        <a:bodyPr/>
        <a:lstStyle/>
        <a:p>
          <a:r>
            <a:rPr lang="en-US" dirty="0" smtClean="0"/>
            <a:t>Synergy Benefits</a:t>
          </a:r>
          <a:endParaRPr lang="en-US" dirty="0"/>
        </a:p>
      </dgm:t>
    </dgm:pt>
    <dgm:pt modelId="{F36AD2E3-BB60-4656-AFDA-6B5FE919C222}" type="parTrans" cxnId="{2D9DB500-D141-4A68-B73C-693D60459F01}">
      <dgm:prSet/>
      <dgm:spPr/>
      <dgm:t>
        <a:bodyPr/>
        <a:lstStyle/>
        <a:p>
          <a:endParaRPr lang="en-US"/>
        </a:p>
      </dgm:t>
    </dgm:pt>
    <dgm:pt modelId="{3D6B80B3-FE58-45EF-BF5F-9F6494A657A6}" type="sibTrans" cxnId="{2D9DB500-D141-4A68-B73C-693D60459F01}">
      <dgm:prSet/>
      <dgm:spPr/>
      <dgm:t>
        <a:bodyPr/>
        <a:lstStyle/>
        <a:p>
          <a:endParaRPr lang="en-US"/>
        </a:p>
      </dgm:t>
    </dgm:pt>
    <dgm:pt modelId="{ECA78DCE-04A4-413D-8FF6-EFAB7D86DBFA}">
      <dgm:prSet phldrT="[Text]"/>
      <dgm:spPr>
        <a:solidFill>
          <a:schemeClr val="accent1">
            <a:lumMod val="60000"/>
            <a:lumOff val="40000"/>
          </a:schemeClr>
        </a:solidFill>
      </dgm:spPr>
      <dgm:t>
        <a:bodyPr/>
        <a:lstStyle/>
        <a:p>
          <a:r>
            <a:rPr lang="en-US" dirty="0" smtClean="0"/>
            <a:t>Knowledge Harvesting</a:t>
          </a:r>
          <a:endParaRPr lang="en-US" dirty="0"/>
        </a:p>
      </dgm:t>
    </dgm:pt>
    <dgm:pt modelId="{3F8826BF-EA1B-4793-A75E-AD9082A39EA7}" type="parTrans" cxnId="{81868E12-BB97-460D-92D2-59A5A19EB919}">
      <dgm:prSet/>
      <dgm:spPr/>
      <dgm:t>
        <a:bodyPr/>
        <a:lstStyle/>
        <a:p>
          <a:endParaRPr lang="en-US"/>
        </a:p>
      </dgm:t>
    </dgm:pt>
    <dgm:pt modelId="{078C60EF-8941-4235-93F2-11A60A7C9C60}" type="sibTrans" cxnId="{81868E12-BB97-460D-92D2-59A5A19EB919}">
      <dgm:prSet/>
      <dgm:spPr/>
      <dgm:t>
        <a:bodyPr/>
        <a:lstStyle/>
        <a:p>
          <a:endParaRPr lang="en-US"/>
        </a:p>
      </dgm:t>
    </dgm:pt>
    <dgm:pt modelId="{AD527DC2-F93E-4453-B169-E6392655AEC6}">
      <dgm:prSet phldrT="[Text]" custT="1"/>
      <dgm:spPr/>
      <dgm:t>
        <a:bodyPr/>
        <a:lstStyle/>
        <a:p>
          <a:r>
            <a:rPr lang="en-US" sz="1400" b="1" dirty="0" smtClean="0"/>
            <a:t>Quality improvement</a:t>
          </a:r>
          <a:endParaRPr lang="en-US" sz="1400" b="1" dirty="0"/>
        </a:p>
      </dgm:t>
    </dgm:pt>
    <dgm:pt modelId="{7FC27677-7166-4B31-9F21-744236A7DB72}" type="parTrans" cxnId="{31711B44-50E1-4B1E-A911-DBE5AA6B335B}">
      <dgm:prSet/>
      <dgm:spPr/>
      <dgm:t>
        <a:bodyPr/>
        <a:lstStyle/>
        <a:p>
          <a:endParaRPr lang="en-US"/>
        </a:p>
      </dgm:t>
    </dgm:pt>
    <dgm:pt modelId="{2821CAB8-02A7-45FC-A7B7-578DB2A73CC3}" type="sibTrans" cxnId="{31711B44-50E1-4B1E-A911-DBE5AA6B335B}">
      <dgm:prSet/>
      <dgm:spPr/>
      <dgm:t>
        <a:bodyPr/>
        <a:lstStyle/>
        <a:p>
          <a:endParaRPr lang="en-US"/>
        </a:p>
      </dgm:t>
    </dgm:pt>
    <dgm:pt modelId="{BE0D87DC-EED8-4620-8766-23A3C6F16EC2}">
      <dgm:prSet phldrT="[Text]"/>
      <dgm:spPr>
        <a:solidFill>
          <a:schemeClr val="accent1">
            <a:lumMod val="60000"/>
            <a:lumOff val="40000"/>
          </a:schemeClr>
        </a:solidFill>
      </dgm:spPr>
      <dgm:t>
        <a:bodyPr/>
        <a:lstStyle/>
        <a:p>
          <a:r>
            <a:rPr lang="en-US" dirty="0" smtClean="0"/>
            <a:t>Improved compliance</a:t>
          </a:r>
          <a:endParaRPr lang="en-US" dirty="0"/>
        </a:p>
      </dgm:t>
    </dgm:pt>
    <dgm:pt modelId="{892D5712-9187-44F0-8BFF-9314DAA34AD5}" type="parTrans" cxnId="{CFF3F004-8320-440E-8ECD-6E64CD1EFE10}">
      <dgm:prSet/>
      <dgm:spPr/>
      <dgm:t>
        <a:bodyPr/>
        <a:lstStyle/>
        <a:p>
          <a:endParaRPr lang="en-US"/>
        </a:p>
      </dgm:t>
    </dgm:pt>
    <dgm:pt modelId="{A7E073AD-8437-487E-A7B5-114B55AFF8D9}" type="sibTrans" cxnId="{CFF3F004-8320-440E-8ECD-6E64CD1EFE10}">
      <dgm:prSet/>
      <dgm:spPr/>
      <dgm:t>
        <a:bodyPr/>
        <a:lstStyle/>
        <a:p>
          <a:endParaRPr lang="en-US"/>
        </a:p>
      </dgm:t>
    </dgm:pt>
    <dgm:pt modelId="{0D1159B7-98CC-4A87-B8AA-39164502D2D3}">
      <dgm:prSet phldrT="[Text]"/>
      <dgm:spPr>
        <a:solidFill>
          <a:schemeClr val="accent1">
            <a:lumMod val="60000"/>
            <a:lumOff val="40000"/>
          </a:schemeClr>
        </a:solidFill>
      </dgm:spPr>
      <dgm:t>
        <a:bodyPr/>
        <a:lstStyle/>
        <a:p>
          <a:r>
            <a:rPr lang="en-US" dirty="0" smtClean="0"/>
            <a:t>Proactive risk management</a:t>
          </a:r>
          <a:endParaRPr lang="en-US" dirty="0"/>
        </a:p>
      </dgm:t>
    </dgm:pt>
    <dgm:pt modelId="{5F475A47-79D4-4383-B827-B69CEACF0BE0}" type="parTrans" cxnId="{5DC43689-4FCF-4766-8A2B-F63C5E579D2D}">
      <dgm:prSet/>
      <dgm:spPr/>
      <dgm:t>
        <a:bodyPr/>
        <a:lstStyle/>
        <a:p>
          <a:endParaRPr lang="en-US"/>
        </a:p>
      </dgm:t>
    </dgm:pt>
    <dgm:pt modelId="{9F011169-0C4F-4D36-83AA-8ACD89FF0793}" type="sibTrans" cxnId="{5DC43689-4FCF-4766-8A2B-F63C5E579D2D}">
      <dgm:prSet/>
      <dgm:spPr/>
      <dgm:t>
        <a:bodyPr/>
        <a:lstStyle/>
        <a:p>
          <a:endParaRPr lang="en-US"/>
        </a:p>
      </dgm:t>
    </dgm:pt>
    <dgm:pt modelId="{7659D5D1-8653-4E3D-A328-442D28EA57A5}">
      <dgm:prSet phldrT="[Text]" custT="1"/>
      <dgm:spPr/>
      <dgm:t>
        <a:bodyPr/>
        <a:lstStyle/>
        <a:p>
          <a:r>
            <a:rPr lang="en-US" sz="1400" b="1" dirty="0" smtClean="0"/>
            <a:t>Cycle time reduction</a:t>
          </a:r>
          <a:endParaRPr lang="en-US" sz="1400" b="1" dirty="0"/>
        </a:p>
      </dgm:t>
    </dgm:pt>
    <dgm:pt modelId="{10DF7578-0846-4C37-BAD3-A35D6C3B999C}" type="parTrans" cxnId="{BEC63ADB-F247-43DD-B76A-12888ABFE840}">
      <dgm:prSet/>
      <dgm:spPr/>
      <dgm:t>
        <a:bodyPr/>
        <a:lstStyle/>
        <a:p>
          <a:endParaRPr lang="en-US"/>
        </a:p>
      </dgm:t>
    </dgm:pt>
    <dgm:pt modelId="{AF577933-96EB-4891-9842-AC5DD2CA1430}" type="sibTrans" cxnId="{BEC63ADB-F247-43DD-B76A-12888ABFE840}">
      <dgm:prSet/>
      <dgm:spPr/>
      <dgm:t>
        <a:bodyPr/>
        <a:lstStyle/>
        <a:p>
          <a:endParaRPr lang="en-US"/>
        </a:p>
      </dgm:t>
    </dgm:pt>
    <dgm:pt modelId="{60596C2F-B558-41C3-BB7B-524A79E25DE0}" type="pres">
      <dgm:prSet presAssocID="{5D7032CE-DCE2-4C89-AF24-B4EB952743DB}" presName="Name0" presStyleCnt="0">
        <dgm:presLayoutVars>
          <dgm:chMax val="1"/>
          <dgm:dir/>
          <dgm:animLvl val="ctr"/>
          <dgm:resizeHandles val="exact"/>
        </dgm:presLayoutVars>
      </dgm:prSet>
      <dgm:spPr/>
      <dgm:t>
        <a:bodyPr/>
        <a:lstStyle/>
        <a:p>
          <a:endParaRPr lang="en-US"/>
        </a:p>
      </dgm:t>
    </dgm:pt>
    <dgm:pt modelId="{09BFA552-11F8-46EE-86A0-FC4B5E9F58ED}" type="pres">
      <dgm:prSet presAssocID="{D372E767-0D01-4D13-9D08-CE85CC7916D9}" presName="centerShape" presStyleLbl="node0" presStyleIdx="0" presStyleCnt="1"/>
      <dgm:spPr/>
      <dgm:t>
        <a:bodyPr/>
        <a:lstStyle/>
        <a:p>
          <a:endParaRPr lang="en-US"/>
        </a:p>
      </dgm:t>
    </dgm:pt>
    <dgm:pt modelId="{5417B4FC-91B9-4B0B-BBA6-626B13459017}" type="pres">
      <dgm:prSet presAssocID="{ECA78DCE-04A4-413D-8FF6-EFAB7D86DBFA}" presName="node" presStyleLbl="node1" presStyleIdx="0" presStyleCnt="5">
        <dgm:presLayoutVars>
          <dgm:bulletEnabled val="1"/>
        </dgm:presLayoutVars>
      </dgm:prSet>
      <dgm:spPr/>
      <dgm:t>
        <a:bodyPr/>
        <a:lstStyle/>
        <a:p>
          <a:endParaRPr lang="en-US"/>
        </a:p>
      </dgm:t>
    </dgm:pt>
    <dgm:pt modelId="{0A0B7093-E5A1-4B5E-AF27-5C85D9D42FC3}" type="pres">
      <dgm:prSet presAssocID="{ECA78DCE-04A4-413D-8FF6-EFAB7D86DBFA}" presName="dummy" presStyleCnt="0"/>
      <dgm:spPr/>
    </dgm:pt>
    <dgm:pt modelId="{3BA787A1-9EB1-44DA-895F-DE261082C362}" type="pres">
      <dgm:prSet presAssocID="{078C60EF-8941-4235-93F2-11A60A7C9C60}" presName="sibTrans" presStyleLbl="sibTrans2D1" presStyleIdx="0" presStyleCnt="5"/>
      <dgm:spPr/>
      <dgm:t>
        <a:bodyPr/>
        <a:lstStyle/>
        <a:p>
          <a:endParaRPr lang="en-US"/>
        </a:p>
      </dgm:t>
    </dgm:pt>
    <dgm:pt modelId="{21E15AF9-BC16-439D-BED1-CD94171799D7}" type="pres">
      <dgm:prSet presAssocID="{AD527DC2-F93E-4453-B169-E6392655AEC6}" presName="node" presStyleLbl="node1" presStyleIdx="1" presStyleCnt="5" custScaleX="205343" custScaleY="198754">
        <dgm:presLayoutVars>
          <dgm:bulletEnabled val="1"/>
        </dgm:presLayoutVars>
      </dgm:prSet>
      <dgm:spPr/>
      <dgm:t>
        <a:bodyPr/>
        <a:lstStyle/>
        <a:p>
          <a:endParaRPr lang="en-US"/>
        </a:p>
      </dgm:t>
    </dgm:pt>
    <dgm:pt modelId="{991FC8C4-DA17-45A7-9EB5-80E2C60FF8EB}" type="pres">
      <dgm:prSet presAssocID="{AD527DC2-F93E-4453-B169-E6392655AEC6}" presName="dummy" presStyleCnt="0"/>
      <dgm:spPr/>
    </dgm:pt>
    <dgm:pt modelId="{336FF57F-A5E8-4A92-90DD-516A83EB6786}" type="pres">
      <dgm:prSet presAssocID="{2821CAB8-02A7-45FC-A7B7-578DB2A73CC3}" presName="sibTrans" presStyleLbl="sibTrans2D1" presStyleIdx="1" presStyleCnt="5"/>
      <dgm:spPr/>
      <dgm:t>
        <a:bodyPr/>
        <a:lstStyle/>
        <a:p>
          <a:endParaRPr lang="en-US"/>
        </a:p>
      </dgm:t>
    </dgm:pt>
    <dgm:pt modelId="{6228AED0-8C45-4A5A-AC9F-364E8892A93B}" type="pres">
      <dgm:prSet presAssocID="{7659D5D1-8653-4E3D-A328-442D28EA57A5}" presName="node" presStyleLbl="node1" presStyleIdx="2" presStyleCnt="5" custScaleX="205343" custScaleY="198754">
        <dgm:presLayoutVars>
          <dgm:bulletEnabled val="1"/>
        </dgm:presLayoutVars>
      </dgm:prSet>
      <dgm:spPr/>
      <dgm:t>
        <a:bodyPr/>
        <a:lstStyle/>
        <a:p>
          <a:endParaRPr lang="en-US"/>
        </a:p>
      </dgm:t>
    </dgm:pt>
    <dgm:pt modelId="{1373C2BB-55AC-4709-A99D-6B3B86AFA497}" type="pres">
      <dgm:prSet presAssocID="{7659D5D1-8653-4E3D-A328-442D28EA57A5}" presName="dummy" presStyleCnt="0"/>
      <dgm:spPr/>
    </dgm:pt>
    <dgm:pt modelId="{C71001AF-024C-427D-AD46-78359CF2F17C}" type="pres">
      <dgm:prSet presAssocID="{AF577933-96EB-4891-9842-AC5DD2CA1430}" presName="sibTrans" presStyleLbl="sibTrans2D1" presStyleIdx="2" presStyleCnt="5"/>
      <dgm:spPr/>
      <dgm:t>
        <a:bodyPr/>
        <a:lstStyle/>
        <a:p>
          <a:endParaRPr lang="en-US"/>
        </a:p>
      </dgm:t>
    </dgm:pt>
    <dgm:pt modelId="{0B3BFCA9-747D-4FB4-8632-4D5D0CB8C5B1}" type="pres">
      <dgm:prSet presAssocID="{BE0D87DC-EED8-4620-8766-23A3C6F16EC2}" presName="node" presStyleLbl="node1" presStyleIdx="3" presStyleCnt="5">
        <dgm:presLayoutVars>
          <dgm:bulletEnabled val="1"/>
        </dgm:presLayoutVars>
      </dgm:prSet>
      <dgm:spPr/>
      <dgm:t>
        <a:bodyPr/>
        <a:lstStyle/>
        <a:p>
          <a:endParaRPr lang="en-US"/>
        </a:p>
      </dgm:t>
    </dgm:pt>
    <dgm:pt modelId="{DD4507EC-EB33-4518-A700-1E3016182BAD}" type="pres">
      <dgm:prSet presAssocID="{BE0D87DC-EED8-4620-8766-23A3C6F16EC2}" presName="dummy" presStyleCnt="0"/>
      <dgm:spPr/>
    </dgm:pt>
    <dgm:pt modelId="{4B5F81F8-0387-428D-9F37-FE9B295B1EC8}" type="pres">
      <dgm:prSet presAssocID="{A7E073AD-8437-487E-A7B5-114B55AFF8D9}" presName="sibTrans" presStyleLbl="sibTrans2D1" presStyleIdx="3" presStyleCnt="5"/>
      <dgm:spPr/>
      <dgm:t>
        <a:bodyPr/>
        <a:lstStyle/>
        <a:p>
          <a:endParaRPr lang="en-US"/>
        </a:p>
      </dgm:t>
    </dgm:pt>
    <dgm:pt modelId="{41954A79-0456-46CB-848B-A396E3FF4A0F}" type="pres">
      <dgm:prSet presAssocID="{0D1159B7-98CC-4A87-B8AA-39164502D2D3}" presName="node" presStyleLbl="node1" presStyleIdx="4" presStyleCnt="5">
        <dgm:presLayoutVars>
          <dgm:bulletEnabled val="1"/>
        </dgm:presLayoutVars>
      </dgm:prSet>
      <dgm:spPr/>
      <dgm:t>
        <a:bodyPr/>
        <a:lstStyle/>
        <a:p>
          <a:endParaRPr lang="en-US"/>
        </a:p>
      </dgm:t>
    </dgm:pt>
    <dgm:pt modelId="{1F976A35-C1F2-41F5-B51F-7CF3466A1440}" type="pres">
      <dgm:prSet presAssocID="{0D1159B7-98CC-4A87-B8AA-39164502D2D3}" presName="dummy" presStyleCnt="0"/>
      <dgm:spPr/>
    </dgm:pt>
    <dgm:pt modelId="{C0224D01-7F0F-4049-8675-CE65DF0E882D}" type="pres">
      <dgm:prSet presAssocID="{9F011169-0C4F-4D36-83AA-8ACD89FF0793}" presName="sibTrans" presStyleLbl="sibTrans2D1" presStyleIdx="4" presStyleCnt="5"/>
      <dgm:spPr/>
      <dgm:t>
        <a:bodyPr/>
        <a:lstStyle/>
        <a:p>
          <a:endParaRPr lang="en-US"/>
        </a:p>
      </dgm:t>
    </dgm:pt>
  </dgm:ptLst>
  <dgm:cxnLst>
    <dgm:cxn modelId="{CFF3F004-8320-440E-8ECD-6E64CD1EFE10}" srcId="{D372E767-0D01-4D13-9D08-CE85CC7916D9}" destId="{BE0D87DC-EED8-4620-8766-23A3C6F16EC2}" srcOrd="3" destOrd="0" parTransId="{892D5712-9187-44F0-8BFF-9314DAA34AD5}" sibTransId="{A7E073AD-8437-487E-A7B5-114B55AFF8D9}"/>
    <dgm:cxn modelId="{9B8734CE-E019-4BCA-87B8-348C9DA37FC9}" type="presOf" srcId="{A7E073AD-8437-487E-A7B5-114B55AFF8D9}" destId="{4B5F81F8-0387-428D-9F37-FE9B295B1EC8}" srcOrd="0" destOrd="0" presId="urn:microsoft.com/office/officeart/2005/8/layout/radial6"/>
    <dgm:cxn modelId="{3284369E-0FB8-4749-B25C-0DDD41D406F2}" type="presOf" srcId="{9F011169-0C4F-4D36-83AA-8ACD89FF0793}" destId="{C0224D01-7F0F-4049-8675-CE65DF0E882D}" srcOrd="0" destOrd="0" presId="urn:microsoft.com/office/officeart/2005/8/layout/radial6"/>
    <dgm:cxn modelId="{56B29F00-8446-4A46-AFD7-D912BFC08477}" type="presOf" srcId="{AD527DC2-F93E-4453-B169-E6392655AEC6}" destId="{21E15AF9-BC16-439D-BED1-CD94171799D7}" srcOrd="0" destOrd="0" presId="urn:microsoft.com/office/officeart/2005/8/layout/radial6"/>
    <dgm:cxn modelId="{81868E12-BB97-460D-92D2-59A5A19EB919}" srcId="{D372E767-0D01-4D13-9D08-CE85CC7916D9}" destId="{ECA78DCE-04A4-413D-8FF6-EFAB7D86DBFA}" srcOrd="0" destOrd="0" parTransId="{3F8826BF-EA1B-4793-A75E-AD9082A39EA7}" sibTransId="{078C60EF-8941-4235-93F2-11A60A7C9C60}"/>
    <dgm:cxn modelId="{0EC6B602-9C21-4699-863A-786DEBCBB87D}" type="presOf" srcId="{AF577933-96EB-4891-9842-AC5DD2CA1430}" destId="{C71001AF-024C-427D-AD46-78359CF2F17C}" srcOrd="0" destOrd="0" presId="urn:microsoft.com/office/officeart/2005/8/layout/radial6"/>
    <dgm:cxn modelId="{87B3134D-1A55-46C2-87C2-82FCF0DED51A}" type="presOf" srcId="{0D1159B7-98CC-4A87-B8AA-39164502D2D3}" destId="{41954A79-0456-46CB-848B-A396E3FF4A0F}" srcOrd="0" destOrd="0" presId="urn:microsoft.com/office/officeart/2005/8/layout/radial6"/>
    <dgm:cxn modelId="{BEC63ADB-F247-43DD-B76A-12888ABFE840}" srcId="{D372E767-0D01-4D13-9D08-CE85CC7916D9}" destId="{7659D5D1-8653-4E3D-A328-442D28EA57A5}" srcOrd="2" destOrd="0" parTransId="{10DF7578-0846-4C37-BAD3-A35D6C3B999C}" sibTransId="{AF577933-96EB-4891-9842-AC5DD2CA1430}"/>
    <dgm:cxn modelId="{039F1FA0-4010-47E6-9F76-94FCD7C0A7AB}" type="presOf" srcId="{7659D5D1-8653-4E3D-A328-442D28EA57A5}" destId="{6228AED0-8C45-4A5A-AC9F-364E8892A93B}" srcOrd="0" destOrd="0" presId="urn:microsoft.com/office/officeart/2005/8/layout/radial6"/>
    <dgm:cxn modelId="{51B9B727-1871-4BFE-BC44-93E6BB19BB90}" type="presOf" srcId="{BE0D87DC-EED8-4620-8766-23A3C6F16EC2}" destId="{0B3BFCA9-747D-4FB4-8632-4D5D0CB8C5B1}" srcOrd="0" destOrd="0" presId="urn:microsoft.com/office/officeart/2005/8/layout/radial6"/>
    <dgm:cxn modelId="{5DC43689-4FCF-4766-8A2B-F63C5E579D2D}" srcId="{D372E767-0D01-4D13-9D08-CE85CC7916D9}" destId="{0D1159B7-98CC-4A87-B8AA-39164502D2D3}" srcOrd="4" destOrd="0" parTransId="{5F475A47-79D4-4383-B827-B69CEACF0BE0}" sibTransId="{9F011169-0C4F-4D36-83AA-8ACD89FF0793}"/>
    <dgm:cxn modelId="{D529A5B1-E313-4ECC-9C2F-C4A89C41F2B9}" type="presOf" srcId="{5D7032CE-DCE2-4C89-AF24-B4EB952743DB}" destId="{60596C2F-B558-41C3-BB7B-524A79E25DE0}" srcOrd="0" destOrd="0" presId="urn:microsoft.com/office/officeart/2005/8/layout/radial6"/>
    <dgm:cxn modelId="{6D8483FA-B4A5-41AE-8689-CEF2F451BBBF}" type="presOf" srcId="{ECA78DCE-04A4-413D-8FF6-EFAB7D86DBFA}" destId="{5417B4FC-91B9-4B0B-BBA6-626B13459017}" srcOrd="0" destOrd="0" presId="urn:microsoft.com/office/officeart/2005/8/layout/radial6"/>
    <dgm:cxn modelId="{31711B44-50E1-4B1E-A911-DBE5AA6B335B}" srcId="{D372E767-0D01-4D13-9D08-CE85CC7916D9}" destId="{AD527DC2-F93E-4453-B169-E6392655AEC6}" srcOrd="1" destOrd="0" parTransId="{7FC27677-7166-4B31-9F21-744236A7DB72}" sibTransId="{2821CAB8-02A7-45FC-A7B7-578DB2A73CC3}"/>
    <dgm:cxn modelId="{8BC9DE0A-BB97-4395-B7F2-82B49AA18156}" type="presOf" srcId="{D372E767-0D01-4D13-9D08-CE85CC7916D9}" destId="{09BFA552-11F8-46EE-86A0-FC4B5E9F58ED}" srcOrd="0" destOrd="0" presId="urn:microsoft.com/office/officeart/2005/8/layout/radial6"/>
    <dgm:cxn modelId="{4FDE8BE3-D51C-4B1E-A0AD-F5CADF7F6CF4}" type="presOf" srcId="{078C60EF-8941-4235-93F2-11A60A7C9C60}" destId="{3BA787A1-9EB1-44DA-895F-DE261082C362}" srcOrd="0" destOrd="0" presId="urn:microsoft.com/office/officeart/2005/8/layout/radial6"/>
    <dgm:cxn modelId="{2D9DB500-D141-4A68-B73C-693D60459F01}" srcId="{5D7032CE-DCE2-4C89-AF24-B4EB952743DB}" destId="{D372E767-0D01-4D13-9D08-CE85CC7916D9}" srcOrd="0" destOrd="0" parTransId="{F36AD2E3-BB60-4656-AFDA-6B5FE919C222}" sibTransId="{3D6B80B3-FE58-45EF-BF5F-9F6494A657A6}"/>
    <dgm:cxn modelId="{DE5DF5AA-3573-4C71-BA3F-F57EC2ADBE8B}" type="presOf" srcId="{2821CAB8-02A7-45FC-A7B7-578DB2A73CC3}" destId="{336FF57F-A5E8-4A92-90DD-516A83EB6786}" srcOrd="0" destOrd="0" presId="urn:microsoft.com/office/officeart/2005/8/layout/radial6"/>
    <dgm:cxn modelId="{0955262F-2C29-4BD3-8E68-70BD1F5599B0}" type="presParOf" srcId="{60596C2F-B558-41C3-BB7B-524A79E25DE0}" destId="{09BFA552-11F8-46EE-86A0-FC4B5E9F58ED}" srcOrd="0" destOrd="0" presId="urn:microsoft.com/office/officeart/2005/8/layout/radial6"/>
    <dgm:cxn modelId="{F36FF61C-08D3-41A1-90CD-BE76E6784B16}" type="presParOf" srcId="{60596C2F-B558-41C3-BB7B-524A79E25DE0}" destId="{5417B4FC-91B9-4B0B-BBA6-626B13459017}" srcOrd="1" destOrd="0" presId="urn:microsoft.com/office/officeart/2005/8/layout/radial6"/>
    <dgm:cxn modelId="{93F61A3F-2066-4DA4-BD7A-F4826D37846A}" type="presParOf" srcId="{60596C2F-B558-41C3-BB7B-524A79E25DE0}" destId="{0A0B7093-E5A1-4B5E-AF27-5C85D9D42FC3}" srcOrd="2" destOrd="0" presId="urn:microsoft.com/office/officeart/2005/8/layout/radial6"/>
    <dgm:cxn modelId="{06A1E822-9276-41E4-967B-8431AC821B5B}" type="presParOf" srcId="{60596C2F-B558-41C3-BB7B-524A79E25DE0}" destId="{3BA787A1-9EB1-44DA-895F-DE261082C362}" srcOrd="3" destOrd="0" presId="urn:microsoft.com/office/officeart/2005/8/layout/radial6"/>
    <dgm:cxn modelId="{DAA91F4C-1EBB-4CC8-9098-F745BBE8D89A}" type="presParOf" srcId="{60596C2F-B558-41C3-BB7B-524A79E25DE0}" destId="{21E15AF9-BC16-439D-BED1-CD94171799D7}" srcOrd="4" destOrd="0" presId="urn:microsoft.com/office/officeart/2005/8/layout/radial6"/>
    <dgm:cxn modelId="{BB6F4D01-5E96-46C0-A7F6-BA156DB888EC}" type="presParOf" srcId="{60596C2F-B558-41C3-BB7B-524A79E25DE0}" destId="{991FC8C4-DA17-45A7-9EB5-80E2C60FF8EB}" srcOrd="5" destOrd="0" presId="urn:microsoft.com/office/officeart/2005/8/layout/radial6"/>
    <dgm:cxn modelId="{AA9D5D78-1057-4888-A69A-2F72CD48F3B3}" type="presParOf" srcId="{60596C2F-B558-41C3-BB7B-524A79E25DE0}" destId="{336FF57F-A5E8-4A92-90DD-516A83EB6786}" srcOrd="6" destOrd="0" presId="urn:microsoft.com/office/officeart/2005/8/layout/radial6"/>
    <dgm:cxn modelId="{CCD4A18F-B02C-4134-A03B-31AE4D290036}" type="presParOf" srcId="{60596C2F-B558-41C3-BB7B-524A79E25DE0}" destId="{6228AED0-8C45-4A5A-AC9F-364E8892A93B}" srcOrd="7" destOrd="0" presId="urn:microsoft.com/office/officeart/2005/8/layout/radial6"/>
    <dgm:cxn modelId="{CCDC692E-B6CD-4000-A713-CFC426DD61C0}" type="presParOf" srcId="{60596C2F-B558-41C3-BB7B-524A79E25DE0}" destId="{1373C2BB-55AC-4709-A99D-6B3B86AFA497}" srcOrd="8" destOrd="0" presId="urn:microsoft.com/office/officeart/2005/8/layout/radial6"/>
    <dgm:cxn modelId="{22A9C110-8BA5-4D24-82A5-D3E8DF9405B4}" type="presParOf" srcId="{60596C2F-B558-41C3-BB7B-524A79E25DE0}" destId="{C71001AF-024C-427D-AD46-78359CF2F17C}" srcOrd="9" destOrd="0" presId="urn:microsoft.com/office/officeart/2005/8/layout/radial6"/>
    <dgm:cxn modelId="{B4630089-355D-4AE5-BAD2-5320F2C874A4}" type="presParOf" srcId="{60596C2F-B558-41C3-BB7B-524A79E25DE0}" destId="{0B3BFCA9-747D-4FB4-8632-4D5D0CB8C5B1}" srcOrd="10" destOrd="0" presId="urn:microsoft.com/office/officeart/2005/8/layout/radial6"/>
    <dgm:cxn modelId="{14024405-7C40-4379-B3C5-7B3C0C604E9A}" type="presParOf" srcId="{60596C2F-B558-41C3-BB7B-524A79E25DE0}" destId="{DD4507EC-EB33-4518-A700-1E3016182BAD}" srcOrd="11" destOrd="0" presId="urn:microsoft.com/office/officeart/2005/8/layout/radial6"/>
    <dgm:cxn modelId="{0A67C77F-B181-4698-A944-939C66376DE2}" type="presParOf" srcId="{60596C2F-B558-41C3-BB7B-524A79E25DE0}" destId="{4B5F81F8-0387-428D-9F37-FE9B295B1EC8}" srcOrd="12" destOrd="0" presId="urn:microsoft.com/office/officeart/2005/8/layout/radial6"/>
    <dgm:cxn modelId="{52B73169-AAC1-45FB-BA26-7B1B6126C7C3}" type="presParOf" srcId="{60596C2F-B558-41C3-BB7B-524A79E25DE0}" destId="{41954A79-0456-46CB-848B-A396E3FF4A0F}" srcOrd="13" destOrd="0" presId="urn:microsoft.com/office/officeart/2005/8/layout/radial6"/>
    <dgm:cxn modelId="{7742AEA0-F537-4EB5-93C6-6E21F8121C11}" type="presParOf" srcId="{60596C2F-B558-41C3-BB7B-524A79E25DE0}" destId="{1F976A35-C1F2-41F5-B51F-7CF3466A1440}" srcOrd="14" destOrd="0" presId="urn:microsoft.com/office/officeart/2005/8/layout/radial6"/>
    <dgm:cxn modelId="{6EADB548-BE41-42B7-94CD-A29693B15F58}" type="presParOf" srcId="{60596C2F-B558-41C3-BB7B-524A79E25DE0}" destId="{C0224D01-7F0F-4049-8675-CE65DF0E882D}"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7032CE-DCE2-4C89-AF24-B4EB952743D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372E767-0D01-4D13-9D08-CE85CC7916D9}">
      <dgm:prSet phldrT="[Text]"/>
      <dgm:spPr>
        <a:solidFill>
          <a:schemeClr val="accent1">
            <a:lumMod val="75000"/>
          </a:schemeClr>
        </a:solidFill>
      </dgm:spPr>
      <dgm:t>
        <a:bodyPr/>
        <a:lstStyle/>
        <a:p>
          <a:r>
            <a:rPr lang="en-US" dirty="0" smtClean="0"/>
            <a:t>Synergy Benefits</a:t>
          </a:r>
          <a:endParaRPr lang="en-US" dirty="0"/>
        </a:p>
      </dgm:t>
    </dgm:pt>
    <dgm:pt modelId="{F36AD2E3-BB60-4656-AFDA-6B5FE919C222}" type="parTrans" cxnId="{2D9DB500-D141-4A68-B73C-693D60459F01}">
      <dgm:prSet/>
      <dgm:spPr/>
      <dgm:t>
        <a:bodyPr/>
        <a:lstStyle/>
        <a:p>
          <a:endParaRPr lang="en-US"/>
        </a:p>
      </dgm:t>
    </dgm:pt>
    <dgm:pt modelId="{3D6B80B3-FE58-45EF-BF5F-9F6494A657A6}" type="sibTrans" cxnId="{2D9DB500-D141-4A68-B73C-693D60459F01}">
      <dgm:prSet/>
      <dgm:spPr/>
      <dgm:t>
        <a:bodyPr/>
        <a:lstStyle/>
        <a:p>
          <a:endParaRPr lang="en-US"/>
        </a:p>
      </dgm:t>
    </dgm:pt>
    <dgm:pt modelId="{AD527DC2-F93E-4453-B169-E6392655AEC6}">
      <dgm:prSet phldrT="[Text]" custT="1"/>
      <dgm:spPr/>
      <dgm:t>
        <a:bodyPr/>
        <a:lstStyle/>
        <a:p>
          <a:r>
            <a:rPr lang="en-US" sz="1400" b="1" dirty="0" smtClean="0"/>
            <a:t>Knowledge Harvesting</a:t>
          </a:r>
          <a:endParaRPr lang="en-US" sz="1400" b="1" dirty="0"/>
        </a:p>
      </dgm:t>
    </dgm:pt>
    <dgm:pt modelId="{7FC27677-7166-4B31-9F21-744236A7DB72}" type="parTrans" cxnId="{31711B44-50E1-4B1E-A911-DBE5AA6B335B}">
      <dgm:prSet/>
      <dgm:spPr/>
      <dgm:t>
        <a:bodyPr/>
        <a:lstStyle/>
        <a:p>
          <a:endParaRPr lang="en-US"/>
        </a:p>
      </dgm:t>
    </dgm:pt>
    <dgm:pt modelId="{2821CAB8-02A7-45FC-A7B7-578DB2A73CC3}" type="sibTrans" cxnId="{31711B44-50E1-4B1E-A911-DBE5AA6B335B}">
      <dgm:prSet/>
      <dgm:spPr/>
      <dgm:t>
        <a:bodyPr/>
        <a:lstStyle/>
        <a:p>
          <a:endParaRPr lang="en-US"/>
        </a:p>
      </dgm:t>
    </dgm:pt>
    <dgm:pt modelId="{BE0D87DC-EED8-4620-8766-23A3C6F16EC2}">
      <dgm:prSet phldrT="[Text]"/>
      <dgm:spPr>
        <a:solidFill>
          <a:schemeClr val="accent1">
            <a:lumMod val="60000"/>
            <a:lumOff val="40000"/>
          </a:schemeClr>
        </a:solidFill>
      </dgm:spPr>
      <dgm:t>
        <a:bodyPr/>
        <a:lstStyle/>
        <a:p>
          <a:r>
            <a:rPr lang="en-US" dirty="0" smtClean="0"/>
            <a:t>Improved compliance</a:t>
          </a:r>
          <a:endParaRPr lang="en-US" dirty="0"/>
        </a:p>
      </dgm:t>
    </dgm:pt>
    <dgm:pt modelId="{892D5712-9187-44F0-8BFF-9314DAA34AD5}" type="parTrans" cxnId="{CFF3F004-8320-440E-8ECD-6E64CD1EFE10}">
      <dgm:prSet/>
      <dgm:spPr/>
      <dgm:t>
        <a:bodyPr/>
        <a:lstStyle/>
        <a:p>
          <a:endParaRPr lang="en-US"/>
        </a:p>
      </dgm:t>
    </dgm:pt>
    <dgm:pt modelId="{A7E073AD-8437-487E-A7B5-114B55AFF8D9}" type="sibTrans" cxnId="{CFF3F004-8320-440E-8ECD-6E64CD1EFE10}">
      <dgm:prSet/>
      <dgm:spPr/>
      <dgm:t>
        <a:bodyPr/>
        <a:lstStyle/>
        <a:p>
          <a:endParaRPr lang="en-US"/>
        </a:p>
      </dgm:t>
    </dgm:pt>
    <dgm:pt modelId="{0D1159B7-98CC-4A87-B8AA-39164502D2D3}">
      <dgm:prSet phldrT="[Text]"/>
      <dgm:spPr>
        <a:solidFill>
          <a:schemeClr val="accent1">
            <a:lumMod val="60000"/>
            <a:lumOff val="40000"/>
          </a:schemeClr>
        </a:solidFill>
      </dgm:spPr>
      <dgm:t>
        <a:bodyPr/>
        <a:lstStyle/>
        <a:p>
          <a:r>
            <a:rPr lang="en-US" dirty="0" smtClean="0"/>
            <a:t>Proactive risk management</a:t>
          </a:r>
          <a:endParaRPr lang="en-US" dirty="0"/>
        </a:p>
      </dgm:t>
    </dgm:pt>
    <dgm:pt modelId="{5F475A47-79D4-4383-B827-B69CEACF0BE0}" type="parTrans" cxnId="{5DC43689-4FCF-4766-8A2B-F63C5E579D2D}">
      <dgm:prSet/>
      <dgm:spPr/>
      <dgm:t>
        <a:bodyPr/>
        <a:lstStyle/>
        <a:p>
          <a:endParaRPr lang="en-US"/>
        </a:p>
      </dgm:t>
    </dgm:pt>
    <dgm:pt modelId="{9F011169-0C4F-4D36-83AA-8ACD89FF0793}" type="sibTrans" cxnId="{5DC43689-4FCF-4766-8A2B-F63C5E579D2D}">
      <dgm:prSet/>
      <dgm:spPr/>
      <dgm:t>
        <a:bodyPr/>
        <a:lstStyle/>
        <a:p>
          <a:endParaRPr lang="en-US"/>
        </a:p>
      </dgm:t>
    </dgm:pt>
    <dgm:pt modelId="{7659D5D1-8653-4E3D-A328-442D28EA57A5}">
      <dgm:prSet phldrT="[Text]" custT="1"/>
      <dgm:spPr>
        <a:solidFill>
          <a:schemeClr val="accent1">
            <a:lumMod val="60000"/>
            <a:lumOff val="40000"/>
          </a:schemeClr>
        </a:solidFill>
      </dgm:spPr>
      <dgm:t>
        <a:bodyPr/>
        <a:lstStyle/>
        <a:p>
          <a:r>
            <a:rPr lang="en-US" sz="700" b="0" dirty="0" smtClean="0"/>
            <a:t>Cycle time reduction</a:t>
          </a:r>
          <a:endParaRPr lang="en-US" sz="700" b="0" dirty="0"/>
        </a:p>
      </dgm:t>
    </dgm:pt>
    <dgm:pt modelId="{10DF7578-0846-4C37-BAD3-A35D6C3B999C}" type="parTrans" cxnId="{BEC63ADB-F247-43DD-B76A-12888ABFE840}">
      <dgm:prSet/>
      <dgm:spPr/>
      <dgm:t>
        <a:bodyPr/>
        <a:lstStyle/>
        <a:p>
          <a:endParaRPr lang="en-US"/>
        </a:p>
      </dgm:t>
    </dgm:pt>
    <dgm:pt modelId="{AF577933-96EB-4891-9842-AC5DD2CA1430}" type="sibTrans" cxnId="{BEC63ADB-F247-43DD-B76A-12888ABFE840}">
      <dgm:prSet/>
      <dgm:spPr/>
      <dgm:t>
        <a:bodyPr/>
        <a:lstStyle/>
        <a:p>
          <a:endParaRPr lang="en-US"/>
        </a:p>
      </dgm:t>
    </dgm:pt>
    <dgm:pt modelId="{ECA78DCE-04A4-413D-8FF6-EFAB7D86DBFA}">
      <dgm:prSet phldrT="[Text]"/>
      <dgm:spPr>
        <a:solidFill>
          <a:schemeClr val="accent1">
            <a:lumMod val="60000"/>
            <a:lumOff val="40000"/>
          </a:schemeClr>
        </a:solidFill>
      </dgm:spPr>
      <dgm:t>
        <a:bodyPr/>
        <a:lstStyle/>
        <a:p>
          <a:r>
            <a:rPr lang="en-US" b="0" dirty="0" smtClean="0"/>
            <a:t>Quality improvement</a:t>
          </a:r>
          <a:endParaRPr lang="en-US" b="0" dirty="0"/>
        </a:p>
      </dgm:t>
    </dgm:pt>
    <dgm:pt modelId="{078C60EF-8941-4235-93F2-11A60A7C9C60}" type="sibTrans" cxnId="{81868E12-BB97-460D-92D2-59A5A19EB919}">
      <dgm:prSet/>
      <dgm:spPr/>
      <dgm:t>
        <a:bodyPr/>
        <a:lstStyle/>
        <a:p>
          <a:endParaRPr lang="en-US"/>
        </a:p>
      </dgm:t>
    </dgm:pt>
    <dgm:pt modelId="{3F8826BF-EA1B-4793-A75E-AD9082A39EA7}" type="parTrans" cxnId="{81868E12-BB97-460D-92D2-59A5A19EB919}">
      <dgm:prSet/>
      <dgm:spPr/>
      <dgm:t>
        <a:bodyPr/>
        <a:lstStyle/>
        <a:p>
          <a:endParaRPr lang="en-US"/>
        </a:p>
      </dgm:t>
    </dgm:pt>
    <dgm:pt modelId="{60596C2F-B558-41C3-BB7B-524A79E25DE0}" type="pres">
      <dgm:prSet presAssocID="{5D7032CE-DCE2-4C89-AF24-B4EB952743DB}" presName="Name0" presStyleCnt="0">
        <dgm:presLayoutVars>
          <dgm:chMax val="1"/>
          <dgm:dir/>
          <dgm:animLvl val="ctr"/>
          <dgm:resizeHandles val="exact"/>
        </dgm:presLayoutVars>
      </dgm:prSet>
      <dgm:spPr/>
      <dgm:t>
        <a:bodyPr/>
        <a:lstStyle/>
        <a:p>
          <a:endParaRPr lang="en-US"/>
        </a:p>
      </dgm:t>
    </dgm:pt>
    <dgm:pt modelId="{09BFA552-11F8-46EE-86A0-FC4B5E9F58ED}" type="pres">
      <dgm:prSet presAssocID="{D372E767-0D01-4D13-9D08-CE85CC7916D9}" presName="centerShape" presStyleLbl="node0" presStyleIdx="0" presStyleCnt="1"/>
      <dgm:spPr/>
      <dgm:t>
        <a:bodyPr/>
        <a:lstStyle/>
        <a:p>
          <a:endParaRPr lang="en-US"/>
        </a:p>
      </dgm:t>
    </dgm:pt>
    <dgm:pt modelId="{5417B4FC-91B9-4B0B-BBA6-626B13459017}" type="pres">
      <dgm:prSet presAssocID="{ECA78DCE-04A4-413D-8FF6-EFAB7D86DBFA}" presName="node" presStyleLbl="node1" presStyleIdx="0" presStyleCnt="5">
        <dgm:presLayoutVars>
          <dgm:bulletEnabled val="1"/>
        </dgm:presLayoutVars>
      </dgm:prSet>
      <dgm:spPr/>
      <dgm:t>
        <a:bodyPr/>
        <a:lstStyle/>
        <a:p>
          <a:endParaRPr lang="en-US"/>
        </a:p>
      </dgm:t>
    </dgm:pt>
    <dgm:pt modelId="{0A0B7093-E5A1-4B5E-AF27-5C85D9D42FC3}" type="pres">
      <dgm:prSet presAssocID="{ECA78DCE-04A4-413D-8FF6-EFAB7D86DBFA}" presName="dummy" presStyleCnt="0"/>
      <dgm:spPr/>
    </dgm:pt>
    <dgm:pt modelId="{3BA787A1-9EB1-44DA-895F-DE261082C362}" type="pres">
      <dgm:prSet presAssocID="{078C60EF-8941-4235-93F2-11A60A7C9C60}" presName="sibTrans" presStyleLbl="sibTrans2D1" presStyleIdx="0" presStyleCnt="5"/>
      <dgm:spPr/>
      <dgm:t>
        <a:bodyPr/>
        <a:lstStyle/>
        <a:p>
          <a:endParaRPr lang="en-US"/>
        </a:p>
      </dgm:t>
    </dgm:pt>
    <dgm:pt modelId="{21E15AF9-BC16-439D-BED1-CD94171799D7}" type="pres">
      <dgm:prSet presAssocID="{AD527DC2-F93E-4453-B169-E6392655AEC6}" presName="node" presStyleLbl="node1" presStyleIdx="1" presStyleCnt="5" custScaleX="205343" custScaleY="198754">
        <dgm:presLayoutVars>
          <dgm:bulletEnabled val="1"/>
        </dgm:presLayoutVars>
      </dgm:prSet>
      <dgm:spPr/>
      <dgm:t>
        <a:bodyPr/>
        <a:lstStyle/>
        <a:p>
          <a:endParaRPr lang="en-US"/>
        </a:p>
      </dgm:t>
    </dgm:pt>
    <dgm:pt modelId="{991FC8C4-DA17-45A7-9EB5-80E2C60FF8EB}" type="pres">
      <dgm:prSet presAssocID="{AD527DC2-F93E-4453-B169-E6392655AEC6}" presName="dummy" presStyleCnt="0"/>
      <dgm:spPr/>
    </dgm:pt>
    <dgm:pt modelId="{336FF57F-A5E8-4A92-90DD-516A83EB6786}" type="pres">
      <dgm:prSet presAssocID="{2821CAB8-02A7-45FC-A7B7-578DB2A73CC3}" presName="sibTrans" presStyleLbl="sibTrans2D1" presStyleIdx="1" presStyleCnt="5"/>
      <dgm:spPr/>
      <dgm:t>
        <a:bodyPr/>
        <a:lstStyle/>
        <a:p>
          <a:endParaRPr lang="en-US"/>
        </a:p>
      </dgm:t>
    </dgm:pt>
    <dgm:pt modelId="{6228AED0-8C45-4A5A-AC9F-364E8892A93B}" type="pres">
      <dgm:prSet presAssocID="{7659D5D1-8653-4E3D-A328-442D28EA57A5}" presName="node" presStyleLbl="node1" presStyleIdx="2" presStyleCnt="5" custScaleX="99926" custScaleY="99926">
        <dgm:presLayoutVars>
          <dgm:bulletEnabled val="1"/>
        </dgm:presLayoutVars>
      </dgm:prSet>
      <dgm:spPr/>
      <dgm:t>
        <a:bodyPr/>
        <a:lstStyle/>
        <a:p>
          <a:endParaRPr lang="en-US"/>
        </a:p>
      </dgm:t>
    </dgm:pt>
    <dgm:pt modelId="{1373C2BB-55AC-4709-A99D-6B3B86AFA497}" type="pres">
      <dgm:prSet presAssocID="{7659D5D1-8653-4E3D-A328-442D28EA57A5}" presName="dummy" presStyleCnt="0"/>
      <dgm:spPr/>
    </dgm:pt>
    <dgm:pt modelId="{C71001AF-024C-427D-AD46-78359CF2F17C}" type="pres">
      <dgm:prSet presAssocID="{AF577933-96EB-4891-9842-AC5DD2CA1430}" presName="sibTrans" presStyleLbl="sibTrans2D1" presStyleIdx="2" presStyleCnt="5"/>
      <dgm:spPr/>
      <dgm:t>
        <a:bodyPr/>
        <a:lstStyle/>
        <a:p>
          <a:endParaRPr lang="en-US"/>
        </a:p>
      </dgm:t>
    </dgm:pt>
    <dgm:pt modelId="{0B3BFCA9-747D-4FB4-8632-4D5D0CB8C5B1}" type="pres">
      <dgm:prSet presAssocID="{BE0D87DC-EED8-4620-8766-23A3C6F16EC2}" presName="node" presStyleLbl="node1" presStyleIdx="3" presStyleCnt="5">
        <dgm:presLayoutVars>
          <dgm:bulletEnabled val="1"/>
        </dgm:presLayoutVars>
      </dgm:prSet>
      <dgm:spPr/>
      <dgm:t>
        <a:bodyPr/>
        <a:lstStyle/>
        <a:p>
          <a:endParaRPr lang="en-US"/>
        </a:p>
      </dgm:t>
    </dgm:pt>
    <dgm:pt modelId="{DD4507EC-EB33-4518-A700-1E3016182BAD}" type="pres">
      <dgm:prSet presAssocID="{BE0D87DC-EED8-4620-8766-23A3C6F16EC2}" presName="dummy" presStyleCnt="0"/>
      <dgm:spPr/>
    </dgm:pt>
    <dgm:pt modelId="{4B5F81F8-0387-428D-9F37-FE9B295B1EC8}" type="pres">
      <dgm:prSet presAssocID="{A7E073AD-8437-487E-A7B5-114B55AFF8D9}" presName="sibTrans" presStyleLbl="sibTrans2D1" presStyleIdx="3" presStyleCnt="5"/>
      <dgm:spPr/>
      <dgm:t>
        <a:bodyPr/>
        <a:lstStyle/>
        <a:p>
          <a:endParaRPr lang="en-US"/>
        </a:p>
      </dgm:t>
    </dgm:pt>
    <dgm:pt modelId="{41954A79-0456-46CB-848B-A396E3FF4A0F}" type="pres">
      <dgm:prSet presAssocID="{0D1159B7-98CC-4A87-B8AA-39164502D2D3}" presName="node" presStyleLbl="node1" presStyleIdx="4" presStyleCnt="5">
        <dgm:presLayoutVars>
          <dgm:bulletEnabled val="1"/>
        </dgm:presLayoutVars>
      </dgm:prSet>
      <dgm:spPr/>
      <dgm:t>
        <a:bodyPr/>
        <a:lstStyle/>
        <a:p>
          <a:endParaRPr lang="en-US"/>
        </a:p>
      </dgm:t>
    </dgm:pt>
    <dgm:pt modelId="{1F976A35-C1F2-41F5-B51F-7CF3466A1440}" type="pres">
      <dgm:prSet presAssocID="{0D1159B7-98CC-4A87-B8AA-39164502D2D3}" presName="dummy" presStyleCnt="0"/>
      <dgm:spPr/>
    </dgm:pt>
    <dgm:pt modelId="{C0224D01-7F0F-4049-8675-CE65DF0E882D}" type="pres">
      <dgm:prSet presAssocID="{9F011169-0C4F-4D36-83AA-8ACD89FF0793}" presName="sibTrans" presStyleLbl="sibTrans2D1" presStyleIdx="4" presStyleCnt="5"/>
      <dgm:spPr/>
      <dgm:t>
        <a:bodyPr/>
        <a:lstStyle/>
        <a:p>
          <a:endParaRPr lang="en-US"/>
        </a:p>
      </dgm:t>
    </dgm:pt>
  </dgm:ptLst>
  <dgm:cxnLst>
    <dgm:cxn modelId="{CFF3F004-8320-440E-8ECD-6E64CD1EFE10}" srcId="{D372E767-0D01-4D13-9D08-CE85CC7916D9}" destId="{BE0D87DC-EED8-4620-8766-23A3C6F16EC2}" srcOrd="3" destOrd="0" parTransId="{892D5712-9187-44F0-8BFF-9314DAA34AD5}" sibTransId="{A7E073AD-8437-487E-A7B5-114B55AFF8D9}"/>
    <dgm:cxn modelId="{E9F99588-C291-47B3-91CE-B15437948B1B}" type="presOf" srcId="{0D1159B7-98CC-4A87-B8AA-39164502D2D3}" destId="{41954A79-0456-46CB-848B-A396E3FF4A0F}" srcOrd="0" destOrd="0" presId="urn:microsoft.com/office/officeart/2005/8/layout/radial6"/>
    <dgm:cxn modelId="{81868E12-BB97-460D-92D2-59A5A19EB919}" srcId="{D372E767-0D01-4D13-9D08-CE85CC7916D9}" destId="{ECA78DCE-04A4-413D-8FF6-EFAB7D86DBFA}" srcOrd="0" destOrd="0" parTransId="{3F8826BF-EA1B-4793-A75E-AD9082A39EA7}" sibTransId="{078C60EF-8941-4235-93F2-11A60A7C9C60}"/>
    <dgm:cxn modelId="{F7AC9BC2-626E-483D-9B9D-179B06E8986D}" type="presOf" srcId="{D372E767-0D01-4D13-9D08-CE85CC7916D9}" destId="{09BFA552-11F8-46EE-86A0-FC4B5E9F58ED}" srcOrd="0" destOrd="0" presId="urn:microsoft.com/office/officeart/2005/8/layout/radial6"/>
    <dgm:cxn modelId="{BF03C627-5AD9-4150-A4D9-91921D8A6139}" type="presOf" srcId="{9F011169-0C4F-4D36-83AA-8ACD89FF0793}" destId="{C0224D01-7F0F-4049-8675-CE65DF0E882D}" srcOrd="0" destOrd="0" presId="urn:microsoft.com/office/officeart/2005/8/layout/radial6"/>
    <dgm:cxn modelId="{BEC63ADB-F247-43DD-B76A-12888ABFE840}" srcId="{D372E767-0D01-4D13-9D08-CE85CC7916D9}" destId="{7659D5D1-8653-4E3D-A328-442D28EA57A5}" srcOrd="2" destOrd="0" parTransId="{10DF7578-0846-4C37-BAD3-A35D6C3B999C}" sibTransId="{AF577933-96EB-4891-9842-AC5DD2CA1430}"/>
    <dgm:cxn modelId="{90FDAA4A-85C8-447B-B812-98DCC4FD5ADE}" type="presOf" srcId="{A7E073AD-8437-487E-A7B5-114B55AFF8D9}" destId="{4B5F81F8-0387-428D-9F37-FE9B295B1EC8}" srcOrd="0" destOrd="0" presId="urn:microsoft.com/office/officeart/2005/8/layout/radial6"/>
    <dgm:cxn modelId="{5DC43689-4FCF-4766-8A2B-F63C5E579D2D}" srcId="{D372E767-0D01-4D13-9D08-CE85CC7916D9}" destId="{0D1159B7-98CC-4A87-B8AA-39164502D2D3}" srcOrd="4" destOrd="0" parTransId="{5F475A47-79D4-4383-B827-B69CEACF0BE0}" sibTransId="{9F011169-0C4F-4D36-83AA-8ACD89FF0793}"/>
    <dgm:cxn modelId="{52F92B4B-C1CD-4F7B-ACDE-BAAC582A645E}" type="presOf" srcId="{7659D5D1-8653-4E3D-A328-442D28EA57A5}" destId="{6228AED0-8C45-4A5A-AC9F-364E8892A93B}" srcOrd="0" destOrd="0" presId="urn:microsoft.com/office/officeart/2005/8/layout/radial6"/>
    <dgm:cxn modelId="{641B5271-822A-46EA-AC97-3574EA2E52F8}" type="presOf" srcId="{AD527DC2-F93E-4453-B169-E6392655AEC6}" destId="{21E15AF9-BC16-439D-BED1-CD94171799D7}" srcOrd="0" destOrd="0" presId="urn:microsoft.com/office/officeart/2005/8/layout/radial6"/>
    <dgm:cxn modelId="{31711B44-50E1-4B1E-A911-DBE5AA6B335B}" srcId="{D372E767-0D01-4D13-9D08-CE85CC7916D9}" destId="{AD527DC2-F93E-4453-B169-E6392655AEC6}" srcOrd="1" destOrd="0" parTransId="{7FC27677-7166-4B31-9F21-744236A7DB72}" sibTransId="{2821CAB8-02A7-45FC-A7B7-578DB2A73CC3}"/>
    <dgm:cxn modelId="{B0350373-C9FD-46A1-805A-DF13A5C1866F}" type="presOf" srcId="{BE0D87DC-EED8-4620-8766-23A3C6F16EC2}" destId="{0B3BFCA9-747D-4FB4-8632-4D5D0CB8C5B1}" srcOrd="0" destOrd="0" presId="urn:microsoft.com/office/officeart/2005/8/layout/radial6"/>
    <dgm:cxn modelId="{2D9DB500-D141-4A68-B73C-693D60459F01}" srcId="{5D7032CE-DCE2-4C89-AF24-B4EB952743DB}" destId="{D372E767-0D01-4D13-9D08-CE85CC7916D9}" srcOrd="0" destOrd="0" parTransId="{F36AD2E3-BB60-4656-AFDA-6B5FE919C222}" sibTransId="{3D6B80B3-FE58-45EF-BF5F-9F6494A657A6}"/>
    <dgm:cxn modelId="{71C3AC1E-9FF8-4E92-A226-EA2FBA40EE7E}" type="presOf" srcId="{AF577933-96EB-4891-9842-AC5DD2CA1430}" destId="{C71001AF-024C-427D-AD46-78359CF2F17C}" srcOrd="0" destOrd="0" presId="urn:microsoft.com/office/officeart/2005/8/layout/radial6"/>
    <dgm:cxn modelId="{6A8728FC-EAE0-4E64-AF94-286514B28090}" type="presOf" srcId="{2821CAB8-02A7-45FC-A7B7-578DB2A73CC3}" destId="{336FF57F-A5E8-4A92-90DD-516A83EB6786}" srcOrd="0" destOrd="0" presId="urn:microsoft.com/office/officeart/2005/8/layout/radial6"/>
    <dgm:cxn modelId="{AB72C103-DB04-407C-899E-C4EC15AB493C}" type="presOf" srcId="{078C60EF-8941-4235-93F2-11A60A7C9C60}" destId="{3BA787A1-9EB1-44DA-895F-DE261082C362}" srcOrd="0" destOrd="0" presId="urn:microsoft.com/office/officeart/2005/8/layout/radial6"/>
    <dgm:cxn modelId="{1773AABC-609B-4B7E-968F-6D0F04029AB4}" type="presOf" srcId="{ECA78DCE-04A4-413D-8FF6-EFAB7D86DBFA}" destId="{5417B4FC-91B9-4B0B-BBA6-626B13459017}" srcOrd="0" destOrd="0" presId="urn:microsoft.com/office/officeart/2005/8/layout/radial6"/>
    <dgm:cxn modelId="{2BE4BEED-F368-49E8-8619-B16EE682C007}" type="presOf" srcId="{5D7032CE-DCE2-4C89-AF24-B4EB952743DB}" destId="{60596C2F-B558-41C3-BB7B-524A79E25DE0}" srcOrd="0" destOrd="0" presId="urn:microsoft.com/office/officeart/2005/8/layout/radial6"/>
    <dgm:cxn modelId="{B897D559-2C34-4A33-97BA-996CA4638206}" type="presParOf" srcId="{60596C2F-B558-41C3-BB7B-524A79E25DE0}" destId="{09BFA552-11F8-46EE-86A0-FC4B5E9F58ED}" srcOrd="0" destOrd="0" presId="urn:microsoft.com/office/officeart/2005/8/layout/radial6"/>
    <dgm:cxn modelId="{50F1A74E-D2B5-45AB-9C8A-BE871392F3C6}" type="presParOf" srcId="{60596C2F-B558-41C3-BB7B-524A79E25DE0}" destId="{5417B4FC-91B9-4B0B-BBA6-626B13459017}" srcOrd="1" destOrd="0" presId="urn:microsoft.com/office/officeart/2005/8/layout/radial6"/>
    <dgm:cxn modelId="{5C4359E0-D89B-4AAA-8715-E0184B002CD7}" type="presParOf" srcId="{60596C2F-B558-41C3-BB7B-524A79E25DE0}" destId="{0A0B7093-E5A1-4B5E-AF27-5C85D9D42FC3}" srcOrd="2" destOrd="0" presId="urn:microsoft.com/office/officeart/2005/8/layout/radial6"/>
    <dgm:cxn modelId="{08313745-3776-46B1-965F-E1F8B5B160F0}" type="presParOf" srcId="{60596C2F-B558-41C3-BB7B-524A79E25DE0}" destId="{3BA787A1-9EB1-44DA-895F-DE261082C362}" srcOrd="3" destOrd="0" presId="urn:microsoft.com/office/officeart/2005/8/layout/radial6"/>
    <dgm:cxn modelId="{B6AB6B0F-E81A-4ADF-B265-5ED279D04A62}" type="presParOf" srcId="{60596C2F-B558-41C3-BB7B-524A79E25DE0}" destId="{21E15AF9-BC16-439D-BED1-CD94171799D7}" srcOrd="4" destOrd="0" presId="urn:microsoft.com/office/officeart/2005/8/layout/radial6"/>
    <dgm:cxn modelId="{04426CEB-45B6-4994-B25E-945392C27B11}" type="presParOf" srcId="{60596C2F-B558-41C3-BB7B-524A79E25DE0}" destId="{991FC8C4-DA17-45A7-9EB5-80E2C60FF8EB}" srcOrd="5" destOrd="0" presId="urn:microsoft.com/office/officeart/2005/8/layout/radial6"/>
    <dgm:cxn modelId="{9F761EEF-B749-4023-9F8E-41BD0FF41506}" type="presParOf" srcId="{60596C2F-B558-41C3-BB7B-524A79E25DE0}" destId="{336FF57F-A5E8-4A92-90DD-516A83EB6786}" srcOrd="6" destOrd="0" presId="urn:microsoft.com/office/officeart/2005/8/layout/radial6"/>
    <dgm:cxn modelId="{63FD8CFA-7A6E-4055-9143-41C4D9B81BC6}" type="presParOf" srcId="{60596C2F-B558-41C3-BB7B-524A79E25DE0}" destId="{6228AED0-8C45-4A5A-AC9F-364E8892A93B}" srcOrd="7" destOrd="0" presId="urn:microsoft.com/office/officeart/2005/8/layout/radial6"/>
    <dgm:cxn modelId="{61A5E32D-D4F2-4609-B6AE-950214845DCB}" type="presParOf" srcId="{60596C2F-B558-41C3-BB7B-524A79E25DE0}" destId="{1373C2BB-55AC-4709-A99D-6B3B86AFA497}" srcOrd="8" destOrd="0" presId="urn:microsoft.com/office/officeart/2005/8/layout/radial6"/>
    <dgm:cxn modelId="{8EC0D8DD-B718-4546-B23D-334CAD648D8E}" type="presParOf" srcId="{60596C2F-B558-41C3-BB7B-524A79E25DE0}" destId="{C71001AF-024C-427D-AD46-78359CF2F17C}" srcOrd="9" destOrd="0" presId="urn:microsoft.com/office/officeart/2005/8/layout/radial6"/>
    <dgm:cxn modelId="{AA45FCBB-EDB7-438A-A55A-BF5FF4845A54}" type="presParOf" srcId="{60596C2F-B558-41C3-BB7B-524A79E25DE0}" destId="{0B3BFCA9-747D-4FB4-8632-4D5D0CB8C5B1}" srcOrd="10" destOrd="0" presId="urn:microsoft.com/office/officeart/2005/8/layout/radial6"/>
    <dgm:cxn modelId="{22830E8B-2EE4-4BB7-8908-5853D181573C}" type="presParOf" srcId="{60596C2F-B558-41C3-BB7B-524A79E25DE0}" destId="{DD4507EC-EB33-4518-A700-1E3016182BAD}" srcOrd="11" destOrd="0" presId="urn:microsoft.com/office/officeart/2005/8/layout/radial6"/>
    <dgm:cxn modelId="{039DA973-C3C5-42C1-B29B-12A6C4D6DB97}" type="presParOf" srcId="{60596C2F-B558-41C3-BB7B-524A79E25DE0}" destId="{4B5F81F8-0387-428D-9F37-FE9B295B1EC8}" srcOrd="12" destOrd="0" presId="urn:microsoft.com/office/officeart/2005/8/layout/radial6"/>
    <dgm:cxn modelId="{9BBBB1BF-D0C7-44C5-B227-6FC99FE10811}" type="presParOf" srcId="{60596C2F-B558-41C3-BB7B-524A79E25DE0}" destId="{41954A79-0456-46CB-848B-A396E3FF4A0F}" srcOrd="13" destOrd="0" presId="urn:microsoft.com/office/officeart/2005/8/layout/radial6"/>
    <dgm:cxn modelId="{91861A4E-CDD1-4DB1-B756-75FF5870FBB4}" type="presParOf" srcId="{60596C2F-B558-41C3-BB7B-524A79E25DE0}" destId="{1F976A35-C1F2-41F5-B51F-7CF3466A1440}" srcOrd="14" destOrd="0" presId="urn:microsoft.com/office/officeart/2005/8/layout/radial6"/>
    <dgm:cxn modelId="{38B05AC0-5357-4C3C-AAA7-2DDCA6868929}" type="presParOf" srcId="{60596C2F-B558-41C3-BB7B-524A79E25DE0}" destId="{C0224D01-7F0F-4049-8675-CE65DF0E882D}"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7032CE-DCE2-4C89-AF24-B4EB952743D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372E767-0D01-4D13-9D08-CE85CC7916D9}">
      <dgm:prSet phldrT="[Text]"/>
      <dgm:spPr>
        <a:solidFill>
          <a:schemeClr val="accent1">
            <a:lumMod val="75000"/>
          </a:schemeClr>
        </a:solidFill>
      </dgm:spPr>
      <dgm:t>
        <a:bodyPr/>
        <a:lstStyle/>
        <a:p>
          <a:r>
            <a:rPr lang="en-US" dirty="0" smtClean="0"/>
            <a:t>Synergy Benefits</a:t>
          </a:r>
          <a:endParaRPr lang="en-US" dirty="0"/>
        </a:p>
      </dgm:t>
    </dgm:pt>
    <dgm:pt modelId="{F36AD2E3-BB60-4656-AFDA-6B5FE919C222}" type="parTrans" cxnId="{2D9DB500-D141-4A68-B73C-693D60459F01}">
      <dgm:prSet/>
      <dgm:spPr/>
      <dgm:t>
        <a:bodyPr/>
        <a:lstStyle/>
        <a:p>
          <a:endParaRPr lang="en-US"/>
        </a:p>
      </dgm:t>
    </dgm:pt>
    <dgm:pt modelId="{3D6B80B3-FE58-45EF-BF5F-9F6494A657A6}" type="sibTrans" cxnId="{2D9DB500-D141-4A68-B73C-693D60459F01}">
      <dgm:prSet/>
      <dgm:spPr/>
      <dgm:t>
        <a:bodyPr/>
        <a:lstStyle/>
        <a:p>
          <a:endParaRPr lang="en-US"/>
        </a:p>
      </dgm:t>
    </dgm:pt>
    <dgm:pt modelId="{ECA78DCE-04A4-413D-8FF6-EFAB7D86DBFA}">
      <dgm:prSet phldrT="[Text]"/>
      <dgm:spPr>
        <a:solidFill>
          <a:schemeClr val="accent1">
            <a:lumMod val="60000"/>
            <a:lumOff val="40000"/>
          </a:schemeClr>
        </a:solidFill>
      </dgm:spPr>
      <dgm:t>
        <a:bodyPr/>
        <a:lstStyle/>
        <a:p>
          <a:r>
            <a:rPr lang="en-US" dirty="0" smtClean="0"/>
            <a:t>Knowledge Harvesting</a:t>
          </a:r>
          <a:endParaRPr lang="en-US" dirty="0"/>
        </a:p>
      </dgm:t>
    </dgm:pt>
    <dgm:pt modelId="{3F8826BF-EA1B-4793-A75E-AD9082A39EA7}" type="parTrans" cxnId="{81868E12-BB97-460D-92D2-59A5A19EB919}">
      <dgm:prSet/>
      <dgm:spPr/>
      <dgm:t>
        <a:bodyPr/>
        <a:lstStyle/>
        <a:p>
          <a:endParaRPr lang="en-US"/>
        </a:p>
      </dgm:t>
    </dgm:pt>
    <dgm:pt modelId="{078C60EF-8941-4235-93F2-11A60A7C9C60}" type="sibTrans" cxnId="{81868E12-BB97-460D-92D2-59A5A19EB919}">
      <dgm:prSet/>
      <dgm:spPr/>
      <dgm:t>
        <a:bodyPr/>
        <a:lstStyle/>
        <a:p>
          <a:endParaRPr lang="en-US"/>
        </a:p>
      </dgm:t>
    </dgm:pt>
    <dgm:pt modelId="{AD527DC2-F93E-4453-B169-E6392655AEC6}">
      <dgm:prSet phldrT="[Text]" custT="1"/>
      <dgm:spPr/>
      <dgm:t>
        <a:bodyPr/>
        <a:lstStyle/>
        <a:p>
          <a:r>
            <a:rPr lang="en-US" sz="1400" b="1" dirty="0" smtClean="0"/>
            <a:t>Proactive risk management</a:t>
          </a:r>
          <a:endParaRPr lang="en-US" sz="1400" b="1" dirty="0"/>
        </a:p>
      </dgm:t>
    </dgm:pt>
    <dgm:pt modelId="{7FC27677-7166-4B31-9F21-744236A7DB72}" type="parTrans" cxnId="{31711B44-50E1-4B1E-A911-DBE5AA6B335B}">
      <dgm:prSet/>
      <dgm:spPr/>
      <dgm:t>
        <a:bodyPr/>
        <a:lstStyle/>
        <a:p>
          <a:endParaRPr lang="en-US"/>
        </a:p>
      </dgm:t>
    </dgm:pt>
    <dgm:pt modelId="{2821CAB8-02A7-45FC-A7B7-578DB2A73CC3}" type="sibTrans" cxnId="{31711B44-50E1-4B1E-A911-DBE5AA6B335B}">
      <dgm:prSet/>
      <dgm:spPr/>
      <dgm:t>
        <a:bodyPr/>
        <a:lstStyle/>
        <a:p>
          <a:endParaRPr lang="en-US"/>
        </a:p>
      </dgm:t>
    </dgm:pt>
    <dgm:pt modelId="{BE0D87DC-EED8-4620-8766-23A3C6F16EC2}">
      <dgm:prSet phldrT="[Text]"/>
      <dgm:spPr>
        <a:solidFill>
          <a:schemeClr val="accent1">
            <a:lumMod val="60000"/>
            <a:lumOff val="40000"/>
          </a:schemeClr>
        </a:solidFill>
      </dgm:spPr>
      <dgm:t>
        <a:bodyPr/>
        <a:lstStyle/>
        <a:p>
          <a:r>
            <a:rPr lang="en-US" dirty="0" smtClean="0"/>
            <a:t>Improved compliance</a:t>
          </a:r>
          <a:endParaRPr lang="en-US" dirty="0"/>
        </a:p>
      </dgm:t>
    </dgm:pt>
    <dgm:pt modelId="{892D5712-9187-44F0-8BFF-9314DAA34AD5}" type="parTrans" cxnId="{CFF3F004-8320-440E-8ECD-6E64CD1EFE10}">
      <dgm:prSet/>
      <dgm:spPr/>
      <dgm:t>
        <a:bodyPr/>
        <a:lstStyle/>
        <a:p>
          <a:endParaRPr lang="en-US"/>
        </a:p>
      </dgm:t>
    </dgm:pt>
    <dgm:pt modelId="{A7E073AD-8437-487E-A7B5-114B55AFF8D9}" type="sibTrans" cxnId="{CFF3F004-8320-440E-8ECD-6E64CD1EFE10}">
      <dgm:prSet/>
      <dgm:spPr/>
      <dgm:t>
        <a:bodyPr/>
        <a:lstStyle/>
        <a:p>
          <a:endParaRPr lang="en-US"/>
        </a:p>
      </dgm:t>
    </dgm:pt>
    <dgm:pt modelId="{0D1159B7-98CC-4A87-B8AA-39164502D2D3}">
      <dgm:prSet phldrT="[Text]"/>
      <dgm:spPr>
        <a:solidFill>
          <a:schemeClr val="accent1">
            <a:lumMod val="60000"/>
            <a:lumOff val="40000"/>
          </a:schemeClr>
        </a:solidFill>
      </dgm:spPr>
      <dgm:t>
        <a:bodyPr/>
        <a:lstStyle/>
        <a:p>
          <a:r>
            <a:rPr lang="en-US" b="0" dirty="0" smtClean="0"/>
            <a:t>Quality improvement</a:t>
          </a:r>
          <a:endParaRPr lang="en-US" b="0" dirty="0"/>
        </a:p>
      </dgm:t>
    </dgm:pt>
    <dgm:pt modelId="{5F475A47-79D4-4383-B827-B69CEACF0BE0}" type="parTrans" cxnId="{5DC43689-4FCF-4766-8A2B-F63C5E579D2D}">
      <dgm:prSet/>
      <dgm:spPr/>
      <dgm:t>
        <a:bodyPr/>
        <a:lstStyle/>
        <a:p>
          <a:endParaRPr lang="en-US"/>
        </a:p>
      </dgm:t>
    </dgm:pt>
    <dgm:pt modelId="{9F011169-0C4F-4D36-83AA-8ACD89FF0793}" type="sibTrans" cxnId="{5DC43689-4FCF-4766-8A2B-F63C5E579D2D}">
      <dgm:prSet/>
      <dgm:spPr/>
      <dgm:t>
        <a:bodyPr/>
        <a:lstStyle/>
        <a:p>
          <a:endParaRPr lang="en-US"/>
        </a:p>
      </dgm:t>
    </dgm:pt>
    <dgm:pt modelId="{7659D5D1-8653-4E3D-A328-442D28EA57A5}">
      <dgm:prSet phldrT="[Text]" custT="1"/>
      <dgm:spPr>
        <a:solidFill>
          <a:schemeClr val="tx2">
            <a:lumMod val="60000"/>
            <a:lumOff val="40000"/>
          </a:schemeClr>
        </a:solidFill>
      </dgm:spPr>
      <dgm:t>
        <a:bodyPr/>
        <a:lstStyle/>
        <a:p>
          <a:r>
            <a:rPr lang="en-US" sz="700" b="0" dirty="0" smtClean="0"/>
            <a:t>Cycle time reduction</a:t>
          </a:r>
          <a:endParaRPr lang="en-US" sz="700" b="0" dirty="0"/>
        </a:p>
      </dgm:t>
    </dgm:pt>
    <dgm:pt modelId="{10DF7578-0846-4C37-BAD3-A35D6C3B999C}" type="parTrans" cxnId="{BEC63ADB-F247-43DD-B76A-12888ABFE840}">
      <dgm:prSet/>
      <dgm:spPr/>
      <dgm:t>
        <a:bodyPr/>
        <a:lstStyle/>
        <a:p>
          <a:endParaRPr lang="en-US"/>
        </a:p>
      </dgm:t>
    </dgm:pt>
    <dgm:pt modelId="{AF577933-96EB-4891-9842-AC5DD2CA1430}" type="sibTrans" cxnId="{BEC63ADB-F247-43DD-B76A-12888ABFE840}">
      <dgm:prSet/>
      <dgm:spPr/>
      <dgm:t>
        <a:bodyPr/>
        <a:lstStyle/>
        <a:p>
          <a:endParaRPr lang="en-US"/>
        </a:p>
      </dgm:t>
    </dgm:pt>
    <dgm:pt modelId="{60596C2F-B558-41C3-BB7B-524A79E25DE0}" type="pres">
      <dgm:prSet presAssocID="{5D7032CE-DCE2-4C89-AF24-B4EB952743DB}" presName="Name0" presStyleCnt="0">
        <dgm:presLayoutVars>
          <dgm:chMax val="1"/>
          <dgm:dir/>
          <dgm:animLvl val="ctr"/>
          <dgm:resizeHandles val="exact"/>
        </dgm:presLayoutVars>
      </dgm:prSet>
      <dgm:spPr/>
      <dgm:t>
        <a:bodyPr/>
        <a:lstStyle/>
        <a:p>
          <a:endParaRPr lang="en-US"/>
        </a:p>
      </dgm:t>
    </dgm:pt>
    <dgm:pt modelId="{09BFA552-11F8-46EE-86A0-FC4B5E9F58ED}" type="pres">
      <dgm:prSet presAssocID="{D372E767-0D01-4D13-9D08-CE85CC7916D9}" presName="centerShape" presStyleLbl="node0" presStyleIdx="0" presStyleCnt="1"/>
      <dgm:spPr/>
      <dgm:t>
        <a:bodyPr/>
        <a:lstStyle/>
        <a:p>
          <a:endParaRPr lang="en-US"/>
        </a:p>
      </dgm:t>
    </dgm:pt>
    <dgm:pt modelId="{5417B4FC-91B9-4B0B-BBA6-626B13459017}" type="pres">
      <dgm:prSet presAssocID="{ECA78DCE-04A4-413D-8FF6-EFAB7D86DBFA}" presName="node" presStyleLbl="node1" presStyleIdx="0" presStyleCnt="5">
        <dgm:presLayoutVars>
          <dgm:bulletEnabled val="1"/>
        </dgm:presLayoutVars>
      </dgm:prSet>
      <dgm:spPr/>
      <dgm:t>
        <a:bodyPr/>
        <a:lstStyle/>
        <a:p>
          <a:endParaRPr lang="en-US"/>
        </a:p>
      </dgm:t>
    </dgm:pt>
    <dgm:pt modelId="{0A0B7093-E5A1-4B5E-AF27-5C85D9D42FC3}" type="pres">
      <dgm:prSet presAssocID="{ECA78DCE-04A4-413D-8FF6-EFAB7D86DBFA}" presName="dummy" presStyleCnt="0"/>
      <dgm:spPr/>
    </dgm:pt>
    <dgm:pt modelId="{3BA787A1-9EB1-44DA-895F-DE261082C362}" type="pres">
      <dgm:prSet presAssocID="{078C60EF-8941-4235-93F2-11A60A7C9C60}" presName="sibTrans" presStyleLbl="sibTrans2D1" presStyleIdx="0" presStyleCnt="5"/>
      <dgm:spPr/>
      <dgm:t>
        <a:bodyPr/>
        <a:lstStyle/>
        <a:p>
          <a:endParaRPr lang="en-US"/>
        </a:p>
      </dgm:t>
    </dgm:pt>
    <dgm:pt modelId="{21E15AF9-BC16-439D-BED1-CD94171799D7}" type="pres">
      <dgm:prSet presAssocID="{AD527DC2-F93E-4453-B169-E6392655AEC6}" presName="node" presStyleLbl="node1" presStyleIdx="1" presStyleCnt="5" custScaleX="205343" custScaleY="198754">
        <dgm:presLayoutVars>
          <dgm:bulletEnabled val="1"/>
        </dgm:presLayoutVars>
      </dgm:prSet>
      <dgm:spPr/>
      <dgm:t>
        <a:bodyPr/>
        <a:lstStyle/>
        <a:p>
          <a:endParaRPr lang="en-US"/>
        </a:p>
      </dgm:t>
    </dgm:pt>
    <dgm:pt modelId="{991FC8C4-DA17-45A7-9EB5-80E2C60FF8EB}" type="pres">
      <dgm:prSet presAssocID="{AD527DC2-F93E-4453-B169-E6392655AEC6}" presName="dummy" presStyleCnt="0"/>
      <dgm:spPr/>
    </dgm:pt>
    <dgm:pt modelId="{336FF57F-A5E8-4A92-90DD-516A83EB6786}" type="pres">
      <dgm:prSet presAssocID="{2821CAB8-02A7-45FC-A7B7-578DB2A73CC3}" presName="sibTrans" presStyleLbl="sibTrans2D1" presStyleIdx="1" presStyleCnt="5"/>
      <dgm:spPr/>
      <dgm:t>
        <a:bodyPr/>
        <a:lstStyle/>
        <a:p>
          <a:endParaRPr lang="en-US"/>
        </a:p>
      </dgm:t>
    </dgm:pt>
    <dgm:pt modelId="{6228AED0-8C45-4A5A-AC9F-364E8892A93B}" type="pres">
      <dgm:prSet presAssocID="{7659D5D1-8653-4E3D-A328-442D28EA57A5}" presName="node" presStyleLbl="node1" presStyleIdx="2" presStyleCnt="5" custScaleX="99926" custScaleY="99926">
        <dgm:presLayoutVars>
          <dgm:bulletEnabled val="1"/>
        </dgm:presLayoutVars>
      </dgm:prSet>
      <dgm:spPr/>
      <dgm:t>
        <a:bodyPr/>
        <a:lstStyle/>
        <a:p>
          <a:endParaRPr lang="en-US"/>
        </a:p>
      </dgm:t>
    </dgm:pt>
    <dgm:pt modelId="{1373C2BB-55AC-4709-A99D-6B3B86AFA497}" type="pres">
      <dgm:prSet presAssocID="{7659D5D1-8653-4E3D-A328-442D28EA57A5}" presName="dummy" presStyleCnt="0"/>
      <dgm:spPr/>
    </dgm:pt>
    <dgm:pt modelId="{C71001AF-024C-427D-AD46-78359CF2F17C}" type="pres">
      <dgm:prSet presAssocID="{AF577933-96EB-4891-9842-AC5DD2CA1430}" presName="sibTrans" presStyleLbl="sibTrans2D1" presStyleIdx="2" presStyleCnt="5"/>
      <dgm:spPr/>
      <dgm:t>
        <a:bodyPr/>
        <a:lstStyle/>
        <a:p>
          <a:endParaRPr lang="en-US"/>
        </a:p>
      </dgm:t>
    </dgm:pt>
    <dgm:pt modelId="{0B3BFCA9-747D-4FB4-8632-4D5D0CB8C5B1}" type="pres">
      <dgm:prSet presAssocID="{BE0D87DC-EED8-4620-8766-23A3C6F16EC2}" presName="node" presStyleLbl="node1" presStyleIdx="3" presStyleCnt="5">
        <dgm:presLayoutVars>
          <dgm:bulletEnabled val="1"/>
        </dgm:presLayoutVars>
      </dgm:prSet>
      <dgm:spPr/>
      <dgm:t>
        <a:bodyPr/>
        <a:lstStyle/>
        <a:p>
          <a:endParaRPr lang="en-US"/>
        </a:p>
      </dgm:t>
    </dgm:pt>
    <dgm:pt modelId="{DD4507EC-EB33-4518-A700-1E3016182BAD}" type="pres">
      <dgm:prSet presAssocID="{BE0D87DC-EED8-4620-8766-23A3C6F16EC2}" presName="dummy" presStyleCnt="0"/>
      <dgm:spPr/>
    </dgm:pt>
    <dgm:pt modelId="{4B5F81F8-0387-428D-9F37-FE9B295B1EC8}" type="pres">
      <dgm:prSet presAssocID="{A7E073AD-8437-487E-A7B5-114B55AFF8D9}" presName="sibTrans" presStyleLbl="sibTrans2D1" presStyleIdx="3" presStyleCnt="5"/>
      <dgm:spPr/>
      <dgm:t>
        <a:bodyPr/>
        <a:lstStyle/>
        <a:p>
          <a:endParaRPr lang="en-US"/>
        </a:p>
      </dgm:t>
    </dgm:pt>
    <dgm:pt modelId="{41954A79-0456-46CB-848B-A396E3FF4A0F}" type="pres">
      <dgm:prSet presAssocID="{0D1159B7-98CC-4A87-B8AA-39164502D2D3}" presName="node" presStyleLbl="node1" presStyleIdx="4" presStyleCnt="5">
        <dgm:presLayoutVars>
          <dgm:bulletEnabled val="1"/>
        </dgm:presLayoutVars>
      </dgm:prSet>
      <dgm:spPr/>
      <dgm:t>
        <a:bodyPr/>
        <a:lstStyle/>
        <a:p>
          <a:endParaRPr lang="en-US"/>
        </a:p>
      </dgm:t>
    </dgm:pt>
    <dgm:pt modelId="{1F976A35-C1F2-41F5-B51F-7CF3466A1440}" type="pres">
      <dgm:prSet presAssocID="{0D1159B7-98CC-4A87-B8AA-39164502D2D3}" presName="dummy" presStyleCnt="0"/>
      <dgm:spPr/>
    </dgm:pt>
    <dgm:pt modelId="{C0224D01-7F0F-4049-8675-CE65DF0E882D}" type="pres">
      <dgm:prSet presAssocID="{9F011169-0C4F-4D36-83AA-8ACD89FF0793}" presName="sibTrans" presStyleLbl="sibTrans2D1" presStyleIdx="4" presStyleCnt="5"/>
      <dgm:spPr/>
      <dgm:t>
        <a:bodyPr/>
        <a:lstStyle/>
        <a:p>
          <a:endParaRPr lang="en-US"/>
        </a:p>
      </dgm:t>
    </dgm:pt>
  </dgm:ptLst>
  <dgm:cxnLst>
    <dgm:cxn modelId="{33410675-299F-4374-957B-109378FFE1C2}" type="presOf" srcId="{5D7032CE-DCE2-4C89-AF24-B4EB952743DB}" destId="{60596C2F-B558-41C3-BB7B-524A79E25DE0}" srcOrd="0" destOrd="0" presId="urn:microsoft.com/office/officeart/2005/8/layout/radial6"/>
    <dgm:cxn modelId="{CFF3F004-8320-440E-8ECD-6E64CD1EFE10}" srcId="{D372E767-0D01-4D13-9D08-CE85CC7916D9}" destId="{BE0D87DC-EED8-4620-8766-23A3C6F16EC2}" srcOrd="3" destOrd="0" parTransId="{892D5712-9187-44F0-8BFF-9314DAA34AD5}" sibTransId="{A7E073AD-8437-487E-A7B5-114B55AFF8D9}"/>
    <dgm:cxn modelId="{4243E7A5-AE67-44B8-9641-206C534D7FC9}" type="presOf" srcId="{9F011169-0C4F-4D36-83AA-8ACD89FF0793}" destId="{C0224D01-7F0F-4049-8675-CE65DF0E882D}" srcOrd="0" destOrd="0" presId="urn:microsoft.com/office/officeart/2005/8/layout/radial6"/>
    <dgm:cxn modelId="{59F80800-CAD7-494C-9D1F-8858BE9641DC}" type="presOf" srcId="{078C60EF-8941-4235-93F2-11A60A7C9C60}" destId="{3BA787A1-9EB1-44DA-895F-DE261082C362}" srcOrd="0" destOrd="0" presId="urn:microsoft.com/office/officeart/2005/8/layout/radial6"/>
    <dgm:cxn modelId="{E497159B-FF00-4715-96C8-D984BCA636C8}" type="presOf" srcId="{2821CAB8-02A7-45FC-A7B7-578DB2A73CC3}" destId="{336FF57F-A5E8-4A92-90DD-516A83EB6786}" srcOrd="0" destOrd="0" presId="urn:microsoft.com/office/officeart/2005/8/layout/radial6"/>
    <dgm:cxn modelId="{81868E12-BB97-460D-92D2-59A5A19EB919}" srcId="{D372E767-0D01-4D13-9D08-CE85CC7916D9}" destId="{ECA78DCE-04A4-413D-8FF6-EFAB7D86DBFA}" srcOrd="0" destOrd="0" parTransId="{3F8826BF-EA1B-4793-A75E-AD9082A39EA7}" sibTransId="{078C60EF-8941-4235-93F2-11A60A7C9C60}"/>
    <dgm:cxn modelId="{31250E1C-9C23-41E8-BACF-0AC921D23FA3}" type="presOf" srcId="{AF577933-96EB-4891-9842-AC5DD2CA1430}" destId="{C71001AF-024C-427D-AD46-78359CF2F17C}" srcOrd="0" destOrd="0" presId="urn:microsoft.com/office/officeart/2005/8/layout/radial6"/>
    <dgm:cxn modelId="{BEC63ADB-F247-43DD-B76A-12888ABFE840}" srcId="{D372E767-0D01-4D13-9D08-CE85CC7916D9}" destId="{7659D5D1-8653-4E3D-A328-442D28EA57A5}" srcOrd="2" destOrd="0" parTransId="{10DF7578-0846-4C37-BAD3-A35D6C3B999C}" sibTransId="{AF577933-96EB-4891-9842-AC5DD2CA1430}"/>
    <dgm:cxn modelId="{00876BFE-8675-4C27-9D9F-0406BC7773CB}" type="presOf" srcId="{BE0D87DC-EED8-4620-8766-23A3C6F16EC2}" destId="{0B3BFCA9-747D-4FB4-8632-4D5D0CB8C5B1}" srcOrd="0" destOrd="0" presId="urn:microsoft.com/office/officeart/2005/8/layout/radial6"/>
    <dgm:cxn modelId="{A6C9C5FC-FC25-4366-87DD-B664405ED445}" type="presOf" srcId="{0D1159B7-98CC-4A87-B8AA-39164502D2D3}" destId="{41954A79-0456-46CB-848B-A396E3FF4A0F}" srcOrd="0" destOrd="0" presId="urn:microsoft.com/office/officeart/2005/8/layout/radial6"/>
    <dgm:cxn modelId="{B51A1FE0-93D9-4943-97DE-A862BA101209}" type="presOf" srcId="{D372E767-0D01-4D13-9D08-CE85CC7916D9}" destId="{09BFA552-11F8-46EE-86A0-FC4B5E9F58ED}" srcOrd="0" destOrd="0" presId="urn:microsoft.com/office/officeart/2005/8/layout/radial6"/>
    <dgm:cxn modelId="{97219B23-F177-4260-ADF9-5A633CE6E16F}" type="presOf" srcId="{AD527DC2-F93E-4453-B169-E6392655AEC6}" destId="{21E15AF9-BC16-439D-BED1-CD94171799D7}" srcOrd="0" destOrd="0" presId="urn:microsoft.com/office/officeart/2005/8/layout/radial6"/>
    <dgm:cxn modelId="{5DC43689-4FCF-4766-8A2B-F63C5E579D2D}" srcId="{D372E767-0D01-4D13-9D08-CE85CC7916D9}" destId="{0D1159B7-98CC-4A87-B8AA-39164502D2D3}" srcOrd="4" destOrd="0" parTransId="{5F475A47-79D4-4383-B827-B69CEACF0BE0}" sibTransId="{9F011169-0C4F-4D36-83AA-8ACD89FF0793}"/>
    <dgm:cxn modelId="{572193C6-3DA3-4628-9AED-0D9CA699B024}" type="presOf" srcId="{7659D5D1-8653-4E3D-A328-442D28EA57A5}" destId="{6228AED0-8C45-4A5A-AC9F-364E8892A93B}" srcOrd="0" destOrd="0" presId="urn:microsoft.com/office/officeart/2005/8/layout/radial6"/>
    <dgm:cxn modelId="{DC535855-13B3-4032-90E9-A5D82F8CB809}" type="presOf" srcId="{A7E073AD-8437-487E-A7B5-114B55AFF8D9}" destId="{4B5F81F8-0387-428D-9F37-FE9B295B1EC8}" srcOrd="0" destOrd="0" presId="urn:microsoft.com/office/officeart/2005/8/layout/radial6"/>
    <dgm:cxn modelId="{81537088-AC1A-456A-8246-5B9866E713B3}" type="presOf" srcId="{ECA78DCE-04A4-413D-8FF6-EFAB7D86DBFA}" destId="{5417B4FC-91B9-4B0B-BBA6-626B13459017}" srcOrd="0" destOrd="0" presId="urn:microsoft.com/office/officeart/2005/8/layout/radial6"/>
    <dgm:cxn modelId="{31711B44-50E1-4B1E-A911-DBE5AA6B335B}" srcId="{D372E767-0D01-4D13-9D08-CE85CC7916D9}" destId="{AD527DC2-F93E-4453-B169-E6392655AEC6}" srcOrd="1" destOrd="0" parTransId="{7FC27677-7166-4B31-9F21-744236A7DB72}" sibTransId="{2821CAB8-02A7-45FC-A7B7-578DB2A73CC3}"/>
    <dgm:cxn modelId="{2D9DB500-D141-4A68-B73C-693D60459F01}" srcId="{5D7032CE-DCE2-4C89-AF24-B4EB952743DB}" destId="{D372E767-0D01-4D13-9D08-CE85CC7916D9}" srcOrd="0" destOrd="0" parTransId="{F36AD2E3-BB60-4656-AFDA-6B5FE919C222}" sibTransId="{3D6B80B3-FE58-45EF-BF5F-9F6494A657A6}"/>
    <dgm:cxn modelId="{40EB429D-BF3B-45BE-8F23-EC9C601CFDE4}" type="presParOf" srcId="{60596C2F-B558-41C3-BB7B-524A79E25DE0}" destId="{09BFA552-11F8-46EE-86A0-FC4B5E9F58ED}" srcOrd="0" destOrd="0" presId="urn:microsoft.com/office/officeart/2005/8/layout/radial6"/>
    <dgm:cxn modelId="{D6DBEEF5-4404-4A9D-BA28-6FF9054895AC}" type="presParOf" srcId="{60596C2F-B558-41C3-BB7B-524A79E25DE0}" destId="{5417B4FC-91B9-4B0B-BBA6-626B13459017}" srcOrd="1" destOrd="0" presId="urn:microsoft.com/office/officeart/2005/8/layout/radial6"/>
    <dgm:cxn modelId="{53400918-44C7-46CA-A4B0-3C832ECFE257}" type="presParOf" srcId="{60596C2F-B558-41C3-BB7B-524A79E25DE0}" destId="{0A0B7093-E5A1-4B5E-AF27-5C85D9D42FC3}" srcOrd="2" destOrd="0" presId="urn:microsoft.com/office/officeart/2005/8/layout/radial6"/>
    <dgm:cxn modelId="{5E065CE6-2F89-4926-B385-B80B3752CE71}" type="presParOf" srcId="{60596C2F-B558-41C3-BB7B-524A79E25DE0}" destId="{3BA787A1-9EB1-44DA-895F-DE261082C362}" srcOrd="3" destOrd="0" presId="urn:microsoft.com/office/officeart/2005/8/layout/radial6"/>
    <dgm:cxn modelId="{F17FEDE5-6FAE-490D-B595-29472081DC83}" type="presParOf" srcId="{60596C2F-B558-41C3-BB7B-524A79E25DE0}" destId="{21E15AF9-BC16-439D-BED1-CD94171799D7}" srcOrd="4" destOrd="0" presId="urn:microsoft.com/office/officeart/2005/8/layout/radial6"/>
    <dgm:cxn modelId="{88B1B030-980E-4381-ACCF-31D7850C5103}" type="presParOf" srcId="{60596C2F-B558-41C3-BB7B-524A79E25DE0}" destId="{991FC8C4-DA17-45A7-9EB5-80E2C60FF8EB}" srcOrd="5" destOrd="0" presId="urn:microsoft.com/office/officeart/2005/8/layout/radial6"/>
    <dgm:cxn modelId="{AF18D02A-970D-49D5-833B-63D7F63083DE}" type="presParOf" srcId="{60596C2F-B558-41C3-BB7B-524A79E25DE0}" destId="{336FF57F-A5E8-4A92-90DD-516A83EB6786}" srcOrd="6" destOrd="0" presId="urn:microsoft.com/office/officeart/2005/8/layout/radial6"/>
    <dgm:cxn modelId="{2C9845C4-0235-49AA-8DED-412888DF449C}" type="presParOf" srcId="{60596C2F-B558-41C3-BB7B-524A79E25DE0}" destId="{6228AED0-8C45-4A5A-AC9F-364E8892A93B}" srcOrd="7" destOrd="0" presId="urn:microsoft.com/office/officeart/2005/8/layout/radial6"/>
    <dgm:cxn modelId="{C4B157DC-6158-4015-8AC5-CBDB7EC09793}" type="presParOf" srcId="{60596C2F-B558-41C3-BB7B-524A79E25DE0}" destId="{1373C2BB-55AC-4709-A99D-6B3B86AFA497}" srcOrd="8" destOrd="0" presId="urn:microsoft.com/office/officeart/2005/8/layout/radial6"/>
    <dgm:cxn modelId="{6ECEB176-E916-4C12-A4C5-99DCF51FC4A0}" type="presParOf" srcId="{60596C2F-B558-41C3-BB7B-524A79E25DE0}" destId="{C71001AF-024C-427D-AD46-78359CF2F17C}" srcOrd="9" destOrd="0" presId="urn:microsoft.com/office/officeart/2005/8/layout/radial6"/>
    <dgm:cxn modelId="{A08A0D3F-8A4B-4A06-A953-8EE6D0A83E21}" type="presParOf" srcId="{60596C2F-B558-41C3-BB7B-524A79E25DE0}" destId="{0B3BFCA9-747D-4FB4-8632-4D5D0CB8C5B1}" srcOrd="10" destOrd="0" presId="urn:microsoft.com/office/officeart/2005/8/layout/radial6"/>
    <dgm:cxn modelId="{855D907F-7509-45AC-B2A1-2B515C74149B}" type="presParOf" srcId="{60596C2F-B558-41C3-BB7B-524A79E25DE0}" destId="{DD4507EC-EB33-4518-A700-1E3016182BAD}" srcOrd="11" destOrd="0" presId="urn:microsoft.com/office/officeart/2005/8/layout/radial6"/>
    <dgm:cxn modelId="{EB00BAE2-5BE8-4909-B018-F50507954295}" type="presParOf" srcId="{60596C2F-B558-41C3-BB7B-524A79E25DE0}" destId="{4B5F81F8-0387-428D-9F37-FE9B295B1EC8}" srcOrd="12" destOrd="0" presId="urn:microsoft.com/office/officeart/2005/8/layout/radial6"/>
    <dgm:cxn modelId="{040A52EF-569B-4C46-A042-670284AA7F1F}" type="presParOf" srcId="{60596C2F-B558-41C3-BB7B-524A79E25DE0}" destId="{41954A79-0456-46CB-848B-A396E3FF4A0F}" srcOrd="13" destOrd="0" presId="urn:microsoft.com/office/officeart/2005/8/layout/radial6"/>
    <dgm:cxn modelId="{BA4122C9-45BD-4955-A530-5A99C4A660C2}" type="presParOf" srcId="{60596C2F-B558-41C3-BB7B-524A79E25DE0}" destId="{1F976A35-C1F2-41F5-B51F-7CF3466A1440}" srcOrd="14" destOrd="0" presId="urn:microsoft.com/office/officeart/2005/8/layout/radial6"/>
    <dgm:cxn modelId="{BB19E8C5-6278-4C39-AFCA-F3D84962AF21}" type="presParOf" srcId="{60596C2F-B558-41C3-BB7B-524A79E25DE0}" destId="{C0224D01-7F0F-4049-8675-CE65DF0E882D}"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7032CE-DCE2-4C89-AF24-B4EB952743D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D372E767-0D01-4D13-9D08-CE85CC7916D9}">
      <dgm:prSet phldrT="[Text]"/>
      <dgm:spPr>
        <a:solidFill>
          <a:schemeClr val="accent1">
            <a:lumMod val="75000"/>
          </a:schemeClr>
        </a:solidFill>
      </dgm:spPr>
      <dgm:t>
        <a:bodyPr/>
        <a:lstStyle/>
        <a:p>
          <a:r>
            <a:rPr lang="en-US" dirty="0" smtClean="0"/>
            <a:t>Synergy Benefits</a:t>
          </a:r>
          <a:endParaRPr lang="en-US" dirty="0"/>
        </a:p>
      </dgm:t>
    </dgm:pt>
    <dgm:pt modelId="{F36AD2E3-BB60-4656-AFDA-6B5FE919C222}" type="parTrans" cxnId="{2D9DB500-D141-4A68-B73C-693D60459F01}">
      <dgm:prSet/>
      <dgm:spPr/>
      <dgm:t>
        <a:bodyPr/>
        <a:lstStyle/>
        <a:p>
          <a:endParaRPr lang="en-US"/>
        </a:p>
      </dgm:t>
    </dgm:pt>
    <dgm:pt modelId="{3D6B80B3-FE58-45EF-BF5F-9F6494A657A6}" type="sibTrans" cxnId="{2D9DB500-D141-4A68-B73C-693D60459F01}">
      <dgm:prSet/>
      <dgm:spPr/>
      <dgm:t>
        <a:bodyPr/>
        <a:lstStyle/>
        <a:p>
          <a:endParaRPr lang="en-US"/>
        </a:p>
      </dgm:t>
    </dgm:pt>
    <dgm:pt modelId="{ECA78DCE-04A4-413D-8FF6-EFAB7D86DBFA}">
      <dgm:prSet phldrT="[Text]"/>
      <dgm:spPr>
        <a:solidFill>
          <a:schemeClr val="accent1">
            <a:lumMod val="60000"/>
            <a:lumOff val="40000"/>
          </a:schemeClr>
        </a:solidFill>
      </dgm:spPr>
      <dgm:t>
        <a:bodyPr/>
        <a:lstStyle/>
        <a:p>
          <a:r>
            <a:rPr lang="en-US" dirty="0" smtClean="0"/>
            <a:t>Knowledge Harvesting</a:t>
          </a:r>
          <a:endParaRPr lang="en-US" dirty="0"/>
        </a:p>
      </dgm:t>
    </dgm:pt>
    <dgm:pt modelId="{3F8826BF-EA1B-4793-A75E-AD9082A39EA7}" type="parTrans" cxnId="{81868E12-BB97-460D-92D2-59A5A19EB919}">
      <dgm:prSet/>
      <dgm:spPr/>
      <dgm:t>
        <a:bodyPr/>
        <a:lstStyle/>
        <a:p>
          <a:endParaRPr lang="en-US"/>
        </a:p>
      </dgm:t>
    </dgm:pt>
    <dgm:pt modelId="{078C60EF-8941-4235-93F2-11A60A7C9C60}" type="sibTrans" cxnId="{81868E12-BB97-460D-92D2-59A5A19EB919}">
      <dgm:prSet/>
      <dgm:spPr/>
      <dgm:t>
        <a:bodyPr/>
        <a:lstStyle/>
        <a:p>
          <a:endParaRPr lang="en-US"/>
        </a:p>
      </dgm:t>
    </dgm:pt>
    <dgm:pt modelId="{AD527DC2-F93E-4453-B169-E6392655AEC6}">
      <dgm:prSet phldrT="[Text]" custT="1"/>
      <dgm:spPr/>
      <dgm:t>
        <a:bodyPr/>
        <a:lstStyle/>
        <a:p>
          <a:r>
            <a:rPr lang="en-US" sz="1400" b="1" dirty="0" smtClean="0"/>
            <a:t>Cycle time reduction    </a:t>
          </a:r>
        </a:p>
        <a:p>
          <a:r>
            <a:rPr lang="en-US" sz="1400" b="1" dirty="0" smtClean="0"/>
            <a:t>(Reducing Hand offs)</a:t>
          </a:r>
          <a:endParaRPr lang="en-US" sz="1400" b="1" dirty="0"/>
        </a:p>
      </dgm:t>
    </dgm:pt>
    <dgm:pt modelId="{7FC27677-7166-4B31-9F21-744236A7DB72}" type="parTrans" cxnId="{31711B44-50E1-4B1E-A911-DBE5AA6B335B}">
      <dgm:prSet/>
      <dgm:spPr/>
      <dgm:t>
        <a:bodyPr/>
        <a:lstStyle/>
        <a:p>
          <a:endParaRPr lang="en-US"/>
        </a:p>
      </dgm:t>
    </dgm:pt>
    <dgm:pt modelId="{2821CAB8-02A7-45FC-A7B7-578DB2A73CC3}" type="sibTrans" cxnId="{31711B44-50E1-4B1E-A911-DBE5AA6B335B}">
      <dgm:prSet/>
      <dgm:spPr/>
      <dgm:t>
        <a:bodyPr/>
        <a:lstStyle/>
        <a:p>
          <a:endParaRPr lang="en-US"/>
        </a:p>
      </dgm:t>
    </dgm:pt>
    <dgm:pt modelId="{BE0D87DC-EED8-4620-8766-23A3C6F16EC2}">
      <dgm:prSet phldrT="[Text]"/>
      <dgm:spPr>
        <a:solidFill>
          <a:schemeClr val="accent1">
            <a:lumMod val="60000"/>
            <a:lumOff val="40000"/>
          </a:schemeClr>
        </a:solidFill>
      </dgm:spPr>
      <dgm:t>
        <a:bodyPr/>
        <a:lstStyle/>
        <a:p>
          <a:r>
            <a:rPr lang="en-US" b="0" dirty="0" smtClean="0"/>
            <a:t>Quality Improvement</a:t>
          </a:r>
          <a:endParaRPr lang="en-US" b="0" dirty="0"/>
        </a:p>
      </dgm:t>
    </dgm:pt>
    <dgm:pt modelId="{892D5712-9187-44F0-8BFF-9314DAA34AD5}" type="parTrans" cxnId="{CFF3F004-8320-440E-8ECD-6E64CD1EFE10}">
      <dgm:prSet/>
      <dgm:spPr/>
      <dgm:t>
        <a:bodyPr/>
        <a:lstStyle/>
        <a:p>
          <a:endParaRPr lang="en-US"/>
        </a:p>
      </dgm:t>
    </dgm:pt>
    <dgm:pt modelId="{A7E073AD-8437-487E-A7B5-114B55AFF8D9}" type="sibTrans" cxnId="{CFF3F004-8320-440E-8ECD-6E64CD1EFE10}">
      <dgm:prSet/>
      <dgm:spPr/>
      <dgm:t>
        <a:bodyPr/>
        <a:lstStyle/>
        <a:p>
          <a:endParaRPr lang="en-US"/>
        </a:p>
      </dgm:t>
    </dgm:pt>
    <dgm:pt modelId="{0D1159B7-98CC-4A87-B8AA-39164502D2D3}">
      <dgm:prSet phldrT="[Text]"/>
      <dgm:spPr>
        <a:solidFill>
          <a:schemeClr val="accent1">
            <a:lumMod val="60000"/>
            <a:lumOff val="40000"/>
          </a:schemeClr>
        </a:solidFill>
      </dgm:spPr>
      <dgm:t>
        <a:bodyPr/>
        <a:lstStyle/>
        <a:p>
          <a:r>
            <a:rPr lang="en-US" dirty="0" smtClean="0"/>
            <a:t>Proactive risk management</a:t>
          </a:r>
          <a:endParaRPr lang="en-US" dirty="0"/>
        </a:p>
      </dgm:t>
    </dgm:pt>
    <dgm:pt modelId="{5F475A47-79D4-4383-B827-B69CEACF0BE0}" type="parTrans" cxnId="{5DC43689-4FCF-4766-8A2B-F63C5E579D2D}">
      <dgm:prSet/>
      <dgm:spPr/>
      <dgm:t>
        <a:bodyPr/>
        <a:lstStyle/>
        <a:p>
          <a:endParaRPr lang="en-US"/>
        </a:p>
      </dgm:t>
    </dgm:pt>
    <dgm:pt modelId="{9F011169-0C4F-4D36-83AA-8ACD89FF0793}" type="sibTrans" cxnId="{5DC43689-4FCF-4766-8A2B-F63C5E579D2D}">
      <dgm:prSet/>
      <dgm:spPr/>
      <dgm:t>
        <a:bodyPr/>
        <a:lstStyle/>
        <a:p>
          <a:endParaRPr lang="en-US"/>
        </a:p>
      </dgm:t>
    </dgm:pt>
    <dgm:pt modelId="{7659D5D1-8653-4E3D-A328-442D28EA57A5}">
      <dgm:prSet phldrT="[Text]" custT="1"/>
      <dgm:spPr>
        <a:solidFill>
          <a:schemeClr val="tx2">
            <a:lumMod val="60000"/>
            <a:lumOff val="40000"/>
          </a:schemeClr>
        </a:solidFill>
      </dgm:spPr>
      <dgm:t>
        <a:bodyPr/>
        <a:lstStyle/>
        <a:p>
          <a:r>
            <a:rPr lang="en-US" sz="700" b="1" dirty="0" smtClean="0"/>
            <a:t>Improved compliance</a:t>
          </a:r>
          <a:endParaRPr lang="en-US" sz="700" b="1" dirty="0"/>
        </a:p>
      </dgm:t>
    </dgm:pt>
    <dgm:pt modelId="{10DF7578-0846-4C37-BAD3-A35D6C3B999C}" type="parTrans" cxnId="{BEC63ADB-F247-43DD-B76A-12888ABFE840}">
      <dgm:prSet/>
      <dgm:spPr/>
      <dgm:t>
        <a:bodyPr/>
        <a:lstStyle/>
        <a:p>
          <a:endParaRPr lang="en-US"/>
        </a:p>
      </dgm:t>
    </dgm:pt>
    <dgm:pt modelId="{AF577933-96EB-4891-9842-AC5DD2CA1430}" type="sibTrans" cxnId="{BEC63ADB-F247-43DD-B76A-12888ABFE840}">
      <dgm:prSet/>
      <dgm:spPr/>
      <dgm:t>
        <a:bodyPr/>
        <a:lstStyle/>
        <a:p>
          <a:endParaRPr lang="en-US"/>
        </a:p>
      </dgm:t>
    </dgm:pt>
    <dgm:pt modelId="{60596C2F-B558-41C3-BB7B-524A79E25DE0}" type="pres">
      <dgm:prSet presAssocID="{5D7032CE-DCE2-4C89-AF24-B4EB952743DB}" presName="Name0" presStyleCnt="0">
        <dgm:presLayoutVars>
          <dgm:chMax val="1"/>
          <dgm:dir/>
          <dgm:animLvl val="ctr"/>
          <dgm:resizeHandles val="exact"/>
        </dgm:presLayoutVars>
      </dgm:prSet>
      <dgm:spPr/>
      <dgm:t>
        <a:bodyPr/>
        <a:lstStyle/>
        <a:p>
          <a:endParaRPr lang="en-US"/>
        </a:p>
      </dgm:t>
    </dgm:pt>
    <dgm:pt modelId="{09BFA552-11F8-46EE-86A0-FC4B5E9F58ED}" type="pres">
      <dgm:prSet presAssocID="{D372E767-0D01-4D13-9D08-CE85CC7916D9}" presName="centerShape" presStyleLbl="node0" presStyleIdx="0" presStyleCnt="1"/>
      <dgm:spPr/>
      <dgm:t>
        <a:bodyPr/>
        <a:lstStyle/>
        <a:p>
          <a:endParaRPr lang="en-US"/>
        </a:p>
      </dgm:t>
    </dgm:pt>
    <dgm:pt modelId="{5417B4FC-91B9-4B0B-BBA6-626B13459017}" type="pres">
      <dgm:prSet presAssocID="{ECA78DCE-04A4-413D-8FF6-EFAB7D86DBFA}" presName="node" presStyleLbl="node1" presStyleIdx="0" presStyleCnt="5">
        <dgm:presLayoutVars>
          <dgm:bulletEnabled val="1"/>
        </dgm:presLayoutVars>
      </dgm:prSet>
      <dgm:spPr/>
      <dgm:t>
        <a:bodyPr/>
        <a:lstStyle/>
        <a:p>
          <a:endParaRPr lang="en-US"/>
        </a:p>
      </dgm:t>
    </dgm:pt>
    <dgm:pt modelId="{0A0B7093-E5A1-4B5E-AF27-5C85D9D42FC3}" type="pres">
      <dgm:prSet presAssocID="{ECA78DCE-04A4-413D-8FF6-EFAB7D86DBFA}" presName="dummy" presStyleCnt="0"/>
      <dgm:spPr/>
    </dgm:pt>
    <dgm:pt modelId="{3BA787A1-9EB1-44DA-895F-DE261082C362}" type="pres">
      <dgm:prSet presAssocID="{078C60EF-8941-4235-93F2-11A60A7C9C60}" presName="sibTrans" presStyleLbl="sibTrans2D1" presStyleIdx="0" presStyleCnt="5"/>
      <dgm:spPr/>
      <dgm:t>
        <a:bodyPr/>
        <a:lstStyle/>
        <a:p>
          <a:endParaRPr lang="en-US"/>
        </a:p>
      </dgm:t>
    </dgm:pt>
    <dgm:pt modelId="{21E15AF9-BC16-439D-BED1-CD94171799D7}" type="pres">
      <dgm:prSet presAssocID="{AD527DC2-F93E-4453-B169-E6392655AEC6}" presName="node" presStyleLbl="node1" presStyleIdx="1" presStyleCnt="5" custScaleX="205343" custScaleY="198754">
        <dgm:presLayoutVars>
          <dgm:bulletEnabled val="1"/>
        </dgm:presLayoutVars>
      </dgm:prSet>
      <dgm:spPr/>
      <dgm:t>
        <a:bodyPr/>
        <a:lstStyle/>
        <a:p>
          <a:endParaRPr lang="en-US"/>
        </a:p>
      </dgm:t>
    </dgm:pt>
    <dgm:pt modelId="{991FC8C4-DA17-45A7-9EB5-80E2C60FF8EB}" type="pres">
      <dgm:prSet presAssocID="{AD527DC2-F93E-4453-B169-E6392655AEC6}" presName="dummy" presStyleCnt="0"/>
      <dgm:spPr/>
    </dgm:pt>
    <dgm:pt modelId="{336FF57F-A5E8-4A92-90DD-516A83EB6786}" type="pres">
      <dgm:prSet presAssocID="{2821CAB8-02A7-45FC-A7B7-578DB2A73CC3}" presName="sibTrans" presStyleLbl="sibTrans2D1" presStyleIdx="1" presStyleCnt="5"/>
      <dgm:spPr/>
      <dgm:t>
        <a:bodyPr/>
        <a:lstStyle/>
        <a:p>
          <a:endParaRPr lang="en-US"/>
        </a:p>
      </dgm:t>
    </dgm:pt>
    <dgm:pt modelId="{6228AED0-8C45-4A5A-AC9F-364E8892A93B}" type="pres">
      <dgm:prSet presAssocID="{7659D5D1-8653-4E3D-A328-442D28EA57A5}" presName="node" presStyleLbl="node1" presStyleIdx="2" presStyleCnt="5" custScaleX="99926" custScaleY="99926">
        <dgm:presLayoutVars>
          <dgm:bulletEnabled val="1"/>
        </dgm:presLayoutVars>
      </dgm:prSet>
      <dgm:spPr/>
      <dgm:t>
        <a:bodyPr/>
        <a:lstStyle/>
        <a:p>
          <a:endParaRPr lang="en-US"/>
        </a:p>
      </dgm:t>
    </dgm:pt>
    <dgm:pt modelId="{1373C2BB-55AC-4709-A99D-6B3B86AFA497}" type="pres">
      <dgm:prSet presAssocID="{7659D5D1-8653-4E3D-A328-442D28EA57A5}" presName="dummy" presStyleCnt="0"/>
      <dgm:spPr/>
    </dgm:pt>
    <dgm:pt modelId="{C71001AF-024C-427D-AD46-78359CF2F17C}" type="pres">
      <dgm:prSet presAssocID="{AF577933-96EB-4891-9842-AC5DD2CA1430}" presName="sibTrans" presStyleLbl="sibTrans2D1" presStyleIdx="2" presStyleCnt="5"/>
      <dgm:spPr/>
      <dgm:t>
        <a:bodyPr/>
        <a:lstStyle/>
        <a:p>
          <a:endParaRPr lang="en-US"/>
        </a:p>
      </dgm:t>
    </dgm:pt>
    <dgm:pt modelId="{0B3BFCA9-747D-4FB4-8632-4D5D0CB8C5B1}" type="pres">
      <dgm:prSet presAssocID="{BE0D87DC-EED8-4620-8766-23A3C6F16EC2}" presName="node" presStyleLbl="node1" presStyleIdx="3" presStyleCnt="5">
        <dgm:presLayoutVars>
          <dgm:bulletEnabled val="1"/>
        </dgm:presLayoutVars>
      </dgm:prSet>
      <dgm:spPr/>
      <dgm:t>
        <a:bodyPr/>
        <a:lstStyle/>
        <a:p>
          <a:endParaRPr lang="en-US"/>
        </a:p>
      </dgm:t>
    </dgm:pt>
    <dgm:pt modelId="{DD4507EC-EB33-4518-A700-1E3016182BAD}" type="pres">
      <dgm:prSet presAssocID="{BE0D87DC-EED8-4620-8766-23A3C6F16EC2}" presName="dummy" presStyleCnt="0"/>
      <dgm:spPr/>
    </dgm:pt>
    <dgm:pt modelId="{4B5F81F8-0387-428D-9F37-FE9B295B1EC8}" type="pres">
      <dgm:prSet presAssocID="{A7E073AD-8437-487E-A7B5-114B55AFF8D9}" presName="sibTrans" presStyleLbl="sibTrans2D1" presStyleIdx="3" presStyleCnt="5"/>
      <dgm:spPr/>
      <dgm:t>
        <a:bodyPr/>
        <a:lstStyle/>
        <a:p>
          <a:endParaRPr lang="en-US"/>
        </a:p>
      </dgm:t>
    </dgm:pt>
    <dgm:pt modelId="{41954A79-0456-46CB-848B-A396E3FF4A0F}" type="pres">
      <dgm:prSet presAssocID="{0D1159B7-98CC-4A87-B8AA-39164502D2D3}" presName="node" presStyleLbl="node1" presStyleIdx="4" presStyleCnt="5">
        <dgm:presLayoutVars>
          <dgm:bulletEnabled val="1"/>
        </dgm:presLayoutVars>
      </dgm:prSet>
      <dgm:spPr/>
      <dgm:t>
        <a:bodyPr/>
        <a:lstStyle/>
        <a:p>
          <a:endParaRPr lang="en-US"/>
        </a:p>
      </dgm:t>
    </dgm:pt>
    <dgm:pt modelId="{1F976A35-C1F2-41F5-B51F-7CF3466A1440}" type="pres">
      <dgm:prSet presAssocID="{0D1159B7-98CC-4A87-B8AA-39164502D2D3}" presName="dummy" presStyleCnt="0"/>
      <dgm:spPr/>
    </dgm:pt>
    <dgm:pt modelId="{C0224D01-7F0F-4049-8675-CE65DF0E882D}" type="pres">
      <dgm:prSet presAssocID="{9F011169-0C4F-4D36-83AA-8ACD89FF0793}" presName="sibTrans" presStyleLbl="sibTrans2D1" presStyleIdx="4" presStyleCnt="5"/>
      <dgm:spPr/>
      <dgm:t>
        <a:bodyPr/>
        <a:lstStyle/>
        <a:p>
          <a:endParaRPr lang="en-US"/>
        </a:p>
      </dgm:t>
    </dgm:pt>
  </dgm:ptLst>
  <dgm:cxnLst>
    <dgm:cxn modelId="{CFF3F004-8320-440E-8ECD-6E64CD1EFE10}" srcId="{D372E767-0D01-4D13-9D08-CE85CC7916D9}" destId="{BE0D87DC-EED8-4620-8766-23A3C6F16EC2}" srcOrd="3" destOrd="0" parTransId="{892D5712-9187-44F0-8BFF-9314DAA34AD5}" sibTransId="{A7E073AD-8437-487E-A7B5-114B55AFF8D9}"/>
    <dgm:cxn modelId="{D88802F4-4912-4A9F-BECB-09A77DABBBD2}" type="presOf" srcId="{BE0D87DC-EED8-4620-8766-23A3C6F16EC2}" destId="{0B3BFCA9-747D-4FB4-8632-4D5D0CB8C5B1}" srcOrd="0" destOrd="0" presId="urn:microsoft.com/office/officeart/2005/8/layout/radial6"/>
    <dgm:cxn modelId="{A72DA9D1-1D4D-4717-BF7B-A9BFB46EF107}" type="presOf" srcId="{D372E767-0D01-4D13-9D08-CE85CC7916D9}" destId="{09BFA552-11F8-46EE-86A0-FC4B5E9F58ED}" srcOrd="0" destOrd="0" presId="urn:microsoft.com/office/officeart/2005/8/layout/radial6"/>
    <dgm:cxn modelId="{06AFC861-EAA1-4A44-A60A-51B68D44BDE5}" type="presOf" srcId="{0D1159B7-98CC-4A87-B8AA-39164502D2D3}" destId="{41954A79-0456-46CB-848B-A396E3FF4A0F}" srcOrd="0" destOrd="0" presId="urn:microsoft.com/office/officeart/2005/8/layout/radial6"/>
    <dgm:cxn modelId="{1697DC6A-352C-45A3-9021-77E157B4E3E6}" type="presOf" srcId="{078C60EF-8941-4235-93F2-11A60A7C9C60}" destId="{3BA787A1-9EB1-44DA-895F-DE261082C362}" srcOrd="0" destOrd="0" presId="urn:microsoft.com/office/officeart/2005/8/layout/radial6"/>
    <dgm:cxn modelId="{81868E12-BB97-460D-92D2-59A5A19EB919}" srcId="{D372E767-0D01-4D13-9D08-CE85CC7916D9}" destId="{ECA78DCE-04A4-413D-8FF6-EFAB7D86DBFA}" srcOrd="0" destOrd="0" parTransId="{3F8826BF-EA1B-4793-A75E-AD9082A39EA7}" sibTransId="{078C60EF-8941-4235-93F2-11A60A7C9C60}"/>
    <dgm:cxn modelId="{BEC63ADB-F247-43DD-B76A-12888ABFE840}" srcId="{D372E767-0D01-4D13-9D08-CE85CC7916D9}" destId="{7659D5D1-8653-4E3D-A328-442D28EA57A5}" srcOrd="2" destOrd="0" parTransId="{10DF7578-0846-4C37-BAD3-A35D6C3B999C}" sibTransId="{AF577933-96EB-4891-9842-AC5DD2CA1430}"/>
    <dgm:cxn modelId="{2F861927-B48B-4BFE-A5EC-3B1B41D09F63}" type="presOf" srcId="{AF577933-96EB-4891-9842-AC5DD2CA1430}" destId="{C71001AF-024C-427D-AD46-78359CF2F17C}" srcOrd="0" destOrd="0" presId="urn:microsoft.com/office/officeart/2005/8/layout/radial6"/>
    <dgm:cxn modelId="{A8192E70-3A71-4965-9793-B43629FA7EBC}" type="presOf" srcId="{2821CAB8-02A7-45FC-A7B7-578DB2A73CC3}" destId="{336FF57F-A5E8-4A92-90DD-516A83EB6786}" srcOrd="0" destOrd="0" presId="urn:microsoft.com/office/officeart/2005/8/layout/radial6"/>
    <dgm:cxn modelId="{5DC43689-4FCF-4766-8A2B-F63C5E579D2D}" srcId="{D372E767-0D01-4D13-9D08-CE85CC7916D9}" destId="{0D1159B7-98CC-4A87-B8AA-39164502D2D3}" srcOrd="4" destOrd="0" parTransId="{5F475A47-79D4-4383-B827-B69CEACF0BE0}" sibTransId="{9F011169-0C4F-4D36-83AA-8ACD89FF0793}"/>
    <dgm:cxn modelId="{03CC303E-533A-43CC-9B7F-D5050E899261}" type="presOf" srcId="{9F011169-0C4F-4D36-83AA-8ACD89FF0793}" destId="{C0224D01-7F0F-4049-8675-CE65DF0E882D}" srcOrd="0" destOrd="0" presId="urn:microsoft.com/office/officeart/2005/8/layout/radial6"/>
    <dgm:cxn modelId="{F36DCADD-140A-4856-9E2A-32B86CAA9A54}" type="presOf" srcId="{AD527DC2-F93E-4453-B169-E6392655AEC6}" destId="{21E15AF9-BC16-439D-BED1-CD94171799D7}" srcOrd="0" destOrd="0" presId="urn:microsoft.com/office/officeart/2005/8/layout/radial6"/>
    <dgm:cxn modelId="{4F79F23D-8A21-458D-AD3A-0FAA8440C5F8}" type="presOf" srcId="{A7E073AD-8437-487E-A7B5-114B55AFF8D9}" destId="{4B5F81F8-0387-428D-9F37-FE9B295B1EC8}" srcOrd="0" destOrd="0" presId="urn:microsoft.com/office/officeart/2005/8/layout/radial6"/>
    <dgm:cxn modelId="{31711B44-50E1-4B1E-A911-DBE5AA6B335B}" srcId="{D372E767-0D01-4D13-9D08-CE85CC7916D9}" destId="{AD527DC2-F93E-4453-B169-E6392655AEC6}" srcOrd="1" destOrd="0" parTransId="{7FC27677-7166-4B31-9F21-744236A7DB72}" sibTransId="{2821CAB8-02A7-45FC-A7B7-578DB2A73CC3}"/>
    <dgm:cxn modelId="{231AF3DF-D25A-49E0-A0EA-5C9FD9D3C23C}" type="presOf" srcId="{ECA78DCE-04A4-413D-8FF6-EFAB7D86DBFA}" destId="{5417B4FC-91B9-4B0B-BBA6-626B13459017}" srcOrd="0" destOrd="0" presId="urn:microsoft.com/office/officeart/2005/8/layout/radial6"/>
    <dgm:cxn modelId="{2D9DB500-D141-4A68-B73C-693D60459F01}" srcId="{5D7032CE-DCE2-4C89-AF24-B4EB952743DB}" destId="{D372E767-0D01-4D13-9D08-CE85CC7916D9}" srcOrd="0" destOrd="0" parTransId="{F36AD2E3-BB60-4656-AFDA-6B5FE919C222}" sibTransId="{3D6B80B3-FE58-45EF-BF5F-9F6494A657A6}"/>
    <dgm:cxn modelId="{2CBD3325-EA2B-4D09-A16C-3AC57A76744B}" type="presOf" srcId="{7659D5D1-8653-4E3D-A328-442D28EA57A5}" destId="{6228AED0-8C45-4A5A-AC9F-364E8892A93B}" srcOrd="0" destOrd="0" presId="urn:microsoft.com/office/officeart/2005/8/layout/radial6"/>
    <dgm:cxn modelId="{034D3170-28E1-49CA-9F02-EB0E0A2F5A2D}" type="presOf" srcId="{5D7032CE-DCE2-4C89-AF24-B4EB952743DB}" destId="{60596C2F-B558-41C3-BB7B-524A79E25DE0}" srcOrd="0" destOrd="0" presId="urn:microsoft.com/office/officeart/2005/8/layout/radial6"/>
    <dgm:cxn modelId="{2AFB1EED-D57A-4FCE-B177-689A9DAA1DF5}" type="presParOf" srcId="{60596C2F-B558-41C3-BB7B-524A79E25DE0}" destId="{09BFA552-11F8-46EE-86A0-FC4B5E9F58ED}" srcOrd="0" destOrd="0" presId="urn:microsoft.com/office/officeart/2005/8/layout/radial6"/>
    <dgm:cxn modelId="{1FCD8D9D-1FEC-40D2-B793-DD621FCBA7AC}" type="presParOf" srcId="{60596C2F-B558-41C3-BB7B-524A79E25DE0}" destId="{5417B4FC-91B9-4B0B-BBA6-626B13459017}" srcOrd="1" destOrd="0" presId="urn:microsoft.com/office/officeart/2005/8/layout/radial6"/>
    <dgm:cxn modelId="{B52B36AC-6C5A-4400-852B-81BDD7521157}" type="presParOf" srcId="{60596C2F-B558-41C3-BB7B-524A79E25DE0}" destId="{0A0B7093-E5A1-4B5E-AF27-5C85D9D42FC3}" srcOrd="2" destOrd="0" presId="urn:microsoft.com/office/officeart/2005/8/layout/radial6"/>
    <dgm:cxn modelId="{031634C9-50F3-465A-AC47-F0B9E10A43CF}" type="presParOf" srcId="{60596C2F-B558-41C3-BB7B-524A79E25DE0}" destId="{3BA787A1-9EB1-44DA-895F-DE261082C362}" srcOrd="3" destOrd="0" presId="urn:microsoft.com/office/officeart/2005/8/layout/radial6"/>
    <dgm:cxn modelId="{F61CB46A-49C4-47DD-B629-7FEE6660C48C}" type="presParOf" srcId="{60596C2F-B558-41C3-BB7B-524A79E25DE0}" destId="{21E15AF9-BC16-439D-BED1-CD94171799D7}" srcOrd="4" destOrd="0" presId="urn:microsoft.com/office/officeart/2005/8/layout/radial6"/>
    <dgm:cxn modelId="{579FBA29-861E-4C39-AEF4-4B939EF29B0B}" type="presParOf" srcId="{60596C2F-B558-41C3-BB7B-524A79E25DE0}" destId="{991FC8C4-DA17-45A7-9EB5-80E2C60FF8EB}" srcOrd="5" destOrd="0" presId="urn:microsoft.com/office/officeart/2005/8/layout/radial6"/>
    <dgm:cxn modelId="{D2BF2406-5322-438C-AED0-9EF575ABDDAD}" type="presParOf" srcId="{60596C2F-B558-41C3-BB7B-524A79E25DE0}" destId="{336FF57F-A5E8-4A92-90DD-516A83EB6786}" srcOrd="6" destOrd="0" presId="urn:microsoft.com/office/officeart/2005/8/layout/radial6"/>
    <dgm:cxn modelId="{093681FA-F2AF-480B-8F3B-D17D4F267312}" type="presParOf" srcId="{60596C2F-B558-41C3-BB7B-524A79E25DE0}" destId="{6228AED0-8C45-4A5A-AC9F-364E8892A93B}" srcOrd="7" destOrd="0" presId="urn:microsoft.com/office/officeart/2005/8/layout/radial6"/>
    <dgm:cxn modelId="{937191B7-CE74-432E-9204-DEE88BD06E25}" type="presParOf" srcId="{60596C2F-B558-41C3-BB7B-524A79E25DE0}" destId="{1373C2BB-55AC-4709-A99D-6B3B86AFA497}" srcOrd="8" destOrd="0" presId="urn:microsoft.com/office/officeart/2005/8/layout/radial6"/>
    <dgm:cxn modelId="{A50FDF6C-28AD-4F68-BE80-EB09F0FF89DF}" type="presParOf" srcId="{60596C2F-B558-41C3-BB7B-524A79E25DE0}" destId="{C71001AF-024C-427D-AD46-78359CF2F17C}" srcOrd="9" destOrd="0" presId="urn:microsoft.com/office/officeart/2005/8/layout/radial6"/>
    <dgm:cxn modelId="{8E00E191-7006-441F-B0B6-5AAAE2108C8C}" type="presParOf" srcId="{60596C2F-B558-41C3-BB7B-524A79E25DE0}" destId="{0B3BFCA9-747D-4FB4-8632-4D5D0CB8C5B1}" srcOrd="10" destOrd="0" presId="urn:microsoft.com/office/officeart/2005/8/layout/radial6"/>
    <dgm:cxn modelId="{293B2BB0-8A0B-4C2B-BCEE-81AE59A794D6}" type="presParOf" srcId="{60596C2F-B558-41C3-BB7B-524A79E25DE0}" destId="{DD4507EC-EB33-4518-A700-1E3016182BAD}" srcOrd="11" destOrd="0" presId="urn:microsoft.com/office/officeart/2005/8/layout/radial6"/>
    <dgm:cxn modelId="{64C5F751-8A1F-44EF-90C9-BD6E55D473CA}" type="presParOf" srcId="{60596C2F-B558-41C3-BB7B-524A79E25DE0}" destId="{4B5F81F8-0387-428D-9F37-FE9B295B1EC8}" srcOrd="12" destOrd="0" presId="urn:microsoft.com/office/officeart/2005/8/layout/radial6"/>
    <dgm:cxn modelId="{9DC9ECEE-2E85-438E-8D10-99FFC54DA763}" type="presParOf" srcId="{60596C2F-B558-41C3-BB7B-524A79E25DE0}" destId="{41954A79-0456-46CB-848B-A396E3FF4A0F}" srcOrd="13" destOrd="0" presId="urn:microsoft.com/office/officeart/2005/8/layout/radial6"/>
    <dgm:cxn modelId="{5C40E75F-1370-4223-B2BF-25ABFD1C2DE6}" type="presParOf" srcId="{60596C2F-B558-41C3-BB7B-524A79E25DE0}" destId="{1F976A35-C1F2-41F5-B51F-7CF3466A1440}" srcOrd="14" destOrd="0" presId="urn:microsoft.com/office/officeart/2005/8/layout/radial6"/>
    <dgm:cxn modelId="{2D2BF044-6FB3-4F84-BE9E-CE349420833A}" type="presParOf" srcId="{60596C2F-B558-41C3-BB7B-524A79E25DE0}" destId="{C0224D01-7F0F-4049-8675-CE65DF0E882D}"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E00E9-4C3B-44AC-9DEA-4B228B652C13}" type="datetimeFigureOut">
              <a:rPr lang="en-US" smtClean="0"/>
              <a:t>9/27/2017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C800F-BAE2-4A74-A774-0A1A584DCE98}" type="slidenum">
              <a:rPr lang="en-US" smtClean="0"/>
              <a:t>‹#›</a:t>
            </a:fld>
            <a:endParaRPr lang="en-US"/>
          </a:p>
        </p:txBody>
      </p:sp>
    </p:spTree>
    <p:extLst>
      <p:ext uri="{BB962C8B-B14F-4D97-AF65-F5344CB8AC3E}">
        <p14:creationId xmlns:p14="http://schemas.microsoft.com/office/powerpoint/2010/main" val="4063384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EAC3756-97D9-4AE6-A4B8-471E98C3C163}" type="slidenum">
              <a:rPr lang="en-GB" smtClean="0">
                <a:solidFill>
                  <a:prstClr val="black"/>
                </a:solidFill>
              </a:rPr>
              <a:pPr/>
              <a:t>11</a:t>
            </a:fld>
            <a:endParaRPr lang="en-GB">
              <a:solidFill>
                <a:prstClr val="black"/>
              </a:solidFill>
            </a:endParaRPr>
          </a:p>
        </p:txBody>
      </p:sp>
    </p:spTree>
    <p:extLst>
      <p:ext uri="{BB962C8B-B14F-4D97-AF65-F5344CB8AC3E}">
        <p14:creationId xmlns:p14="http://schemas.microsoft.com/office/powerpoint/2010/main" val="198822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00E582-2F78-4293-92D7-C8B45C408195}" type="slidenum">
              <a:rPr lang="en-US" smtClean="0"/>
              <a:pPr/>
              <a:t>25</a:t>
            </a:fld>
            <a:endParaRPr lang="en-US" dirty="0"/>
          </a:p>
        </p:txBody>
      </p:sp>
    </p:spTree>
    <p:extLst>
      <p:ext uri="{BB962C8B-B14F-4D97-AF65-F5344CB8AC3E}">
        <p14:creationId xmlns:p14="http://schemas.microsoft.com/office/powerpoint/2010/main" val="14415624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2" name="Title 1"/>
          <p:cNvSpPr>
            <a:spLocks noGrp="1"/>
          </p:cNvSpPr>
          <p:nvPr>
            <p:ph type="ctrTitle"/>
          </p:nvPr>
        </p:nvSpPr>
        <p:spPr>
          <a:xfrm>
            <a:off x="508004" y="2080612"/>
            <a:ext cx="8229600" cy="530352"/>
          </a:xfrm>
        </p:spPr>
        <p:txBody>
          <a:bodyPr>
            <a:noAutofit/>
          </a:bodyPr>
          <a:lstStyle>
            <a:lvl1pPr algn="l">
              <a:defRPr sz="2228">
                <a:solidFill>
                  <a:schemeClr val="bg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508004" y="2675801"/>
            <a:ext cx="8229600" cy="457200"/>
          </a:xfrm>
        </p:spPr>
        <p:txBody>
          <a:bodyPr>
            <a:noAutofit/>
          </a:bodyPr>
          <a:lstStyle>
            <a:lvl1pPr marL="0" indent="0" algn="l">
              <a:buNone/>
              <a:defRPr sz="1783">
                <a:solidFill>
                  <a:schemeClr val="bg1"/>
                </a:solidFill>
                <a:latin typeface="+mj-lt"/>
              </a:defRPr>
            </a:lvl1pPr>
            <a:lvl2pPr marL="339532" indent="0" algn="ctr">
              <a:buNone/>
              <a:defRPr>
                <a:solidFill>
                  <a:schemeClr val="tx1">
                    <a:tint val="75000"/>
                  </a:schemeClr>
                </a:solidFill>
              </a:defRPr>
            </a:lvl2pPr>
            <a:lvl3pPr marL="679062" indent="0" algn="ctr">
              <a:buNone/>
              <a:defRPr>
                <a:solidFill>
                  <a:schemeClr val="tx1">
                    <a:tint val="75000"/>
                  </a:schemeClr>
                </a:solidFill>
              </a:defRPr>
            </a:lvl3pPr>
            <a:lvl4pPr marL="1018593" indent="0" algn="ctr">
              <a:buNone/>
              <a:defRPr>
                <a:solidFill>
                  <a:schemeClr val="tx1">
                    <a:tint val="75000"/>
                  </a:schemeClr>
                </a:solidFill>
              </a:defRPr>
            </a:lvl4pPr>
            <a:lvl5pPr marL="1358125" indent="0" algn="ctr">
              <a:buNone/>
              <a:defRPr>
                <a:solidFill>
                  <a:schemeClr val="tx1">
                    <a:tint val="75000"/>
                  </a:schemeClr>
                </a:solidFill>
              </a:defRPr>
            </a:lvl5pPr>
            <a:lvl6pPr marL="1697655" indent="0" algn="ctr">
              <a:buNone/>
              <a:defRPr>
                <a:solidFill>
                  <a:schemeClr val="tx1">
                    <a:tint val="75000"/>
                  </a:schemeClr>
                </a:solidFill>
              </a:defRPr>
            </a:lvl6pPr>
            <a:lvl7pPr marL="2037186" indent="0" algn="ctr">
              <a:buNone/>
              <a:defRPr>
                <a:solidFill>
                  <a:schemeClr val="tx1">
                    <a:tint val="75000"/>
                  </a:schemeClr>
                </a:solidFill>
              </a:defRPr>
            </a:lvl7pPr>
            <a:lvl8pPr marL="2376718" indent="0" algn="ctr">
              <a:buNone/>
              <a:defRPr>
                <a:solidFill>
                  <a:schemeClr val="tx1">
                    <a:tint val="75000"/>
                  </a:schemeClr>
                </a:solidFill>
              </a:defRPr>
            </a:lvl8pPr>
            <a:lvl9pPr marL="2716248" indent="0" algn="ctr">
              <a:buNone/>
              <a:defRPr>
                <a:solidFill>
                  <a:schemeClr val="tx1">
                    <a:tint val="75000"/>
                  </a:schemeClr>
                </a:solidFill>
              </a:defRPr>
            </a:lvl9pPr>
          </a:lstStyle>
          <a:p>
            <a:r>
              <a:rPr lang="en-US" smtClean="0"/>
              <a:t>Click to edit Master subtitle style</a:t>
            </a:r>
            <a:endParaRPr lang="en-US"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34"/>
            <a:ext cx="3272669" cy="1125173"/>
          </a:xfrm>
          <a:prstGeom prst="rect">
            <a:avLst/>
          </a:prstGeom>
        </p:spPr>
      </p:pic>
      <p:sp>
        <p:nvSpPr>
          <p:cNvPr id="18" name="Text Placeholder 5"/>
          <p:cNvSpPr>
            <a:spLocks noGrp="1"/>
          </p:cNvSpPr>
          <p:nvPr>
            <p:ph type="body" sz="quarter" idx="11" hasCustomPrompt="1"/>
          </p:nvPr>
        </p:nvSpPr>
        <p:spPr>
          <a:xfrm>
            <a:off x="532867" y="5879701"/>
            <a:ext cx="2074980" cy="402347"/>
          </a:xfrm>
        </p:spPr>
        <p:txBody>
          <a:bodyPr>
            <a:noAutofit/>
          </a:bodyPr>
          <a:lstStyle>
            <a:lvl1pPr marL="0" indent="0">
              <a:buNone/>
              <a:defRPr sz="1337">
                <a:solidFill>
                  <a:schemeClr val="bg1"/>
                </a:solidFill>
                <a:latin typeface="+mj-lt"/>
              </a:defRPr>
            </a:lvl1pPr>
          </a:lstStyle>
          <a:p>
            <a:pPr lvl="0"/>
            <a:r>
              <a:rPr lang="en-US" dirty="0" smtClean="0"/>
              <a:t>Insert Date</a:t>
            </a:r>
          </a:p>
        </p:txBody>
      </p:sp>
      <p:sp>
        <p:nvSpPr>
          <p:cNvPr id="16" name="TextBox 15"/>
          <p:cNvSpPr txBox="1"/>
          <p:nvPr/>
        </p:nvSpPr>
        <p:spPr>
          <a:xfrm>
            <a:off x="9874000" y="6501483"/>
            <a:ext cx="1776447" cy="178062"/>
          </a:xfrm>
          <a:prstGeom prst="rect">
            <a:avLst/>
          </a:prstGeom>
          <a:noFill/>
        </p:spPr>
        <p:txBody>
          <a:bodyPr wrap="none" rtlCol="0">
            <a:spAutoFit/>
          </a:bodyPr>
          <a:lstStyle/>
          <a:p>
            <a:pPr algn="r" defTabSz="914377"/>
            <a:r>
              <a:rPr lang="en-US" sz="557" dirty="0">
                <a:solidFill>
                  <a:prstClr val="white"/>
                </a:solidFill>
              </a:rPr>
              <a:t>|   Copyright © 2015 Tata Consultancy Services Limited</a:t>
            </a:r>
          </a:p>
        </p:txBody>
      </p:sp>
      <p:sp>
        <p:nvSpPr>
          <p:cNvPr id="20" name="Text Placeholder 10"/>
          <p:cNvSpPr>
            <a:spLocks noGrp="1"/>
          </p:cNvSpPr>
          <p:nvPr>
            <p:ph type="body" sz="quarter" idx="13" hasCustomPrompt="1"/>
          </p:nvPr>
        </p:nvSpPr>
        <p:spPr>
          <a:xfrm>
            <a:off x="5631377" y="6493779"/>
            <a:ext cx="3033491" cy="234847"/>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sp>
        <p:nvSpPr>
          <p:cNvPr id="5" name="AutoShape 4"/>
          <p:cNvSpPr>
            <a:spLocks noChangeAspect="1" noChangeArrowheads="1" noTextEdit="1"/>
          </p:cNvSpPr>
          <p:nvPr/>
        </p:nvSpPr>
        <p:spPr bwMode="auto">
          <a:xfrm>
            <a:off x="1754724" y="3230566"/>
            <a:ext cx="868256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909" tIns="33955" rIns="67909" bIns="33955" numCol="1" anchor="t" anchorCtr="0" compatLnSpc="1">
            <a:prstTxWarp prst="textNoShape">
              <a:avLst/>
            </a:prstTxWarp>
          </a:bodyPr>
          <a:lstStyle/>
          <a:p>
            <a:pPr defTabSz="914377"/>
            <a:endParaRPr lang="en-US" sz="1337" dirty="0">
              <a:solidFill>
                <a:srgbClr val="000000"/>
              </a:solidFill>
            </a:endParaRPr>
          </a:p>
        </p:txBody>
      </p:sp>
    </p:spTree>
    <p:extLst>
      <p:ext uri="{BB962C8B-B14F-4D97-AF65-F5344CB8AC3E}">
        <p14:creationId xmlns:p14="http://schemas.microsoft.com/office/powerpoint/2010/main" val="35582792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with Visual Option 8">
    <p:spTree>
      <p:nvGrpSpPr>
        <p:cNvPr id="1" name=""/>
        <p:cNvGrpSpPr/>
        <p:nvPr/>
      </p:nvGrpSpPr>
      <p:grpSpPr>
        <a:xfrm>
          <a:off x="0" y="0"/>
          <a:ext cx="0" cy="0"/>
          <a:chOff x="0" y="0"/>
          <a:chExt cx="0" cy="0"/>
        </a:xfrm>
      </p:grpSpPr>
      <p:grpSp>
        <p:nvGrpSpPr>
          <p:cNvPr id="24" name="Group 23"/>
          <p:cNvGrpSpPr/>
          <p:nvPr/>
        </p:nvGrpSpPr>
        <p:grpSpPr>
          <a:xfrm>
            <a:off x="0" y="6"/>
            <a:ext cx="12192000" cy="6857999"/>
            <a:chOff x="0" y="4"/>
            <a:chExt cx="9144000" cy="6857998"/>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749147"/>
              <a:ext cx="9144000" cy="6108851"/>
            </a:xfrm>
            <a:prstGeom prst="rect">
              <a:avLst/>
            </a:prstGeom>
          </p:spPr>
        </p:pic>
        <p:sp>
          <p:nvSpPr>
            <p:cNvPr id="27" name="Rectangle 26"/>
            <p:cNvSpPr/>
            <p:nvPr/>
          </p:nvSpPr>
          <p:spPr>
            <a:xfrm flipH="1">
              <a:off x="1066799" y="4648200"/>
              <a:ext cx="8077199" cy="2209800"/>
            </a:xfrm>
            <a:prstGeom prst="rect">
              <a:avLst/>
            </a:prstGeom>
            <a:solidFill>
              <a:srgbClr val="F1A434">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17857085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084521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smtClean="0"/>
              <a:t>Click to edit Master text styles</a:t>
            </a:r>
          </a:p>
        </p:txBody>
      </p:sp>
    </p:spTree>
    <p:extLst>
      <p:ext uri="{BB962C8B-B14F-4D97-AF65-F5344CB8AC3E}">
        <p14:creationId xmlns:p14="http://schemas.microsoft.com/office/powerpoint/2010/main" val="4412242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smtClean="0"/>
              <a:t>Click to edit Master text styles</a:t>
            </a:r>
          </a:p>
        </p:txBody>
      </p:sp>
    </p:spTree>
    <p:extLst>
      <p:ext uri="{BB962C8B-B14F-4D97-AF65-F5344CB8AC3E}">
        <p14:creationId xmlns:p14="http://schemas.microsoft.com/office/powerpoint/2010/main" val="34859224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smtClean="0"/>
              <a:t>Click icon to add table</a:t>
            </a:r>
            <a:endParaRPr lang="en-US" noProof="0" dirty="0"/>
          </a:p>
        </p:txBody>
      </p:sp>
    </p:spTree>
    <p:extLst>
      <p:ext uri="{BB962C8B-B14F-4D97-AF65-F5344CB8AC3E}">
        <p14:creationId xmlns:p14="http://schemas.microsoft.com/office/powerpoint/2010/main" val="38168937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6055617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8815166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5774299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607627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8640888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duotone>
              <a:prstClr val="black"/>
              <a:srgbClr val="4E84C4">
                <a:tint val="45000"/>
                <a:satMod val="400000"/>
              </a:srgbClr>
            </a:duotone>
            <a:extLst>
              <a:ext uri="{28A0092B-C50C-407E-A947-70E740481C1C}">
                <a14:useLocalDpi xmlns:a14="http://schemas.microsoft.com/office/drawing/2010/main" val="0"/>
              </a:ext>
            </a:extLst>
          </a:blip>
          <a:stretch>
            <a:fillRect/>
          </a:stretch>
        </p:blipFill>
        <p:spPr>
          <a:xfrm>
            <a:off x="-12971" y="0"/>
            <a:ext cx="12204976" cy="6903721"/>
          </a:xfrm>
          <a:prstGeom prst="rect">
            <a:avLst/>
          </a:prstGeom>
        </p:spPr>
      </p:pic>
      <p:sp>
        <p:nvSpPr>
          <p:cNvPr id="14" name="Rectangle 13"/>
          <p:cNvSpPr/>
          <p:nvPr userDrawn="1"/>
        </p:nvSpPr>
        <p:spPr>
          <a:xfrm>
            <a:off x="-12971" y="-1"/>
            <a:ext cx="12192000" cy="5715001"/>
          </a:xfrm>
          <a:prstGeom prst="rect">
            <a:avLst/>
          </a:prstGeom>
          <a:solidFill>
            <a:srgbClr val="1D93FF">
              <a:alpha val="60000"/>
            </a:srgbClr>
          </a:solidFill>
          <a:ln w="9525" cap="flat" cmpd="sng" algn="ctr">
            <a:noFill/>
            <a:prstDash val="solid"/>
          </a:ln>
          <a:effectLst/>
        </p:spPr>
        <p:txBody>
          <a:bodyPr lIns="91440" tIns="45720" rIns="91440" bIns="45720" rtlCol="0" anchor="ctr"/>
          <a:lstStyle/>
          <a:p>
            <a:pPr algn="ctr" defTabSz="914377"/>
            <a:endParaRPr lang="en-US" sz="1867" kern="0" dirty="0">
              <a:solidFill>
                <a:sysClr val="window" lastClr="FFFFFF"/>
              </a:solidFill>
            </a:endParaRPr>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smtClean="0"/>
              <a:t>Click to edit Master title style</a:t>
            </a:r>
            <a:endParaRPr lang="en-US" dirty="0"/>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solidFill>
                <a:prstClr val="white"/>
              </a:solidFill>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9" y="5137516"/>
            <a:ext cx="2454503" cy="1125173"/>
          </a:xfrm>
          <a:prstGeom prst="rect">
            <a:avLst/>
          </a:prstGeom>
        </p:spPr>
      </p:pic>
      <p:grpSp>
        <p:nvGrpSpPr>
          <p:cNvPr id="17" name="Group 16"/>
          <p:cNvGrpSpPr/>
          <p:nvPr/>
        </p:nvGrpSpPr>
        <p:grpSpPr>
          <a:xfrm>
            <a:off x="381006" y="257176"/>
            <a:ext cx="11507764" cy="424339"/>
            <a:chOff x="285753" y="192882"/>
            <a:chExt cx="8630823" cy="318254"/>
          </a:xfrm>
        </p:grpSpPr>
        <p:sp>
          <p:nvSpPr>
            <p:cNvPr id="19"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00" dirty="0">
                <a:solidFill>
                  <a:prstClr val="black"/>
                </a:solidFill>
                <a:latin typeface="Myriad Pro"/>
              </a:endParaRPr>
            </a:p>
          </p:txBody>
        </p:sp>
        <p:grpSp>
          <p:nvGrpSpPr>
            <p:cNvPr id="20" name="Group 19"/>
            <p:cNvGrpSpPr/>
            <p:nvPr/>
          </p:nvGrpSpPr>
          <p:grpSpPr>
            <a:xfrm>
              <a:off x="285753" y="250031"/>
              <a:ext cx="1670572" cy="84203"/>
              <a:chOff x="68096" y="6650480"/>
              <a:chExt cx="2503487" cy="127000"/>
            </a:xfrm>
            <a:solidFill>
              <a:schemeClr val="bg1"/>
            </a:solidFill>
          </p:grpSpPr>
          <p:sp>
            <p:nvSpPr>
              <p:cNvPr id="22" name="Freeform 2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latin typeface="Myriad Pro"/>
                </a:endParaRPr>
              </a:p>
            </p:txBody>
          </p:sp>
          <p:sp>
            <p:nvSpPr>
              <p:cNvPr id="27" name="Freeform 26"/>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latin typeface="Myriad Pro"/>
                </a:endParaRPr>
              </a:p>
            </p:txBody>
          </p:sp>
          <p:sp>
            <p:nvSpPr>
              <p:cNvPr id="28" name="Freeform 27"/>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latin typeface="Myriad Pro"/>
                </a:endParaRPr>
              </a:p>
            </p:txBody>
          </p:sp>
        </p:grpSp>
        <p:sp>
          <p:nvSpPr>
            <p:cNvPr id="21" name="Freeform 20"/>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defTabSz="914354">
                <a:defRPr/>
              </a:pPr>
              <a:endParaRPr lang="en-US" sz="1867" kern="0" dirty="0">
                <a:solidFill>
                  <a:prstClr val="white"/>
                </a:solidFill>
                <a:latin typeface="Myriad Pro"/>
              </a:endParaRPr>
            </a:p>
          </p:txBody>
        </p:sp>
      </p:grpSp>
      <p:sp>
        <p:nvSpPr>
          <p:cNvPr id="24" name="Freeform 23"/>
          <p:cNvSpPr>
            <a:spLocks noEditPoints="1"/>
          </p:cNvSpPr>
          <p:nvPr userDrawn="1"/>
        </p:nvSpPr>
        <p:spPr bwMode="auto">
          <a:xfrm>
            <a:off x="0" y="1525588"/>
            <a:ext cx="1644651" cy="900113"/>
          </a:xfrm>
          <a:custGeom>
            <a:avLst/>
            <a:gdLst/>
            <a:ahLst/>
            <a:cxnLst>
              <a:cxn ang="0">
                <a:pos x="924" y="1281"/>
              </a:cxn>
              <a:cxn ang="0">
                <a:pos x="2331" y="1281"/>
              </a:cxn>
              <a:cxn ang="0">
                <a:pos x="2331" y="1701"/>
              </a:cxn>
              <a:cxn ang="0">
                <a:pos x="924" y="1701"/>
              </a:cxn>
              <a:cxn ang="0">
                <a:pos x="924" y="1281"/>
              </a:cxn>
              <a:cxn ang="0">
                <a:pos x="0" y="1281"/>
              </a:cxn>
              <a:cxn ang="0">
                <a:pos x="703" y="1281"/>
              </a:cxn>
              <a:cxn ang="0">
                <a:pos x="703" y="1701"/>
              </a:cxn>
              <a:cxn ang="0">
                <a:pos x="0" y="1701"/>
              </a:cxn>
              <a:cxn ang="0">
                <a:pos x="0" y="1281"/>
              </a:cxn>
              <a:cxn ang="0">
                <a:pos x="924" y="641"/>
              </a:cxn>
              <a:cxn ang="0">
                <a:pos x="2331" y="641"/>
              </a:cxn>
              <a:cxn ang="0">
                <a:pos x="2331" y="1060"/>
              </a:cxn>
              <a:cxn ang="0">
                <a:pos x="924" y="1060"/>
              </a:cxn>
              <a:cxn ang="0">
                <a:pos x="924" y="641"/>
              </a:cxn>
              <a:cxn ang="0">
                <a:pos x="0" y="641"/>
              </a:cxn>
              <a:cxn ang="0">
                <a:pos x="703" y="641"/>
              </a:cxn>
              <a:cxn ang="0">
                <a:pos x="703" y="1060"/>
              </a:cxn>
              <a:cxn ang="0">
                <a:pos x="0" y="1060"/>
              </a:cxn>
              <a:cxn ang="0">
                <a:pos x="0" y="641"/>
              </a:cxn>
              <a:cxn ang="0">
                <a:pos x="924" y="0"/>
              </a:cxn>
              <a:cxn ang="0">
                <a:pos x="2331" y="0"/>
              </a:cxn>
              <a:cxn ang="0">
                <a:pos x="2331" y="419"/>
              </a:cxn>
              <a:cxn ang="0">
                <a:pos x="924" y="419"/>
              </a:cxn>
              <a:cxn ang="0">
                <a:pos x="924" y="0"/>
              </a:cxn>
              <a:cxn ang="0">
                <a:pos x="0" y="0"/>
              </a:cxn>
              <a:cxn ang="0">
                <a:pos x="703" y="0"/>
              </a:cxn>
              <a:cxn ang="0">
                <a:pos x="703" y="419"/>
              </a:cxn>
              <a:cxn ang="0">
                <a:pos x="0" y="419"/>
              </a:cxn>
              <a:cxn ang="0">
                <a:pos x="0" y="0"/>
              </a:cxn>
            </a:cxnLst>
            <a:rect l="0" t="0" r="r" b="b"/>
            <a:pathLst>
              <a:path w="2331" h="1701">
                <a:moveTo>
                  <a:pt x="924" y="1281"/>
                </a:moveTo>
                <a:lnTo>
                  <a:pt x="2331" y="1281"/>
                </a:lnTo>
                <a:lnTo>
                  <a:pt x="2331" y="1701"/>
                </a:lnTo>
                <a:lnTo>
                  <a:pt x="924" y="1701"/>
                </a:lnTo>
                <a:lnTo>
                  <a:pt x="924" y="1281"/>
                </a:lnTo>
                <a:close/>
                <a:moveTo>
                  <a:pt x="0" y="1281"/>
                </a:moveTo>
                <a:lnTo>
                  <a:pt x="703" y="1281"/>
                </a:lnTo>
                <a:lnTo>
                  <a:pt x="703" y="1701"/>
                </a:lnTo>
                <a:lnTo>
                  <a:pt x="0" y="1701"/>
                </a:lnTo>
                <a:lnTo>
                  <a:pt x="0" y="1281"/>
                </a:lnTo>
                <a:close/>
                <a:moveTo>
                  <a:pt x="924" y="641"/>
                </a:moveTo>
                <a:lnTo>
                  <a:pt x="2331" y="641"/>
                </a:lnTo>
                <a:lnTo>
                  <a:pt x="2331" y="1060"/>
                </a:lnTo>
                <a:lnTo>
                  <a:pt x="924" y="1060"/>
                </a:lnTo>
                <a:lnTo>
                  <a:pt x="924" y="641"/>
                </a:lnTo>
                <a:close/>
                <a:moveTo>
                  <a:pt x="0" y="641"/>
                </a:moveTo>
                <a:lnTo>
                  <a:pt x="703" y="641"/>
                </a:lnTo>
                <a:lnTo>
                  <a:pt x="703" y="1060"/>
                </a:lnTo>
                <a:lnTo>
                  <a:pt x="0" y="1060"/>
                </a:lnTo>
                <a:lnTo>
                  <a:pt x="0" y="641"/>
                </a:lnTo>
                <a:close/>
                <a:moveTo>
                  <a:pt x="924" y="0"/>
                </a:moveTo>
                <a:lnTo>
                  <a:pt x="2331" y="0"/>
                </a:lnTo>
                <a:lnTo>
                  <a:pt x="2331" y="419"/>
                </a:lnTo>
                <a:lnTo>
                  <a:pt x="924" y="419"/>
                </a:lnTo>
                <a:lnTo>
                  <a:pt x="924" y="0"/>
                </a:lnTo>
                <a:close/>
                <a:moveTo>
                  <a:pt x="0" y="0"/>
                </a:moveTo>
                <a:lnTo>
                  <a:pt x="703" y="0"/>
                </a:lnTo>
                <a:lnTo>
                  <a:pt x="703" y="419"/>
                </a:lnTo>
                <a:lnTo>
                  <a:pt x="0" y="419"/>
                </a:lnTo>
                <a:lnTo>
                  <a:pt x="0" y="0"/>
                </a:lnTo>
                <a:close/>
              </a:path>
            </a:pathLst>
          </a:custGeom>
          <a:solidFill>
            <a:srgbClr val="DCE6F3">
              <a:alpha val="34118"/>
            </a:srgbClr>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latin typeface="Arial" pitchFamily="34" charset="0"/>
            </a:endParaRPr>
          </a:p>
        </p:txBody>
      </p:sp>
      <p:sp>
        <p:nvSpPr>
          <p:cNvPr id="16" name="Rectangle 15"/>
          <p:cNvSpPr/>
          <p:nvPr userDrawn="1"/>
        </p:nvSpPr>
        <p:spPr>
          <a:xfrm>
            <a:off x="0" y="1"/>
            <a:ext cx="12191999" cy="5700101"/>
          </a:xfrm>
          <a:prstGeom prst="rect">
            <a:avLst/>
          </a:prstGeom>
          <a:solidFill>
            <a:srgbClr val="1D93FF">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847829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with Visual Option 9">
    <p:spTree>
      <p:nvGrpSpPr>
        <p:cNvPr id="1" name=""/>
        <p:cNvGrpSpPr/>
        <p:nvPr/>
      </p:nvGrpSpPr>
      <p:grpSpPr>
        <a:xfrm>
          <a:off x="0" y="0"/>
          <a:ext cx="0" cy="0"/>
          <a:chOff x="0" y="0"/>
          <a:chExt cx="0" cy="0"/>
        </a:xfrm>
      </p:grpSpPr>
      <p:grpSp>
        <p:nvGrpSpPr>
          <p:cNvPr id="24" name="Group 23"/>
          <p:cNvGrpSpPr/>
          <p:nvPr/>
        </p:nvGrpSpPr>
        <p:grpSpPr>
          <a:xfrm>
            <a:off x="-3" y="6"/>
            <a:ext cx="12192003" cy="6857999"/>
            <a:chOff x="-2" y="4"/>
            <a:chExt cx="9144002" cy="6857998"/>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 y="759628"/>
              <a:ext cx="9144000" cy="609137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19457881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4736536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408184745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172452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36147252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3672127482"/>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algn="l" defTabSz="1219170" rtl="0" eaLnBrk="1" latinLnBrk="0" hangingPunct="1">
              <a:spcBef>
                <a:spcPct val="20000"/>
              </a:spcBef>
              <a:buClr>
                <a:srgbClr val="4E84C4"/>
              </a:buClr>
              <a:buFont typeface="Wingdings" pitchFamily="2" charset="2"/>
              <a:buChar char="§"/>
              <a:defRPr lang="en-US" sz="2933" kern="1200" dirty="0" smtClean="0">
                <a:solidFill>
                  <a:schemeClr val="bg2"/>
                </a:solidFill>
                <a:latin typeface="Myriad Pro" pitchFamily="34" charset="0"/>
                <a:ea typeface="+mn-ea"/>
                <a:cs typeface="+mn-cs"/>
              </a:defRPr>
            </a:lvl1pPr>
            <a:lvl2pPr algn="l" defTabSz="1219170" rtl="0" eaLnBrk="1" latinLnBrk="0" hangingPunct="1">
              <a:spcBef>
                <a:spcPct val="20000"/>
              </a:spcBef>
              <a:buClr>
                <a:srgbClr val="4E84C4"/>
              </a:buClr>
              <a:buFont typeface="Myriad Pro" pitchFamily="34" charset="0"/>
              <a:buChar char="–"/>
              <a:defRPr lang="en-US" sz="2933" kern="1200" dirty="0" smtClean="0">
                <a:solidFill>
                  <a:schemeClr val="bg2"/>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15730991"/>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4038128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8810243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42443634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3534506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707098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36577402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3594704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4058015135"/>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2112"/>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55037006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6096551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6840390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62716752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69895756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8532030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705583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536718174"/>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74178139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2345313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147887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3260564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5405528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19" name="Rectangle 18"/>
          <p:cNvSpPr/>
          <p:nvPr userDrawn="1"/>
        </p:nvSpPr>
        <p:spPr>
          <a:xfrm>
            <a:off x="-14287"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defTabSz="914377">
              <a:defRPr/>
            </a:pPr>
            <a:endParaRPr lang="en-US" sz="1600" kern="0" dirty="0">
              <a:solidFill>
                <a:sysClr val="window" lastClr="FFFFFF"/>
              </a:solidFill>
            </a:endParaRPr>
          </a:p>
        </p:txBody>
      </p:sp>
      <p:sp>
        <p:nvSpPr>
          <p:cNvPr id="2" name="Title 1"/>
          <p:cNvSpPr>
            <a:spLocks noGrp="1"/>
          </p:cNvSpPr>
          <p:nvPr>
            <p:ph type="ctrTitle"/>
          </p:nvPr>
        </p:nvSpPr>
        <p:spPr>
          <a:xfrm>
            <a:off x="2345992" y="4168499"/>
            <a:ext cx="9542777" cy="530352"/>
          </a:xfrm>
        </p:spPr>
        <p:txBody>
          <a:bodyPr>
            <a:noAutofit/>
          </a:bodyPr>
          <a:lstStyle>
            <a:lvl1pPr algn="l">
              <a:defRPr sz="3200">
                <a:solidFill>
                  <a:schemeClr val="bg1"/>
                </a:solidFill>
                <a:latin typeface="+mj-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345992" y="4763688"/>
            <a:ext cx="9542777" cy="457200"/>
          </a:xfrm>
        </p:spPr>
        <p:txBody>
          <a:bodyPr>
            <a:noAutofit/>
          </a:bodyPr>
          <a:lstStyle>
            <a:lvl1pPr marL="0" indent="0" algn="l">
              <a:buNone/>
              <a:defRPr sz="2000">
                <a:solidFill>
                  <a:schemeClr val="bg1"/>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
        <p:nvSpPr>
          <p:cNvPr id="18" name="Text Placeholder 5"/>
          <p:cNvSpPr>
            <a:spLocks noGrp="1"/>
          </p:cNvSpPr>
          <p:nvPr>
            <p:ph type="body" sz="quarter" idx="11" hasCustomPrompt="1"/>
          </p:nvPr>
        </p:nvSpPr>
        <p:spPr>
          <a:xfrm>
            <a:off x="532861" y="5879701"/>
            <a:ext cx="2475555" cy="402347"/>
          </a:xfrm>
        </p:spPr>
        <p:txBody>
          <a:bodyPr>
            <a:noAutofit/>
          </a:bodyPr>
          <a:lstStyle>
            <a:lvl1pPr marL="0" indent="0">
              <a:buNone/>
              <a:defRPr sz="1867">
                <a:solidFill>
                  <a:schemeClr val="bg1"/>
                </a:solidFill>
                <a:latin typeface="+mj-lt"/>
              </a:defRPr>
            </a:lvl1pPr>
          </a:lstStyle>
          <a:p>
            <a:pPr lvl="0"/>
            <a:r>
              <a:rPr lang="en-US" dirty="0" smtClean="0"/>
              <a:t>Insert Date</a:t>
            </a:r>
          </a:p>
        </p:txBody>
      </p:sp>
      <p:sp>
        <p:nvSpPr>
          <p:cNvPr id="14" name="Freeform 9"/>
          <p:cNvSpPr>
            <a:spLocks noEditPoints="1"/>
          </p:cNvSpPr>
          <p:nvPr/>
        </p:nvSpPr>
        <p:spPr bwMode="auto">
          <a:xfrm>
            <a:off x="11403309" y="257176"/>
            <a:ext cx="485459"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132628"/>
            <a:ext cx="2454503" cy="1125173"/>
          </a:xfrm>
          <a:prstGeom prst="rect">
            <a:avLst/>
          </a:prstGeom>
        </p:spPr>
      </p:pic>
      <p:sp>
        <p:nvSpPr>
          <p:cNvPr id="17" name="Freeform 6"/>
          <p:cNvSpPr>
            <a:spLocks noEditPoints="1"/>
          </p:cNvSpPr>
          <p:nvPr/>
        </p:nvSpPr>
        <p:spPr bwMode="auto">
          <a:xfrm>
            <a:off x="392340" y="281941"/>
            <a:ext cx="1099979" cy="464508"/>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u="sng" dirty="0">
              <a:solidFill>
                <a:prstClr val="black"/>
              </a:solidFill>
            </a:endParaRPr>
          </a:p>
        </p:txBody>
      </p:sp>
      <p:cxnSp>
        <p:nvCxnSpPr>
          <p:cNvPr id="23" name="Straight Connector 22"/>
          <p:cNvCxnSpPr/>
          <p:nvPr/>
        </p:nvCxnSpPr>
        <p:spPr>
          <a:xfrm>
            <a:off x="1611541" y="205741"/>
            <a:ext cx="0" cy="63246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28723" y="6384273"/>
            <a:ext cx="2860077" cy="235898"/>
          </a:xfrm>
          <a:prstGeom prst="rect">
            <a:avLst/>
          </a:prstGeom>
          <a:noFill/>
        </p:spPr>
        <p:txBody>
          <a:bodyPr wrap="none" rtlCol="0">
            <a:spAutoFit/>
          </a:bodyPr>
          <a:lstStyle/>
          <a:p>
            <a:pPr algn="r"/>
            <a:r>
              <a:rPr lang="en-US" sz="933" dirty="0">
                <a:solidFill>
                  <a:prstClr val="white"/>
                </a:solidFill>
              </a:rPr>
              <a:t>|   Copyright © 2015 Tata Consultancy Services Limited</a:t>
            </a:r>
          </a:p>
        </p:txBody>
      </p:sp>
      <p:pic>
        <p:nvPicPr>
          <p:cNvPr id="15" name="Picture 10" descr="BI-Logo_36pt_blue_ne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55140" y="298450"/>
            <a:ext cx="1645920" cy="50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6" descr="https://www.leighday.co.uk/getmedia/514f1f55-f7a0-4c62-a41a-47fd684c7a32/laboratory.aspx?width=300&amp;height=199&amp;ext=.jpg"/>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 name="AutoShape 8" descr="https://www.leighday.co.uk/getmedia/514f1f55-f7a0-4c62-a41a-47fd684c7a32/laboratory.aspx?width=300&amp;height=199&amp;ext=.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AutoShape 10" descr="https://www.leighday.co.uk/getmedia/514f1f55-f7a0-4c62-a41a-47fd684c7a32/laboratory.aspx?width=300&amp;height=199&amp;ext=.jpg"/>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21" name="Picture 2" descr="R:\Template\Final Image 240614_9-16_Lowres\16-9 B\Picture1.JP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5625"/>
          <a:stretch/>
        </p:blipFill>
        <p:spPr bwMode="auto">
          <a:xfrm>
            <a:off x="-13647" y="1815353"/>
            <a:ext cx="4012441" cy="2181344"/>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Image result for corporate team banner"/>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AutoShape 6" descr="Image result for corporate team banner"/>
          <p:cNvSpPr>
            <a:spLocks noChangeAspect="1" noChangeArrowheads="1"/>
          </p:cNvSpPr>
          <p:nvPr userDrawn="1"/>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34830" name="Picture 14" descr="Image result for corporate team banner"/>
          <p:cNvPicPr>
            <a:picLocks noChangeAspect="1" noChangeArrowheads="1"/>
          </p:cNvPicPr>
          <p:nvPr userDrawn="1"/>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998795" y="1815353"/>
            <a:ext cx="4326340" cy="218134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4" descr="Image result for business handshake"/>
          <p:cNvSpPr>
            <a:spLocks noChangeAspect="1" noChangeArrowheads="1"/>
          </p:cNvSpPr>
          <p:nvPr userDrawn="1"/>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AutoShape 26" descr="Image result for business handshake"/>
          <p:cNvSpPr>
            <a:spLocks noChangeAspect="1" noChangeArrowheads="1"/>
          </p:cNvSpPr>
          <p:nvPr userDrawn="1"/>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34843" name="Picture 27"/>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325135" y="1815353"/>
            <a:ext cx="3866865" cy="2176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userDrawn="1"/>
        </p:nvSpPr>
        <p:spPr>
          <a:xfrm>
            <a:off x="-14287" y="1745657"/>
            <a:ext cx="12206287" cy="62455"/>
          </a:xfrm>
          <a:prstGeom prst="rect">
            <a:avLst/>
          </a:prstGeom>
          <a:gradFill flip="none" rotWithShape="1">
            <a:gsLst>
              <a:gs pos="39600">
                <a:srgbClr val="216BAF"/>
              </a:gs>
              <a:gs pos="85000">
                <a:srgbClr val="C1D2F1"/>
              </a:gs>
              <a:gs pos="0">
                <a:srgbClr val="C1D2F1"/>
              </a:gs>
              <a:gs pos="50000">
                <a:srgbClr val="216BAF"/>
              </a:gs>
              <a:gs pos="100000">
                <a:srgbClr val="64A6E2"/>
              </a:gs>
            </a:gsLst>
            <a:path path="circle">
              <a:fillToRect l="50000" t="50000" r="50000" b="50000"/>
            </a:path>
            <a:tileRect/>
          </a:gradFill>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37" name="Rectangle 36"/>
          <p:cNvSpPr/>
          <p:nvPr userDrawn="1"/>
        </p:nvSpPr>
        <p:spPr>
          <a:xfrm>
            <a:off x="-14287" y="3979123"/>
            <a:ext cx="12192000" cy="62455"/>
          </a:xfrm>
          <a:prstGeom prst="rect">
            <a:avLst/>
          </a:prstGeom>
          <a:gradFill flip="none" rotWithShape="1">
            <a:gsLst>
              <a:gs pos="39600">
                <a:srgbClr val="216BAF"/>
              </a:gs>
              <a:gs pos="85000">
                <a:srgbClr val="C1D2F1"/>
              </a:gs>
              <a:gs pos="0">
                <a:srgbClr val="C1D2F1"/>
              </a:gs>
              <a:gs pos="50000">
                <a:srgbClr val="216BAF"/>
              </a:gs>
              <a:gs pos="100000">
                <a:srgbClr val="64A6E2"/>
              </a:gs>
            </a:gsLst>
            <a:path path="circle">
              <a:fillToRect l="50000" t="50000" r="50000" b="50000"/>
            </a:path>
            <a:tileRect/>
          </a:gradFill>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20" name="Rectangle 19"/>
          <p:cNvSpPr/>
          <p:nvPr userDrawn="1"/>
        </p:nvSpPr>
        <p:spPr>
          <a:xfrm>
            <a:off x="-35718" y="1808956"/>
            <a:ext cx="12213431" cy="2182970"/>
          </a:xfrm>
          <a:prstGeom prst="rect">
            <a:avLst/>
          </a:prstGeom>
          <a:solidFill>
            <a:srgbClr val="00396C">
              <a:alpha val="2470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2938568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orient="horz" pos="2160">
          <p15:clr>
            <a:srgbClr val="FBAE40"/>
          </p15:clr>
        </p15:guide>
        <p15:guide id="4294967295" pos="7416">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Slide without Date Format">
    <p:spTree>
      <p:nvGrpSpPr>
        <p:cNvPr id="1" name=""/>
        <p:cNvGrpSpPr/>
        <p:nvPr/>
      </p:nvGrpSpPr>
      <p:grpSpPr>
        <a:xfrm>
          <a:off x="0" y="0"/>
          <a:ext cx="0" cy="0"/>
          <a:chOff x="0" y="0"/>
          <a:chExt cx="0" cy="0"/>
        </a:xfrm>
      </p:grpSpPr>
      <p:sp>
        <p:nvSpPr>
          <p:cNvPr id="7" name="Rectangle 6"/>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defTabSz="914377">
              <a:defRPr/>
            </a:pPr>
            <a:endParaRPr lang="en-US" sz="1867" kern="0" dirty="0">
              <a:solidFill>
                <a:sysClr val="window" lastClr="FFFFFF"/>
              </a:solidFill>
            </a:endParaRPr>
          </a:p>
        </p:txBody>
      </p:sp>
      <p:sp>
        <p:nvSpPr>
          <p:cNvPr id="2" name="Title 1"/>
          <p:cNvSpPr>
            <a:spLocks noGrp="1"/>
          </p:cNvSpPr>
          <p:nvPr>
            <p:ph type="ctrTitle"/>
          </p:nvPr>
        </p:nvSpPr>
        <p:spPr>
          <a:xfrm>
            <a:off x="508004" y="2080611"/>
            <a:ext cx="9554501" cy="530352"/>
          </a:xfrm>
        </p:spPr>
        <p:txBody>
          <a:bodyPr vert="horz" wrap="square" lIns="68580" tIns="34290" rIns="68580" bIns="34290" rtlCol="0" anchor="ctr">
            <a:noAutofit/>
          </a:bodyPr>
          <a:lstStyle>
            <a:lvl1pPr>
              <a:defRPr lang="en-US" sz="3067" dirty="0">
                <a:solidFill>
                  <a:schemeClr val="bg1"/>
                </a:solidFill>
                <a:latin typeface="+mj-lt"/>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508004" y="2675800"/>
            <a:ext cx="9554501" cy="457200"/>
          </a:xfrm>
        </p:spPr>
        <p:txBody>
          <a:bodyPr vert="horz" lIns="68580" tIns="34290" rIns="68580" bIns="34290" rtlCol="0">
            <a:noAutofit/>
          </a:bodyPr>
          <a:lstStyle>
            <a:lvl1pPr marL="342891" indent="-342891">
              <a:buNone/>
              <a:defRPr lang="en-US" sz="2400" dirty="0">
                <a:solidFill>
                  <a:schemeClr val="bg1"/>
                </a:solidFill>
                <a:latin typeface="+mj-lt"/>
              </a:defRPr>
            </a:lvl1pPr>
          </a:lstStyle>
          <a:p>
            <a:pPr marL="0" lvl="0" indent="0"/>
            <a:r>
              <a:rPr lang="en-US" smtClean="0"/>
              <a:t>Click to edit Master subtitle style</a:t>
            </a:r>
            <a:endParaRPr lang="en-US" dirty="0"/>
          </a:p>
        </p:txBody>
      </p:sp>
      <p:sp>
        <p:nvSpPr>
          <p:cNvPr id="17" name="Freeform 9"/>
          <p:cNvSpPr>
            <a:spLocks noEditPoints="1"/>
          </p:cNvSpPr>
          <p:nvPr/>
        </p:nvSpPr>
        <p:spPr bwMode="auto">
          <a:xfrm>
            <a:off x="11403309" y="257176"/>
            <a:ext cx="485459"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132628"/>
            <a:ext cx="2454503" cy="1125173"/>
          </a:xfrm>
          <a:prstGeom prst="rect">
            <a:avLst/>
          </a:prstGeom>
        </p:spPr>
      </p:pic>
      <p:sp>
        <p:nvSpPr>
          <p:cNvPr id="13" name="Freeform 6"/>
          <p:cNvSpPr>
            <a:spLocks noEditPoints="1"/>
          </p:cNvSpPr>
          <p:nvPr/>
        </p:nvSpPr>
        <p:spPr bwMode="auto">
          <a:xfrm>
            <a:off x="392340" y="281941"/>
            <a:ext cx="1099979" cy="464508"/>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u="sng" dirty="0">
              <a:solidFill>
                <a:prstClr val="black"/>
              </a:solidFill>
            </a:endParaRPr>
          </a:p>
        </p:txBody>
      </p:sp>
      <p:cxnSp>
        <p:nvCxnSpPr>
          <p:cNvPr id="14" name="Straight Connector 13"/>
          <p:cNvCxnSpPr/>
          <p:nvPr/>
        </p:nvCxnSpPr>
        <p:spPr>
          <a:xfrm>
            <a:off x="1611541" y="205741"/>
            <a:ext cx="0" cy="63246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28723" y="6384273"/>
            <a:ext cx="2860077" cy="235898"/>
          </a:xfrm>
          <a:prstGeom prst="rect">
            <a:avLst/>
          </a:prstGeom>
          <a:noFill/>
        </p:spPr>
        <p:txBody>
          <a:bodyPr wrap="none" rtlCol="0">
            <a:spAutoFit/>
          </a:bodyPr>
          <a:lstStyle/>
          <a:p>
            <a:pPr algn="r"/>
            <a:r>
              <a:rPr lang="en-US" sz="933" dirty="0">
                <a:solidFill>
                  <a:prstClr val="white"/>
                </a:solidFill>
              </a:rPr>
              <a:t>|   Copyright © 2015 Tata Consultancy Services Limited</a:t>
            </a:r>
          </a:p>
        </p:txBody>
      </p:sp>
    </p:spTree>
    <p:extLst>
      <p:ext uri="{BB962C8B-B14F-4D97-AF65-F5344CB8AC3E}">
        <p14:creationId xmlns:p14="http://schemas.microsoft.com/office/powerpoint/2010/main" val="4013096269"/>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7211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3058270707"/>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48134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965103141"/>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7522944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5459452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70896" y="1187451"/>
            <a:ext cx="5386917"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348185" y="1187451"/>
            <a:ext cx="5389033" cy="712787"/>
          </a:xfrm>
        </p:spPr>
        <p:txBody>
          <a:bodyPr anchor="b">
            <a:noAutofit/>
          </a:bodyPr>
          <a:lstStyle>
            <a:lvl1pPr marL="0" indent="0">
              <a:buNone/>
              <a:defRPr sz="2400" b="1"/>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48185" y="1916112"/>
            <a:ext cx="5389033" cy="3951288"/>
          </a:xfrm>
        </p:spPr>
        <p:txBody>
          <a:bodyPr>
            <a:noAutofit/>
          </a:bodyPr>
          <a:lstStyle>
            <a:lvl1pPr>
              <a:defRPr sz="2267"/>
            </a:lvl1pPr>
            <a:lvl2pPr>
              <a:defRPr sz="2000"/>
            </a:lvl2pPr>
            <a:lvl3pPr>
              <a:defRPr sz="1867"/>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2037506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39"/>
            <a:ext cx="4011084" cy="787399"/>
          </a:xfrm>
        </p:spPr>
        <p:txBody>
          <a:bodyPr anchor="b">
            <a:noAutofit/>
          </a:bodyPr>
          <a:lstStyle>
            <a:lvl1pPr algn="l">
              <a:defRPr sz="2267" b="1">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5437" y="1125539"/>
            <a:ext cx="6815667" cy="5199063"/>
          </a:xfrm>
        </p:spPr>
        <p:txBody>
          <a:bodyPr>
            <a:noAutofit/>
          </a:bodyPr>
          <a:lstStyle>
            <a:lvl1pPr>
              <a:defRPr sz="2267"/>
            </a:lvl1pPr>
            <a:lvl2pPr>
              <a:defRPr sz="2000"/>
            </a:lvl2pPr>
            <a:lvl3pPr>
              <a:defRPr sz="1867"/>
            </a:lvl3pPr>
            <a:lvl4pPr>
              <a:defRPr sz="16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3"/>
          <p:cNvSpPr>
            <a:spLocks noGrp="1"/>
          </p:cNvSpPr>
          <p:nvPr>
            <p:ph type="body" sz="half" idx="2"/>
          </p:nvPr>
        </p:nvSpPr>
        <p:spPr>
          <a:xfrm>
            <a:off x="570898" y="1951037"/>
            <a:ext cx="4011084" cy="4373563"/>
          </a:xfrm>
        </p:spPr>
        <p:txBody>
          <a:bodyPr>
            <a:noAutofit/>
          </a:bodyPr>
          <a:lstStyle>
            <a:lvl1pPr marL="0" indent="0">
              <a:buNone/>
              <a:defRPr sz="22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smtClean="0"/>
              <a:t>Click to edit Master text styles</a:t>
            </a:r>
          </a:p>
        </p:txBody>
      </p:sp>
    </p:spTree>
    <p:extLst>
      <p:ext uri="{BB962C8B-B14F-4D97-AF65-F5344CB8AC3E}">
        <p14:creationId xmlns:p14="http://schemas.microsoft.com/office/powerpoint/2010/main" val="19910378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1143002"/>
            <a:ext cx="7315200" cy="3660775"/>
          </a:xfrm>
        </p:spPr>
        <p:txBody>
          <a:bodyPr>
            <a:no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2389717" y="5443539"/>
            <a:ext cx="7315200" cy="804863"/>
          </a:xfrm>
        </p:spPr>
        <p:txBody>
          <a:bodyPr>
            <a:noAutofit/>
          </a:bodyPr>
          <a:lstStyle>
            <a:lvl1pPr marL="0" indent="0">
              <a:buNone/>
              <a:defRPr sz="1467"/>
            </a:lvl1pPr>
            <a:lvl2pPr marL="457189" indent="0">
              <a:buNone/>
              <a:defRPr sz="1200"/>
            </a:lvl2pPr>
            <a:lvl3pPr marL="914377" indent="0">
              <a:buNone/>
              <a:defRPr sz="1067"/>
            </a:lvl3pPr>
            <a:lvl4pPr marL="1371566" indent="0">
              <a:buNone/>
              <a:defRPr sz="933"/>
            </a:lvl4pPr>
            <a:lvl5pPr marL="1828754" indent="0">
              <a:buNone/>
              <a:defRPr sz="933"/>
            </a:lvl5pPr>
            <a:lvl6pPr marL="2285943" indent="0">
              <a:buNone/>
              <a:defRPr sz="933"/>
            </a:lvl6pPr>
            <a:lvl7pPr marL="2743131" indent="0">
              <a:buNone/>
              <a:defRPr sz="933"/>
            </a:lvl7pPr>
            <a:lvl8pPr marL="3200320" indent="0">
              <a:buNone/>
              <a:defRPr sz="933"/>
            </a:lvl8pPr>
            <a:lvl9pPr marL="3657509" indent="0">
              <a:buNone/>
              <a:defRPr sz="933"/>
            </a:lvl9pPr>
          </a:lstStyle>
          <a:p>
            <a:pPr lvl="0"/>
            <a:r>
              <a:rPr lang="en-US" smtClean="0"/>
              <a:t>Click to edit Master text styles</a:t>
            </a:r>
          </a:p>
        </p:txBody>
      </p:sp>
    </p:spTree>
    <p:extLst>
      <p:ext uri="{BB962C8B-B14F-4D97-AF65-F5344CB8AC3E}">
        <p14:creationId xmlns:p14="http://schemas.microsoft.com/office/powerpoint/2010/main" val="297982883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smtClean="0"/>
              <a:t>Click icon to add table</a:t>
            </a:r>
            <a:endParaRPr lang="en-US" noProof="0" dirty="0"/>
          </a:p>
        </p:txBody>
      </p:sp>
    </p:spTree>
    <p:extLst>
      <p:ext uri="{BB962C8B-B14F-4D97-AF65-F5344CB8AC3E}">
        <p14:creationId xmlns:p14="http://schemas.microsoft.com/office/powerpoint/2010/main" val="142937377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1383898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9"/>
            <a:ext cx="2743200" cy="5135563"/>
          </a:xfrm>
        </p:spPr>
        <p:txBody>
          <a:bodyPr vert="eaVert">
            <a:normAutofit/>
          </a:bodyPr>
          <a:lstStyle>
            <a:lvl1pPr>
              <a:defRPr>
                <a:solidFill>
                  <a:schemeClr val="tx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51544" y="1189039"/>
            <a:ext cx="8253789" cy="5135563"/>
          </a:xfrm>
        </p:spPr>
        <p:txBody>
          <a:bodyPr vert="eaVert">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15306276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7100205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492612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sp>
        <p:nvSpPr>
          <p:cNvPr id="3" name="Content Placeholder 2"/>
          <p:cNvSpPr>
            <a:spLocks noGrp="1"/>
          </p:cNvSpPr>
          <p:nvPr>
            <p:ph sz="half" idx="1"/>
          </p:nvPr>
        </p:nvSpPr>
        <p:spPr>
          <a:xfrm>
            <a:off x="570896" y="1189037"/>
            <a:ext cx="5384800" cy="4525963"/>
          </a:xfrm>
        </p:spPr>
        <p:txBody>
          <a:bodyPr>
            <a:noAutofit/>
          </a:bodyPr>
          <a:lstStyle>
            <a:lvl1pPr>
              <a:defRPr sz="1635"/>
            </a:lvl1pPr>
            <a:lvl2pPr>
              <a:defRPr sz="1485"/>
            </a:lvl2pPr>
            <a:lvl3pPr>
              <a:defRPr sz="1337"/>
            </a:lvl3pPr>
            <a:lvl4pPr>
              <a:defRPr sz="1188"/>
            </a:lvl4pPr>
            <a:lvl5pPr>
              <a:defRPr sz="1337"/>
            </a:lvl5pPr>
            <a:lvl6pPr>
              <a:defRPr sz="1337"/>
            </a:lvl6pPr>
            <a:lvl7pPr>
              <a:defRPr sz="1337"/>
            </a:lvl7pPr>
            <a:lvl8pPr>
              <a:defRPr sz="1337"/>
            </a:lvl8pPr>
            <a:lvl9pPr>
              <a:defRPr sz="13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1635"/>
            </a:lvl1pPr>
            <a:lvl2pPr>
              <a:defRPr sz="1485"/>
            </a:lvl2pPr>
            <a:lvl3pPr>
              <a:defRPr sz="1337"/>
            </a:lvl3pPr>
            <a:lvl4pPr>
              <a:defRPr sz="1188"/>
            </a:lvl4pPr>
            <a:lvl5pPr>
              <a:defRPr sz="1337"/>
            </a:lvl5pPr>
            <a:lvl6pPr>
              <a:defRPr sz="1337"/>
            </a:lvl6pPr>
            <a:lvl7pPr>
              <a:defRPr sz="1337"/>
            </a:lvl7pPr>
            <a:lvl8pPr>
              <a:defRPr sz="1337"/>
            </a:lvl8pPr>
            <a:lvl9pPr>
              <a:defRPr sz="13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842936452"/>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64803832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print">
            <a:duotone>
              <a:prstClr val="black"/>
              <a:srgbClr val="4E84C4">
                <a:tint val="45000"/>
                <a:satMod val="400000"/>
              </a:srgbClr>
            </a:duotone>
            <a:extLst>
              <a:ext uri="{28A0092B-C50C-407E-A947-70E740481C1C}">
                <a14:useLocalDpi xmlns:a14="http://schemas.microsoft.com/office/drawing/2010/main" val="0"/>
              </a:ext>
            </a:extLst>
          </a:blip>
          <a:stretch>
            <a:fillRect/>
          </a:stretch>
        </p:blipFill>
        <p:spPr>
          <a:xfrm>
            <a:off x="-12971" y="0"/>
            <a:ext cx="12204976" cy="6903721"/>
          </a:xfrm>
          <a:prstGeom prst="rect">
            <a:avLst/>
          </a:prstGeom>
        </p:spPr>
      </p:pic>
      <p:sp>
        <p:nvSpPr>
          <p:cNvPr id="14" name="Rectangle 13"/>
          <p:cNvSpPr/>
          <p:nvPr userDrawn="1"/>
        </p:nvSpPr>
        <p:spPr>
          <a:xfrm>
            <a:off x="-12971" y="-1"/>
            <a:ext cx="12192000" cy="5715001"/>
          </a:xfrm>
          <a:prstGeom prst="rect">
            <a:avLst/>
          </a:prstGeom>
          <a:solidFill>
            <a:srgbClr val="1D93FF">
              <a:alpha val="60000"/>
            </a:srgbClr>
          </a:solidFill>
          <a:ln w="9525" cap="flat" cmpd="sng" algn="ctr">
            <a:noFill/>
            <a:prstDash val="solid"/>
          </a:ln>
          <a:effectLst/>
        </p:spPr>
        <p:txBody>
          <a:bodyPr lIns="91440" tIns="45720" rIns="91440" bIns="45720" rtlCol="0" anchor="ctr"/>
          <a:lstStyle/>
          <a:p>
            <a:pPr algn="ctr" defTabSz="914377"/>
            <a:endParaRPr lang="en-US" sz="1867" kern="0" dirty="0">
              <a:solidFill>
                <a:sysClr val="window" lastClr="FFFFFF"/>
              </a:solidFill>
            </a:endParaRPr>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6" y="6295415"/>
            <a:ext cx="3272669" cy="562588"/>
          </a:xfrm>
          <a:prstGeom prst="rect">
            <a:avLst/>
          </a:prstGeom>
        </p:spPr>
      </p:pic>
      <p:sp>
        <p:nvSpPr>
          <p:cNvPr id="2" name="Title 1"/>
          <p:cNvSpPr>
            <a:spLocks noGrp="1"/>
          </p:cNvSpPr>
          <p:nvPr>
            <p:ph type="ctrTitle"/>
          </p:nvPr>
        </p:nvSpPr>
        <p:spPr>
          <a:xfrm>
            <a:off x="508004" y="2702817"/>
            <a:ext cx="8229600" cy="753608"/>
          </a:xfrm>
          <a:prstGeom prst="rect">
            <a:avLst/>
          </a:prstGeom>
        </p:spPr>
        <p:txBody>
          <a:bodyPr lIns="68580" tIns="34290" rIns="68580" bIns="34290" anchor="t">
            <a:noAutofit/>
          </a:bodyPr>
          <a:lstStyle>
            <a:lvl1pPr algn="l">
              <a:defRPr sz="3067">
                <a:solidFill>
                  <a:schemeClr val="bg1"/>
                </a:solidFill>
                <a:latin typeface="Calibri" panose="020F0502020204030204" pitchFamily="34" charset="0"/>
              </a:defRPr>
            </a:lvl1pPr>
          </a:lstStyle>
          <a:p>
            <a:r>
              <a:rPr lang="en-US" smtClean="0"/>
              <a:t>Click to edit Master title style</a:t>
            </a:r>
            <a:endParaRPr lang="en-US" dirty="0"/>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867" dirty="0">
              <a:solidFill>
                <a:prstClr val="white"/>
              </a:solidFill>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737499" y="5137516"/>
            <a:ext cx="2454503" cy="1125173"/>
          </a:xfrm>
          <a:prstGeom prst="rect">
            <a:avLst/>
          </a:prstGeom>
        </p:spPr>
      </p:pic>
      <p:grpSp>
        <p:nvGrpSpPr>
          <p:cNvPr id="17" name="Group 16"/>
          <p:cNvGrpSpPr/>
          <p:nvPr/>
        </p:nvGrpSpPr>
        <p:grpSpPr>
          <a:xfrm>
            <a:off x="381006" y="257176"/>
            <a:ext cx="11507764" cy="424339"/>
            <a:chOff x="285753" y="192882"/>
            <a:chExt cx="8630823" cy="318254"/>
          </a:xfrm>
        </p:grpSpPr>
        <p:sp>
          <p:nvSpPr>
            <p:cNvPr id="19"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2400" dirty="0">
                <a:solidFill>
                  <a:prstClr val="black"/>
                </a:solidFill>
                <a:latin typeface="Myriad Pro"/>
              </a:endParaRPr>
            </a:p>
          </p:txBody>
        </p:sp>
        <p:grpSp>
          <p:nvGrpSpPr>
            <p:cNvPr id="20" name="Group 19"/>
            <p:cNvGrpSpPr/>
            <p:nvPr/>
          </p:nvGrpSpPr>
          <p:grpSpPr>
            <a:xfrm>
              <a:off x="285753" y="250031"/>
              <a:ext cx="1670572" cy="84203"/>
              <a:chOff x="68096" y="6650480"/>
              <a:chExt cx="2503487" cy="127000"/>
            </a:xfrm>
            <a:solidFill>
              <a:schemeClr val="bg1"/>
            </a:solidFill>
          </p:grpSpPr>
          <p:sp>
            <p:nvSpPr>
              <p:cNvPr id="22" name="Freeform 2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latin typeface="Myriad Pro"/>
                </a:endParaRPr>
              </a:p>
            </p:txBody>
          </p:sp>
          <p:sp>
            <p:nvSpPr>
              <p:cNvPr id="27" name="Freeform 26"/>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latin typeface="Myriad Pro"/>
                </a:endParaRPr>
              </a:p>
            </p:txBody>
          </p:sp>
          <p:sp>
            <p:nvSpPr>
              <p:cNvPr id="28" name="Freeform 27"/>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white"/>
                  </a:solidFill>
                  <a:latin typeface="Myriad Pro"/>
                </a:endParaRPr>
              </a:p>
            </p:txBody>
          </p:sp>
        </p:grpSp>
        <p:sp>
          <p:nvSpPr>
            <p:cNvPr id="21" name="Freeform 20"/>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defTabSz="914354">
                <a:defRPr/>
              </a:pPr>
              <a:endParaRPr lang="en-US" sz="1867" kern="0" dirty="0">
                <a:solidFill>
                  <a:prstClr val="white"/>
                </a:solidFill>
                <a:latin typeface="Myriad Pro"/>
              </a:endParaRPr>
            </a:p>
          </p:txBody>
        </p:sp>
      </p:grpSp>
      <p:sp>
        <p:nvSpPr>
          <p:cNvPr id="24" name="Freeform 23"/>
          <p:cNvSpPr>
            <a:spLocks noEditPoints="1"/>
          </p:cNvSpPr>
          <p:nvPr userDrawn="1"/>
        </p:nvSpPr>
        <p:spPr bwMode="auto">
          <a:xfrm>
            <a:off x="0" y="1525588"/>
            <a:ext cx="1644651" cy="900113"/>
          </a:xfrm>
          <a:custGeom>
            <a:avLst/>
            <a:gdLst/>
            <a:ahLst/>
            <a:cxnLst>
              <a:cxn ang="0">
                <a:pos x="924" y="1281"/>
              </a:cxn>
              <a:cxn ang="0">
                <a:pos x="2331" y="1281"/>
              </a:cxn>
              <a:cxn ang="0">
                <a:pos x="2331" y="1701"/>
              </a:cxn>
              <a:cxn ang="0">
                <a:pos x="924" y="1701"/>
              </a:cxn>
              <a:cxn ang="0">
                <a:pos x="924" y="1281"/>
              </a:cxn>
              <a:cxn ang="0">
                <a:pos x="0" y="1281"/>
              </a:cxn>
              <a:cxn ang="0">
                <a:pos x="703" y="1281"/>
              </a:cxn>
              <a:cxn ang="0">
                <a:pos x="703" y="1701"/>
              </a:cxn>
              <a:cxn ang="0">
                <a:pos x="0" y="1701"/>
              </a:cxn>
              <a:cxn ang="0">
                <a:pos x="0" y="1281"/>
              </a:cxn>
              <a:cxn ang="0">
                <a:pos x="924" y="641"/>
              </a:cxn>
              <a:cxn ang="0">
                <a:pos x="2331" y="641"/>
              </a:cxn>
              <a:cxn ang="0">
                <a:pos x="2331" y="1060"/>
              </a:cxn>
              <a:cxn ang="0">
                <a:pos x="924" y="1060"/>
              </a:cxn>
              <a:cxn ang="0">
                <a:pos x="924" y="641"/>
              </a:cxn>
              <a:cxn ang="0">
                <a:pos x="0" y="641"/>
              </a:cxn>
              <a:cxn ang="0">
                <a:pos x="703" y="641"/>
              </a:cxn>
              <a:cxn ang="0">
                <a:pos x="703" y="1060"/>
              </a:cxn>
              <a:cxn ang="0">
                <a:pos x="0" y="1060"/>
              </a:cxn>
              <a:cxn ang="0">
                <a:pos x="0" y="641"/>
              </a:cxn>
              <a:cxn ang="0">
                <a:pos x="924" y="0"/>
              </a:cxn>
              <a:cxn ang="0">
                <a:pos x="2331" y="0"/>
              </a:cxn>
              <a:cxn ang="0">
                <a:pos x="2331" y="419"/>
              </a:cxn>
              <a:cxn ang="0">
                <a:pos x="924" y="419"/>
              </a:cxn>
              <a:cxn ang="0">
                <a:pos x="924" y="0"/>
              </a:cxn>
              <a:cxn ang="0">
                <a:pos x="0" y="0"/>
              </a:cxn>
              <a:cxn ang="0">
                <a:pos x="703" y="0"/>
              </a:cxn>
              <a:cxn ang="0">
                <a:pos x="703" y="419"/>
              </a:cxn>
              <a:cxn ang="0">
                <a:pos x="0" y="419"/>
              </a:cxn>
              <a:cxn ang="0">
                <a:pos x="0" y="0"/>
              </a:cxn>
            </a:cxnLst>
            <a:rect l="0" t="0" r="r" b="b"/>
            <a:pathLst>
              <a:path w="2331" h="1701">
                <a:moveTo>
                  <a:pt x="924" y="1281"/>
                </a:moveTo>
                <a:lnTo>
                  <a:pt x="2331" y="1281"/>
                </a:lnTo>
                <a:lnTo>
                  <a:pt x="2331" y="1701"/>
                </a:lnTo>
                <a:lnTo>
                  <a:pt x="924" y="1701"/>
                </a:lnTo>
                <a:lnTo>
                  <a:pt x="924" y="1281"/>
                </a:lnTo>
                <a:close/>
                <a:moveTo>
                  <a:pt x="0" y="1281"/>
                </a:moveTo>
                <a:lnTo>
                  <a:pt x="703" y="1281"/>
                </a:lnTo>
                <a:lnTo>
                  <a:pt x="703" y="1701"/>
                </a:lnTo>
                <a:lnTo>
                  <a:pt x="0" y="1701"/>
                </a:lnTo>
                <a:lnTo>
                  <a:pt x="0" y="1281"/>
                </a:lnTo>
                <a:close/>
                <a:moveTo>
                  <a:pt x="924" y="641"/>
                </a:moveTo>
                <a:lnTo>
                  <a:pt x="2331" y="641"/>
                </a:lnTo>
                <a:lnTo>
                  <a:pt x="2331" y="1060"/>
                </a:lnTo>
                <a:lnTo>
                  <a:pt x="924" y="1060"/>
                </a:lnTo>
                <a:lnTo>
                  <a:pt x="924" y="641"/>
                </a:lnTo>
                <a:close/>
                <a:moveTo>
                  <a:pt x="0" y="641"/>
                </a:moveTo>
                <a:lnTo>
                  <a:pt x="703" y="641"/>
                </a:lnTo>
                <a:lnTo>
                  <a:pt x="703" y="1060"/>
                </a:lnTo>
                <a:lnTo>
                  <a:pt x="0" y="1060"/>
                </a:lnTo>
                <a:lnTo>
                  <a:pt x="0" y="641"/>
                </a:lnTo>
                <a:close/>
                <a:moveTo>
                  <a:pt x="924" y="0"/>
                </a:moveTo>
                <a:lnTo>
                  <a:pt x="2331" y="0"/>
                </a:lnTo>
                <a:lnTo>
                  <a:pt x="2331" y="419"/>
                </a:lnTo>
                <a:lnTo>
                  <a:pt x="924" y="419"/>
                </a:lnTo>
                <a:lnTo>
                  <a:pt x="924" y="0"/>
                </a:lnTo>
                <a:close/>
                <a:moveTo>
                  <a:pt x="0" y="0"/>
                </a:moveTo>
                <a:lnTo>
                  <a:pt x="703" y="0"/>
                </a:lnTo>
                <a:lnTo>
                  <a:pt x="703" y="419"/>
                </a:lnTo>
                <a:lnTo>
                  <a:pt x="0" y="419"/>
                </a:lnTo>
                <a:lnTo>
                  <a:pt x="0" y="0"/>
                </a:lnTo>
                <a:close/>
              </a:path>
            </a:pathLst>
          </a:custGeom>
          <a:solidFill>
            <a:srgbClr val="DCE6F3">
              <a:alpha val="34118"/>
            </a:srgbClr>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srgbClr val="000000"/>
              </a:solidFill>
              <a:latin typeface="Arial" pitchFamily="34" charset="0"/>
            </a:endParaRPr>
          </a:p>
        </p:txBody>
      </p:sp>
      <p:sp>
        <p:nvSpPr>
          <p:cNvPr id="16" name="Rectangle 15"/>
          <p:cNvSpPr/>
          <p:nvPr userDrawn="1"/>
        </p:nvSpPr>
        <p:spPr>
          <a:xfrm>
            <a:off x="0" y="1"/>
            <a:ext cx="12191999" cy="5700101"/>
          </a:xfrm>
          <a:prstGeom prst="rect">
            <a:avLst/>
          </a:prstGeom>
          <a:solidFill>
            <a:srgbClr val="1D93FF">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5425002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414124960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63902328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2806247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69864002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1134881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9378985"/>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algn="l" defTabSz="1219170" rtl="0" eaLnBrk="1" latinLnBrk="0" hangingPunct="1">
              <a:spcBef>
                <a:spcPct val="20000"/>
              </a:spcBef>
              <a:buClr>
                <a:srgbClr val="4E84C4"/>
              </a:buClr>
              <a:buFont typeface="Wingdings" pitchFamily="2" charset="2"/>
              <a:buChar char="§"/>
              <a:defRPr lang="en-US" sz="2933" kern="1200" dirty="0" smtClean="0">
                <a:solidFill>
                  <a:schemeClr val="bg2"/>
                </a:solidFill>
                <a:latin typeface="Myriad Pro" pitchFamily="34" charset="0"/>
                <a:ea typeface="+mn-ea"/>
                <a:cs typeface="+mn-cs"/>
              </a:defRPr>
            </a:lvl1pPr>
            <a:lvl2pPr algn="l" defTabSz="1219170" rtl="0" eaLnBrk="1" latinLnBrk="0" hangingPunct="1">
              <a:spcBef>
                <a:spcPct val="20000"/>
              </a:spcBef>
              <a:buClr>
                <a:srgbClr val="4E84C4"/>
              </a:buClr>
              <a:buFont typeface="Myriad Pro" pitchFamily="34" charset="0"/>
              <a:buChar char="–"/>
              <a:defRPr lang="en-US" sz="2933" kern="1200" dirty="0" smtClean="0">
                <a:solidFill>
                  <a:schemeClr val="bg2"/>
                </a:solidFill>
                <a:latin typeface="Myriad Pro" pitchFamily="34" charset="0"/>
                <a:ea typeface="+mn-ea"/>
                <a:cs typeface="+mn-cs"/>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16750092"/>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1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631899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2"/>
            <a:ext cx="10363200" cy="622300"/>
          </a:xfrm>
        </p:spPr>
        <p:txBody>
          <a:bodyPr anchor="t">
            <a:noAutofit/>
          </a:bodyPr>
          <a:lstStyle>
            <a:lvl1pPr algn="ctr">
              <a:defRPr sz="208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9"/>
            <a:ext cx="10363200" cy="750887"/>
          </a:xfrm>
        </p:spPr>
        <p:txBody>
          <a:bodyPr anchor="b">
            <a:noAutofit/>
          </a:bodyPr>
          <a:lstStyle>
            <a:lvl1pPr marL="0" indent="0" algn="ctr">
              <a:buNone/>
              <a:defRPr sz="2080">
                <a:solidFill>
                  <a:schemeClr val="tx1"/>
                </a:solidFill>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smtClean="0"/>
              <a:t>Click to edit Master text styles</a:t>
            </a:r>
          </a:p>
        </p:txBody>
      </p:sp>
      <p:sp>
        <p:nvSpPr>
          <p:cNvPr id="8"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789297122"/>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2094767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637774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50110809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7323567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406604042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272506565"/>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2112"/>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64313829"/>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76767176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86494118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114152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70896" y="1187453"/>
            <a:ext cx="5386917" cy="712787"/>
          </a:xfrm>
        </p:spPr>
        <p:txBody>
          <a:bodyPr anchor="b">
            <a:noAutofit/>
          </a:bodyPr>
          <a:lstStyle>
            <a:lvl1pPr marL="0" indent="0">
              <a:buNone/>
              <a:defRPr sz="1783" b="1"/>
            </a:lvl1pPr>
            <a:lvl2pPr marL="339532" indent="0">
              <a:buNone/>
              <a:defRPr sz="1485" b="1"/>
            </a:lvl2pPr>
            <a:lvl3pPr marL="679062" indent="0">
              <a:buNone/>
              <a:defRPr sz="1337" b="1"/>
            </a:lvl3pPr>
            <a:lvl4pPr marL="1018593" indent="0">
              <a:buNone/>
              <a:defRPr sz="1188" b="1"/>
            </a:lvl4pPr>
            <a:lvl5pPr marL="1358125" indent="0">
              <a:buNone/>
              <a:defRPr sz="1188" b="1"/>
            </a:lvl5pPr>
            <a:lvl6pPr marL="1697655" indent="0">
              <a:buNone/>
              <a:defRPr sz="1188" b="1"/>
            </a:lvl6pPr>
            <a:lvl7pPr marL="2037186" indent="0">
              <a:buNone/>
              <a:defRPr sz="1188" b="1"/>
            </a:lvl7pPr>
            <a:lvl8pPr marL="2376718" indent="0">
              <a:buNone/>
              <a:defRPr sz="1188" b="1"/>
            </a:lvl8pPr>
            <a:lvl9pPr marL="2716248" indent="0">
              <a:buNone/>
              <a:defRPr sz="1188" b="1"/>
            </a:lvl9pPr>
          </a:lstStyle>
          <a:p>
            <a:pPr lvl="0"/>
            <a:r>
              <a:rPr lang="en-US" smtClean="0"/>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1635"/>
            </a:lvl1pPr>
            <a:lvl2pPr>
              <a:defRPr sz="1485"/>
            </a:lvl2pPr>
            <a:lvl3pPr>
              <a:defRPr sz="1337"/>
            </a:lvl3pPr>
            <a:lvl4pPr>
              <a:defRPr sz="1188"/>
            </a:lvl4pPr>
            <a:lvl5pPr>
              <a:defRPr sz="1188"/>
            </a:lvl5pPr>
            <a:lvl6pPr>
              <a:defRPr sz="1188"/>
            </a:lvl6pPr>
            <a:lvl7pPr>
              <a:defRPr sz="1188"/>
            </a:lvl7pPr>
            <a:lvl8pPr>
              <a:defRPr sz="1188"/>
            </a:lvl8pPr>
            <a:lvl9pPr>
              <a:defRPr sz="118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348190" y="1187453"/>
            <a:ext cx="5389033" cy="712787"/>
          </a:xfrm>
        </p:spPr>
        <p:txBody>
          <a:bodyPr anchor="b">
            <a:noAutofit/>
          </a:bodyPr>
          <a:lstStyle>
            <a:lvl1pPr marL="0" indent="0">
              <a:buNone/>
              <a:defRPr sz="1783" b="1"/>
            </a:lvl1pPr>
            <a:lvl2pPr marL="339532" indent="0">
              <a:buNone/>
              <a:defRPr sz="1485" b="1"/>
            </a:lvl2pPr>
            <a:lvl3pPr marL="679062" indent="0">
              <a:buNone/>
              <a:defRPr sz="1337" b="1"/>
            </a:lvl3pPr>
            <a:lvl4pPr marL="1018593" indent="0">
              <a:buNone/>
              <a:defRPr sz="1188" b="1"/>
            </a:lvl4pPr>
            <a:lvl5pPr marL="1358125" indent="0">
              <a:buNone/>
              <a:defRPr sz="1188" b="1"/>
            </a:lvl5pPr>
            <a:lvl6pPr marL="1697655" indent="0">
              <a:buNone/>
              <a:defRPr sz="1188" b="1"/>
            </a:lvl6pPr>
            <a:lvl7pPr marL="2037186" indent="0">
              <a:buNone/>
              <a:defRPr sz="1188" b="1"/>
            </a:lvl7pPr>
            <a:lvl8pPr marL="2376718" indent="0">
              <a:buNone/>
              <a:defRPr sz="1188" b="1"/>
            </a:lvl8pPr>
            <a:lvl9pPr marL="2716248" indent="0">
              <a:buNone/>
              <a:defRPr sz="1188" b="1"/>
            </a:lvl9pPr>
          </a:lstStyle>
          <a:p>
            <a:pPr lvl="0"/>
            <a:r>
              <a:rPr lang="en-US" smtClean="0"/>
              <a:t>Click to edit Master text styles</a:t>
            </a:r>
          </a:p>
        </p:txBody>
      </p:sp>
      <p:sp>
        <p:nvSpPr>
          <p:cNvPr id="6" name="Content Placeholder 5"/>
          <p:cNvSpPr>
            <a:spLocks noGrp="1"/>
          </p:cNvSpPr>
          <p:nvPr>
            <p:ph sz="quarter" idx="4"/>
          </p:nvPr>
        </p:nvSpPr>
        <p:spPr>
          <a:xfrm>
            <a:off x="6348190" y="1916112"/>
            <a:ext cx="5389033" cy="3951288"/>
          </a:xfrm>
        </p:spPr>
        <p:txBody>
          <a:bodyPr>
            <a:noAutofit/>
          </a:bodyPr>
          <a:lstStyle>
            <a:lvl1pPr>
              <a:defRPr sz="1635"/>
            </a:lvl1pPr>
            <a:lvl2pPr>
              <a:defRPr sz="1485"/>
            </a:lvl2pPr>
            <a:lvl3pPr>
              <a:defRPr sz="1337"/>
            </a:lvl3pPr>
            <a:lvl4pPr>
              <a:defRPr sz="1188"/>
            </a:lvl4pPr>
            <a:lvl5pPr>
              <a:defRPr sz="1188"/>
            </a:lvl5pPr>
            <a:lvl6pPr>
              <a:defRPr sz="1188"/>
            </a:lvl6pPr>
            <a:lvl7pPr>
              <a:defRPr sz="1188"/>
            </a:lvl7pPr>
            <a:lvl8pPr>
              <a:defRPr sz="1188"/>
            </a:lvl8pPr>
            <a:lvl9pPr>
              <a:defRPr sz="118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8592722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9427598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3846207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41548554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17381593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31359916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10746413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38261627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58723162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1863640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58243311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43"/>
            <a:ext cx="4011084" cy="787399"/>
          </a:xfrm>
        </p:spPr>
        <p:txBody>
          <a:bodyPr anchor="b">
            <a:noAutofit/>
          </a:bodyPr>
          <a:lstStyle>
            <a:lvl1pPr algn="l">
              <a:defRPr sz="1635" b="1">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5437" y="1125543"/>
            <a:ext cx="6815667" cy="5199063"/>
          </a:xfrm>
        </p:spPr>
        <p:txBody>
          <a:bodyPr>
            <a:noAutofit/>
          </a:bodyPr>
          <a:lstStyle>
            <a:lvl1pPr>
              <a:defRPr sz="1635"/>
            </a:lvl1pPr>
            <a:lvl2pPr>
              <a:defRPr sz="1485"/>
            </a:lvl2pPr>
            <a:lvl3pPr>
              <a:defRPr sz="1337"/>
            </a:lvl3pPr>
            <a:lvl4pPr>
              <a:defRPr sz="1188"/>
            </a:lvl4pPr>
            <a:lvl5pPr>
              <a:defRPr sz="1485"/>
            </a:lvl5pPr>
            <a:lvl6pPr>
              <a:defRPr sz="1485"/>
            </a:lvl6pPr>
            <a:lvl7pPr>
              <a:defRPr sz="1485"/>
            </a:lvl7pPr>
            <a:lvl8pPr>
              <a:defRPr sz="1485"/>
            </a:lvl8pPr>
            <a:lvl9pPr>
              <a:defRPr sz="148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3"/>
          <p:cNvSpPr>
            <a:spLocks noGrp="1"/>
          </p:cNvSpPr>
          <p:nvPr>
            <p:ph type="body" sz="half" idx="2"/>
          </p:nvPr>
        </p:nvSpPr>
        <p:spPr>
          <a:xfrm>
            <a:off x="570898" y="1951041"/>
            <a:ext cx="4011084" cy="4373563"/>
          </a:xfrm>
        </p:spPr>
        <p:txBody>
          <a:bodyPr>
            <a:noAutofit/>
          </a:bodyPr>
          <a:lstStyle>
            <a:lvl1pPr marL="0" indent="0">
              <a:buNone/>
              <a:defRPr sz="1635"/>
            </a:lvl1pPr>
            <a:lvl2pPr marL="339532" indent="0">
              <a:buNone/>
              <a:defRPr sz="891"/>
            </a:lvl2pPr>
            <a:lvl3pPr marL="679062" indent="0">
              <a:buNone/>
              <a:defRPr sz="743"/>
            </a:lvl3pPr>
            <a:lvl4pPr marL="1018593" indent="0">
              <a:buNone/>
              <a:defRPr sz="668"/>
            </a:lvl4pPr>
            <a:lvl5pPr marL="1358125" indent="0">
              <a:buNone/>
              <a:defRPr sz="668"/>
            </a:lvl5pPr>
            <a:lvl6pPr marL="1697655" indent="0">
              <a:buNone/>
              <a:defRPr sz="668"/>
            </a:lvl6pPr>
            <a:lvl7pPr marL="2037186" indent="0">
              <a:buNone/>
              <a:defRPr sz="668"/>
            </a:lvl7pPr>
            <a:lvl8pPr marL="2376718" indent="0">
              <a:buNone/>
              <a:defRPr sz="668"/>
            </a:lvl8pPr>
            <a:lvl9pPr marL="2716248" indent="0">
              <a:buNone/>
              <a:defRPr sz="668"/>
            </a:lvl9pPr>
          </a:lstStyle>
          <a:p>
            <a:pPr lvl="0"/>
            <a:r>
              <a:rPr lang="en-US" smtClean="0"/>
              <a:t>Click to edit Master text styles</a:t>
            </a:r>
          </a:p>
        </p:txBody>
      </p:sp>
      <p:sp>
        <p:nvSpPr>
          <p:cNvPr id="9"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70453843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1485" b="1"/>
            </a:lvl1pPr>
          </a:lstStyle>
          <a:p>
            <a:r>
              <a:rPr lang="en-US" smtClean="0"/>
              <a:t>Click to edit Master title style</a:t>
            </a:r>
            <a:endParaRPr lang="en-US"/>
          </a:p>
        </p:txBody>
      </p:sp>
      <p:sp>
        <p:nvSpPr>
          <p:cNvPr id="3" name="Picture Placeholder 2"/>
          <p:cNvSpPr>
            <a:spLocks noGrp="1"/>
          </p:cNvSpPr>
          <p:nvPr>
            <p:ph type="pic" idx="1"/>
          </p:nvPr>
        </p:nvSpPr>
        <p:spPr>
          <a:xfrm>
            <a:off x="2389717" y="1143006"/>
            <a:ext cx="7315200" cy="3660775"/>
          </a:xfrm>
        </p:spPr>
        <p:txBody>
          <a:bodyPr>
            <a:noAutofit/>
          </a:bodyPr>
          <a:lstStyle>
            <a:lvl1pPr marL="0" indent="0">
              <a:buNone/>
              <a:defRPr sz="2376"/>
            </a:lvl1pPr>
            <a:lvl2pPr marL="339532" indent="0">
              <a:buNone/>
              <a:defRPr sz="2080"/>
            </a:lvl2pPr>
            <a:lvl3pPr marL="679062" indent="0">
              <a:buNone/>
              <a:defRPr sz="1783"/>
            </a:lvl3pPr>
            <a:lvl4pPr marL="1018593" indent="0">
              <a:buNone/>
              <a:defRPr sz="1485"/>
            </a:lvl4pPr>
            <a:lvl5pPr marL="1358125" indent="0">
              <a:buNone/>
              <a:defRPr sz="1485"/>
            </a:lvl5pPr>
            <a:lvl6pPr marL="1697655" indent="0">
              <a:buNone/>
              <a:defRPr sz="1485"/>
            </a:lvl6pPr>
            <a:lvl7pPr marL="2037186" indent="0">
              <a:buNone/>
              <a:defRPr sz="1485"/>
            </a:lvl7pPr>
            <a:lvl8pPr marL="2376718" indent="0">
              <a:buNone/>
              <a:defRPr sz="1485"/>
            </a:lvl8pPr>
            <a:lvl9pPr marL="2716248" indent="0">
              <a:buNone/>
              <a:defRPr sz="1485"/>
            </a:lvl9pPr>
          </a:lstStyle>
          <a:p>
            <a:r>
              <a:rPr lang="en-US" dirty="0" smtClean="0"/>
              <a:t>Click icon to add picture</a:t>
            </a:r>
            <a:endParaRPr lang="en-US" dirty="0"/>
          </a:p>
        </p:txBody>
      </p:sp>
      <p:sp>
        <p:nvSpPr>
          <p:cNvPr id="4" name="Text Placeholder 3"/>
          <p:cNvSpPr>
            <a:spLocks noGrp="1"/>
          </p:cNvSpPr>
          <p:nvPr>
            <p:ph type="body" sz="half" idx="2"/>
          </p:nvPr>
        </p:nvSpPr>
        <p:spPr>
          <a:xfrm>
            <a:off x="2389717" y="5443541"/>
            <a:ext cx="7315200" cy="804863"/>
          </a:xfrm>
        </p:spPr>
        <p:txBody>
          <a:bodyPr>
            <a:noAutofit/>
          </a:bodyPr>
          <a:lstStyle>
            <a:lvl1pPr marL="0" indent="0">
              <a:buNone/>
              <a:defRPr sz="1040"/>
            </a:lvl1pPr>
            <a:lvl2pPr marL="339532" indent="0">
              <a:buNone/>
              <a:defRPr sz="891"/>
            </a:lvl2pPr>
            <a:lvl3pPr marL="679062" indent="0">
              <a:buNone/>
              <a:defRPr sz="743"/>
            </a:lvl3pPr>
            <a:lvl4pPr marL="1018593" indent="0">
              <a:buNone/>
              <a:defRPr sz="668"/>
            </a:lvl4pPr>
            <a:lvl5pPr marL="1358125" indent="0">
              <a:buNone/>
              <a:defRPr sz="668"/>
            </a:lvl5pPr>
            <a:lvl6pPr marL="1697655" indent="0">
              <a:buNone/>
              <a:defRPr sz="668"/>
            </a:lvl6pPr>
            <a:lvl7pPr marL="2037186" indent="0">
              <a:buNone/>
              <a:defRPr sz="668"/>
            </a:lvl7pPr>
            <a:lvl8pPr marL="2376718" indent="0">
              <a:buNone/>
              <a:defRPr sz="668"/>
            </a:lvl8pPr>
            <a:lvl9pPr marL="2716248" indent="0">
              <a:buNone/>
              <a:defRPr sz="668"/>
            </a:lvl9pPr>
          </a:lstStyle>
          <a:p>
            <a:pPr lvl="0"/>
            <a:r>
              <a:rPr lang="en-US" smtClean="0"/>
              <a:t>Click to edit Master text styles</a:t>
            </a:r>
          </a:p>
        </p:txBody>
      </p:sp>
      <p:sp>
        <p:nvSpPr>
          <p:cNvPr id="9"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156967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without Date Format">
    <p:spTree>
      <p:nvGrpSpPr>
        <p:cNvPr id="1" name=""/>
        <p:cNvGrpSpPr/>
        <p:nvPr/>
      </p:nvGrpSpPr>
      <p:grpSpPr>
        <a:xfrm>
          <a:off x="0" y="0"/>
          <a:ext cx="0" cy="0"/>
          <a:chOff x="0" y="0"/>
          <a:chExt cx="0" cy="0"/>
        </a:xfrm>
      </p:grpSpPr>
      <p:sp>
        <p:nvSpPr>
          <p:cNvPr id="2" name="Rectangle 1"/>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grpSp>
        <p:nvGrpSpPr>
          <p:cNvPr id="3" name="Group 2"/>
          <p:cNvGrpSpPr/>
          <p:nvPr userDrawn="1"/>
        </p:nvGrpSpPr>
        <p:grpSpPr>
          <a:xfrm>
            <a:off x="508005" y="257176"/>
            <a:ext cx="11293667" cy="424339"/>
            <a:chOff x="381003" y="257175"/>
            <a:chExt cx="8470250" cy="424339"/>
          </a:xfrm>
        </p:grpSpPr>
        <p:sp>
          <p:nvSpPr>
            <p:cNvPr id="4"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 name="Group 15"/>
            <p:cNvGrpSpPr/>
            <p:nvPr/>
          </p:nvGrpSpPr>
          <p:grpSpPr>
            <a:xfrm>
              <a:off x="381003" y="333375"/>
              <a:ext cx="2227429" cy="112270"/>
              <a:chOff x="68096" y="6650480"/>
              <a:chExt cx="2503487" cy="127000"/>
            </a:xfrm>
            <a:solidFill>
              <a:schemeClr val="bg1"/>
            </a:solidFill>
          </p:grpSpPr>
          <p:sp>
            <p:nvSpPr>
              <p:cNvPr id="7" name="Freeform 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8" name="Freeform 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9" name="Freeform 8"/>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6" name="Freeform 5"/>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
        <p:nvSpPr>
          <p:cNvPr id="10" name="Title 1"/>
          <p:cNvSpPr>
            <a:spLocks noGrp="1"/>
          </p:cNvSpPr>
          <p:nvPr>
            <p:ph type="ctrTitle"/>
          </p:nvPr>
        </p:nvSpPr>
        <p:spPr>
          <a:xfrm>
            <a:off x="508004" y="2080612"/>
            <a:ext cx="8229600" cy="530352"/>
          </a:xfrm>
        </p:spPr>
        <p:txBody>
          <a:bodyPr>
            <a:noAutofit/>
          </a:bodyPr>
          <a:lstStyle>
            <a:lvl1pPr algn="l">
              <a:defRPr sz="2228">
                <a:solidFill>
                  <a:schemeClr val="bg1"/>
                </a:solidFill>
                <a:latin typeface="+mj-lt"/>
              </a:defRPr>
            </a:lvl1pPr>
          </a:lstStyle>
          <a:p>
            <a:r>
              <a:rPr lang="en-US" smtClean="0"/>
              <a:t>Click to edit Master title style</a:t>
            </a:r>
            <a:endParaRPr lang="en-US" dirty="0"/>
          </a:p>
        </p:txBody>
      </p:sp>
      <p:sp>
        <p:nvSpPr>
          <p:cNvPr id="11" name="Subtitle 2"/>
          <p:cNvSpPr>
            <a:spLocks noGrp="1"/>
          </p:cNvSpPr>
          <p:nvPr>
            <p:ph type="subTitle" idx="1"/>
          </p:nvPr>
        </p:nvSpPr>
        <p:spPr>
          <a:xfrm>
            <a:off x="508004" y="2675801"/>
            <a:ext cx="8229600" cy="457200"/>
          </a:xfrm>
        </p:spPr>
        <p:txBody>
          <a:bodyPr>
            <a:noAutofit/>
          </a:bodyPr>
          <a:lstStyle>
            <a:lvl1pPr marL="0" indent="0" algn="l">
              <a:buNone/>
              <a:defRPr sz="1783">
                <a:solidFill>
                  <a:schemeClr val="bg1"/>
                </a:solidFill>
                <a:latin typeface="+mj-lt"/>
              </a:defRPr>
            </a:lvl1pPr>
            <a:lvl2pPr marL="339532" indent="0" algn="ctr">
              <a:buNone/>
              <a:defRPr>
                <a:solidFill>
                  <a:schemeClr val="tx1">
                    <a:tint val="75000"/>
                  </a:schemeClr>
                </a:solidFill>
              </a:defRPr>
            </a:lvl2pPr>
            <a:lvl3pPr marL="679062" indent="0" algn="ctr">
              <a:buNone/>
              <a:defRPr>
                <a:solidFill>
                  <a:schemeClr val="tx1">
                    <a:tint val="75000"/>
                  </a:schemeClr>
                </a:solidFill>
              </a:defRPr>
            </a:lvl3pPr>
            <a:lvl4pPr marL="1018593" indent="0" algn="ctr">
              <a:buNone/>
              <a:defRPr>
                <a:solidFill>
                  <a:schemeClr val="tx1">
                    <a:tint val="75000"/>
                  </a:schemeClr>
                </a:solidFill>
              </a:defRPr>
            </a:lvl4pPr>
            <a:lvl5pPr marL="1358125" indent="0" algn="ctr">
              <a:buNone/>
              <a:defRPr>
                <a:solidFill>
                  <a:schemeClr val="tx1">
                    <a:tint val="75000"/>
                  </a:schemeClr>
                </a:solidFill>
              </a:defRPr>
            </a:lvl5pPr>
            <a:lvl6pPr marL="1697655" indent="0" algn="ctr">
              <a:buNone/>
              <a:defRPr>
                <a:solidFill>
                  <a:schemeClr val="tx1">
                    <a:tint val="75000"/>
                  </a:schemeClr>
                </a:solidFill>
              </a:defRPr>
            </a:lvl6pPr>
            <a:lvl7pPr marL="2037186" indent="0" algn="ctr">
              <a:buNone/>
              <a:defRPr>
                <a:solidFill>
                  <a:schemeClr val="tx1">
                    <a:tint val="75000"/>
                  </a:schemeClr>
                </a:solidFill>
              </a:defRPr>
            </a:lvl7pPr>
            <a:lvl8pPr marL="2376718" indent="0" algn="ctr">
              <a:buNone/>
              <a:defRPr>
                <a:solidFill>
                  <a:schemeClr val="tx1">
                    <a:tint val="75000"/>
                  </a:schemeClr>
                </a:solidFill>
              </a:defRPr>
            </a:lvl8pPr>
            <a:lvl9pPr marL="2716248"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34"/>
            <a:ext cx="3272669" cy="1125173"/>
          </a:xfrm>
          <a:prstGeom prst="rect">
            <a:avLst/>
          </a:prstGeom>
        </p:spPr>
      </p:pic>
      <p:sp>
        <p:nvSpPr>
          <p:cNvPr id="13" name="TextBox 12"/>
          <p:cNvSpPr txBox="1"/>
          <p:nvPr/>
        </p:nvSpPr>
        <p:spPr>
          <a:xfrm>
            <a:off x="9874000" y="6501483"/>
            <a:ext cx="1776447" cy="178062"/>
          </a:xfrm>
          <a:prstGeom prst="rect">
            <a:avLst/>
          </a:prstGeom>
          <a:noFill/>
        </p:spPr>
        <p:txBody>
          <a:bodyPr wrap="none" rtlCol="0">
            <a:spAutoFit/>
          </a:bodyPr>
          <a:lstStyle/>
          <a:p>
            <a:pPr algn="r" defTabSz="914377"/>
            <a:r>
              <a:rPr lang="en-US" sz="557" dirty="0">
                <a:solidFill>
                  <a:prstClr val="white"/>
                </a:solidFill>
              </a:rPr>
              <a:t>|   Copyright © 2015 Tata Consultancy Services Limited</a:t>
            </a:r>
          </a:p>
        </p:txBody>
      </p:sp>
      <p:sp>
        <p:nvSpPr>
          <p:cNvPr id="14" name="Text Placeholder 10"/>
          <p:cNvSpPr>
            <a:spLocks noGrp="1"/>
          </p:cNvSpPr>
          <p:nvPr>
            <p:ph type="body" sz="quarter" idx="13" hasCustomPrompt="1"/>
          </p:nvPr>
        </p:nvSpPr>
        <p:spPr>
          <a:xfrm>
            <a:off x="5631377" y="6493779"/>
            <a:ext cx="3033491" cy="234847"/>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77667141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80"/>
            </a:lvl1pPr>
          </a:lstStyle>
          <a:p>
            <a:r>
              <a:rPr lang="en-US" smtClean="0"/>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smtClean="0"/>
              <a:t>Click icon to add table</a:t>
            </a:r>
            <a:endParaRPr lang="en-US" noProof="0" dirty="0"/>
          </a:p>
        </p:txBody>
      </p:sp>
      <p:sp>
        <p:nvSpPr>
          <p:cNvPr id="8"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18745335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587199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42"/>
            <a:ext cx="2743200" cy="5135563"/>
          </a:xfrm>
        </p:spPr>
        <p:txBody>
          <a:bodyPr vert="eaVert">
            <a:normAutofit/>
          </a:bodyPr>
          <a:lstStyle>
            <a:lvl1pPr>
              <a:defRPr>
                <a:solidFill>
                  <a:schemeClr val="tx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51544" y="1189042"/>
            <a:ext cx="8253789" cy="5135563"/>
          </a:xfrm>
        </p:spPr>
        <p:txBody>
          <a:bodyPr vert="eaVert">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56123462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521802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3205384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parator Slide 5">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0">
                <a:srgbClr val="55A51C">
                  <a:shade val="30000"/>
                  <a:satMod val="115000"/>
                </a:srgbClr>
              </a:gs>
              <a:gs pos="50000">
                <a:srgbClr val="55A51C">
                  <a:shade val="67500"/>
                  <a:satMod val="115000"/>
                </a:srgbClr>
              </a:gs>
              <a:gs pos="100000">
                <a:srgbClr val="55A51C">
                  <a:shade val="100000"/>
                  <a:satMod val="115000"/>
                </a:srgbClr>
              </a:gs>
            </a:gsLst>
            <a:lin ang="10800000" scaled="1"/>
            <a:tileRect/>
          </a:gradFill>
          <a:ln w="9525" cap="flat" cmpd="sng" algn="ctr">
            <a:noFill/>
            <a:prstDash val="solid"/>
          </a:ln>
          <a:effectLst/>
        </p:spPr>
        <p:txBody>
          <a:bodyPr rtlCol="0" anchor="ctr"/>
          <a:lstStyle/>
          <a:p>
            <a:pPr algn="ctr" defTabSz="914377"/>
            <a:endParaRPr lang="en-US" sz="1337" kern="0" dirty="0">
              <a:solidFill>
                <a:sysClr val="window" lastClr="FFFFFF"/>
              </a:solidFill>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8919336" y="6295415"/>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2228">
                <a:solidFill>
                  <a:schemeClr val="bg1"/>
                </a:solidFill>
                <a:latin typeface="Calibri" panose="020F0502020204030204" pitchFamily="34" charset="0"/>
              </a:defRPr>
            </a:lvl1pPr>
          </a:lstStyle>
          <a:p>
            <a:r>
              <a:rPr lang="en-US" smtClean="0"/>
              <a:t>Click to edit Master title style</a:t>
            </a:r>
            <a:endParaRPr lang="en-US" dirty="0"/>
          </a:p>
        </p:txBody>
      </p:sp>
      <p:sp>
        <p:nvSpPr>
          <p:cNvPr id="15" name="Rectangle 14"/>
          <p:cNvSpPr/>
          <p:nvPr/>
        </p:nvSpPr>
        <p:spPr>
          <a:xfrm flipH="1">
            <a:off x="-12971" y="5715003"/>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22"/>
            <a:ext cx="3272669" cy="1125173"/>
          </a:xfrm>
          <a:prstGeom prst="rect">
            <a:avLst/>
          </a:prstGeom>
        </p:spPr>
      </p:pic>
      <p:grpSp>
        <p:nvGrpSpPr>
          <p:cNvPr id="14" name="Group 13"/>
          <p:cNvGrpSpPr/>
          <p:nvPr/>
        </p:nvGrpSpPr>
        <p:grpSpPr>
          <a:xfrm>
            <a:off x="508005" y="243841"/>
            <a:ext cx="11293667" cy="424339"/>
            <a:chOff x="381003" y="257175"/>
            <a:chExt cx="8470250" cy="424339"/>
          </a:xfrm>
        </p:grpSpPr>
        <p:sp>
          <p:nvSpPr>
            <p:cNvPr id="17"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19" name="Group 15"/>
            <p:cNvGrpSpPr/>
            <p:nvPr/>
          </p:nvGrpSpPr>
          <p:grpSpPr>
            <a:xfrm>
              <a:off x="381003" y="333375"/>
              <a:ext cx="2227429" cy="112270"/>
              <a:chOff x="68096" y="6650480"/>
              <a:chExt cx="2503487" cy="127000"/>
            </a:xfrm>
            <a:solidFill>
              <a:schemeClr val="bg1"/>
            </a:solidFill>
          </p:grpSpPr>
          <p:sp>
            <p:nvSpPr>
              <p:cNvPr id="21" name="Freeform 20"/>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22" name="Freeform 2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29" name="Freeform 28"/>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20" name="Freeform 19"/>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20794115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58967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1"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11394583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0932261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4222843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Visual Option 1">
    <p:spTree>
      <p:nvGrpSpPr>
        <p:cNvPr id="1" name=""/>
        <p:cNvGrpSpPr/>
        <p:nvPr/>
      </p:nvGrpSpPr>
      <p:grpSpPr>
        <a:xfrm>
          <a:off x="0" y="0"/>
          <a:ext cx="0" cy="0"/>
          <a:chOff x="0" y="0"/>
          <a:chExt cx="0" cy="0"/>
        </a:xfrm>
      </p:grpSpPr>
      <p:grpSp>
        <p:nvGrpSpPr>
          <p:cNvPr id="24" name="Group 23"/>
          <p:cNvGrpSpPr/>
          <p:nvPr/>
        </p:nvGrpSpPr>
        <p:grpSpPr>
          <a:xfrm>
            <a:off x="0" y="6"/>
            <a:ext cx="12192000" cy="6857999"/>
            <a:chOff x="0" y="4"/>
            <a:chExt cx="9144000" cy="6857998"/>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 y="741050"/>
              <a:ext cx="9143996" cy="611504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flipH="1">
              <a:off x="1066799" y="4648200"/>
              <a:ext cx="80771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7" name="Group 26"/>
            <p:cNvGrpSpPr/>
            <p:nvPr/>
          </p:nvGrpSpPr>
          <p:grpSpPr>
            <a:xfrm>
              <a:off x="0" y="4"/>
              <a:ext cx="9144000" cy="759624"/>
              <a:chOff x="0" y="4"/>
              <a:chExt cx="9144000" cy="759624"/>
            </a:xfrm>
          </p:grpSpPr>
          <p:sp>
            <p:nvSpPr>
              <p:cNvPr id="29" name="Rectangle 28"/>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0"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1" name="Group 18"/>
              <p:cNvGrpSpPr/>
              <p:nvPr/>
            </p:nvGrpSpPr>
            <p:grpSpPr>
              <a:xfrm>
                <a:off x="381000" y="249151"/>
                <a:ext cx="2373191" cy="314216"/>
                <a:chOff x="381000" y="333375"/>
                <a:chExt cx="2373191" cy="314216"/>
              </a:xfrm>
            </p:grpSpPr>
            <p:grpSp>
              <p:nvGrpSpPr>
                <p:cNvPr id="32" name="Group 15"/>
                <p:cNvGrpSpPr/>
                <p:nvPr/>
              </p:nvGrpSpPr>
              <p:grpSpPr>
                <a:xfrm>
                  <a:off x="381000" y="333375"/>
                  <a:ext cx="2227429" cy="112270"/>
                  <a:chOff x="68096" y="6650480"/>
                  <a:chExt cx="2503487" cy="127000"/>
                </a:xfrm>
                <a:solidFill>
                  <a:schemeClr val="bg1"/>
                </a:solidFill>
              </p:grpSpPr>
              <p:sp>
                <p:nvSpPr>
                  <p:cNvPr id="34" name="Freeform 33"/>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35" name="Freeform 34"/>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33" name="Freeform 32"/>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43" name="Rectangle 4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19"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18" name="TextBox 17"/>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21"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53" name="Group 52"/>
          <p:cNvGrpSpPr/>
          <p:nvPr/>
        </p:nvGrpSpPr>
        <p:grpSpPr>
          <a:xfrm>
            <a:off x="508005" y="170027"/>
            <a:ext cx="11293667" cy="424339"/>
            <a:chOff x="381003" y="257175"/>
            <a:chExt cx="8470250" cy="424339"/>
          </a:xfrm>
        </p:grpSpPr>
        <p:sp>
          <p:nvSpPr>
            <p:cNvPr id="54"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5" name="Group 15"/>
            <p:cNvGrpSpPr/>
            <p:nvPr/>
          </p:nvGrpSpPr>
          <p:grpSpPr>
            <a:xfrm>
              <a:off x="381003" y="333375"/>
              <a:ext cx="2227429" cy="112270"/>
              <a:chOff x="68096" y="6650480"/>
              <a:chExt cx="2503487" cy="127000"/>
            </a:xfrm>
            <a:solidFill>
              <a:schemeClr val="bg1"/>
            </a:solidFill>
          </p:grpSpPr>
          <p:sp>
            <p:nvSpPr>
              <p:cNvPr id="57" name="Freeform 5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8" name="Freeform 5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9" name="Freeform 58"/>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6" name="Freeform 55"/>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31803051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62776998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109862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eparator Slide 2">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txBody>
          <a:bodyPr rtlCol="0" anchor="ctr"/>
          <a:lstStyle/>
          <a:p>
            <a:pPr algn="ctr" defTabSz="914377"/>
            <a:endParaRPr lang="en-US" sz="1387" kern="0" dirty="0">
              <a:solidFill>
                <a:sysClr val="window" lastClr="FFFFFF"/>
              </a:solidFill>
              <a:latin typeface="Myriad Pro"/>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8919335" y="6295415"/>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2971">
                <a:solidFill>
                  <a:schemeClr val="bg1"/>
                </a:solidFill>
                <a:latin typeface="Myriad Pro"/>
              </a:defRPr>
            </a:lvl1pPr>
          </a:lstStyle>
          <a:p>
            <a:r>
              <a:rPr lang="en-US" smtClean="0"/>
              <a:t>Click to edit Master title style</a:t>
            </a:r>
            <a:endParaRPr lang="en-US" dirty="0"/>
          </a:p>
        </p:txBody>
      </p:sp>
      <p:sp>
        <p:nvSpPr>
          <p:cNvPr id="15" name="Rectangle 14"/>
          <p:cNvSpPr/>
          <p:nvPr/>
        </p:nvSpPr>
        <p:spPr>
          <a:xfrm flipH="1">
            <a:off x="-12971" y="5715003"/>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87" dirty="0">
              <a:solidFill>
                <a:prstClr val="white"/>
              </a:solidFill>
              <a:latin typeface="Myriad Pro"/>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16"/>
            <a:ext cx="3272669" cy="1125173"/>
          </a:xfrm>
          <a:prstGeom prst="rect">
            <a:avLst/>
          </a:prstGeom>
        </p:spPr>
      </p:pic>
      <p:grpSp>
        <p:nvGrpSpPr>
          <p:cNvPr id="14" name="Group 13"/>
          <p:cNvGrpSpPr/>
          <p:nvPr userDrawn="1"/>
        </p:nvGrpSpPr>
        <p:grpSpPr>
          <a:xfrm>
            <a:off x="508004" y="243841"/>
            <a:ext cx="11293667" cy="424339"/>
            <a:chOff x="381003" y="257175"/>
            <a:chExt cx="8470250" cy="424339"/>
          </a:xfrm>
        </p:grpSpPr>
        <p:sp>
          <p:nvSpPr>
            <p:cNvPr id="17"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87" dirty="0">
                <a:solidFill>
                  <a:srgbClr val="000000"/>
                </a:solidFill>
                <a:latin typeface="Myriad Pro"/>
              </a:endParaRPr>
            </a:p>
          </p:txBody>
        </p:sp>
        <p:grpSp>
          <p:nvGrpSpPr>
            <p:cNvPr id="19" name="Group 15"/>
            <p:cNvGrpSpPr/>
            <p:nvPr/>
          </p:nvGrpSpPr>
          <p:grpSpPr>
            <a:xfrm>
              <a:off x="381003" y="333375"/>
              <a:ext cx="2227429" cy="112270"/>
              <a:chOff x="68096" y="6650480"/>
              <a:chExt cx="2503487" cy="127000"/>
            </a:xfrm>
            <a:solidFill>
              <a:schemeClr val="bg1"/>
            </a:solidFill>
          </p:grpSpPr>
          <p:sp>
            <p:nvSpPr>
              <p:cNvPr id="21" name="Freeform 20"/>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87" dirty="0">
                  <a:solidFill>
                    <a:prstClr val="white"/>
                  </a:solidFill>
                  <a:latin typeface="Myriad Pro"/>
                </a:endParaRPr>
              </a:p>
            </p:txBody>
          </p:sp>
          <p:sp>
            <p:nvSpPr>
              <p:cNvPr id="22" name="Freeform 2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87" dirty="0">
                  <a:solidFill>
                    <a:prstClr val="white"/>
                  </a:solidFill>
                  <a:latin typeface="Myriad Pro"/>
                </a:endParaRPr>
              </a:p>
            </p:txBody>
          </p:sp>
          <p:sp>
            <p:nvSpPr>
              <p:cNvPr id="29" name="Freeform 28"/>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87" dirty="0">
                  <a:solidFill>
                    <a:prstClr val="white"/>
                  </a:solidFill>
                  <a:latin typeface="Myriad Pro"/>
                </a:endParaRPr>
              </a:p>
            </p:txBody>
          </p:sp>
        </p:grpSp>
        <p:sp>
          <p:nvSpPr>
            <p:cNvPr id="20" name="Freeform 19"/>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783" kern="0" dirty="0">
                <a:solidFill>
                  <a:prstClr val="white"/>
                </a:solidFill>
                <a:latin typeface="Myriad Pro"/>
              </a:endParaRPr>
            </a:p>
          </p:txBody>
        </p:sp>
      </p:grpSp>
    </p:spTree>
    <p:extLst>
      <p:ext uri="{BB962C8B-B14F-4D97-AF65-F5344CB8AC3E}">
        <p14:creationId xmlns:p14="http://schemas.microsoft.com/office/powerpoint/2010/main" val="256784343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2112"/>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87613174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2112"/>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6500398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2112"/>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28024357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347" y="60741"/>
            <a:ext cx="11348852" cy="642647"/>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538347" y="924945"/>
            <a:ext cx="11348852" cy="4525963"/>
          </a:xfrm>
          <a:prstGeom prst="rect">
            <a:avLst/>
          </a:prstGeom>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205352" y="6518754"/>
            <a:ext cx="3446648" cy="256109"/>
          </a:xfrm>
          <a:prstGeom prst="rect">
            <a:avLst/>
          </a:prstGeo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13743676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347" y="60741"/>
            <a:ext cx="11348852" cy="642647"/>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538347" y="924945"/>
            <a:ext cx="11348852" cy="4525963"/>
          </a:xfrm>
          <a:prstGeom prst="rect">
            <a:avLst/>
          </a:prstGeom>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205352" y="6518754"/>
            <a:ext cx="3446648" cy="256109"/>
          </a:xfrm>
          <a:prstGeom prst="rect">
            <a:avLst/>
          </a:prstGeo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90450212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37326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277749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Visual Option 2">
    <p:spTree>
      <p:nvGrpSpPr>
        <p:cNvPr id="1" name=""/>
        <p:cNvGrpSpPr/>
        <p:nvPr/>
      </p:nvGrpSpPr>
      <p:grpSpPr>
        <a:xfrm>
          <a:off x="0" y="0"/>
          <a:ext cx="0" cy="0"/>
          <a:chOff x="0" y="0"/>
          <a:chExt cx="0" cy="0"/>
        </a:xfrm>
      </p:grpSpPr>
      <p:grpSp>
        <p:nvGrpSpPr>
          <p:cNvPr id="24" name="Group 23"/>
          <p:cNvGrpSpPr/>
          <p:nvPr/>
        </p:nvGrpSpPr>
        <p:grpSpPr>
          <a:xfrm>
            <a:off x="0" y="6"/>
            <a:ext cx="12192000" cy="6857999"/>
            <a:chOff x="0" y="4"/>
            <a:chExt cx="9144000" cy="6857998"/>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49147"/>
              <a:ext cx="9143998" cy="610885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20"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17100268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538347" y="924945"/>
            <a:ext cx="11348852" cy="4525963"/>
          </a:xfrm>
          <a:prstGeom prst="rect">
            <a:avLst/>
          </a:prstGeom>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2" y="6518754"/>
            <a:ext cx="3751448" cy="256109"/>
          </a:xfrm>
          <a:prstGeom prst="rect">
            <a:avLst/>
          </a:prstGeo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534559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538347" y="924945"/>
            <a:ext cx="11348852" cy="4525963"/>
          </a:xfrm>
          <a:prstGeom prst="rect">
            <a:avLst/>
          </a:prstGeom>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2" y="6518754"/>
            <a:ext cx="3751448" cy="256109"/>
          </a:xfrm>
          <a:prstGeom prst="rect">
            <a:avLst/>
          </a:prstGeo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578733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538347" y="924945"/>
            <a:ext cx="11348852" cy="4525963"/>
          </a:xfrm>
          <a:prstGeom prst="rect">
            <a:avLst/>
          </a:prstGeom>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2" y="6518754"/>
            <a:ext cx="3751448" cy="256109"/>
          </a:xfrm>
          <a:prstGeom prst="rect">
            <a:avLst/>
          </a:prstGeo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43380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CS Sensitiv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5" name="Slide Number Placeholder 5"/>
          <p:cNvSpPr>
            <a:spLocks noGrp="1"/>
          </p:cNvSpPr>
          <p:nvPr>
            <p:ph type="sldNum" sz="quarter" idx="4"/>
          </p:nvPr>
        </p:nvSpPr>
        <p:spPr>
          <a:xfrm>
            <a:off x="8940800" y="632460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438B5-5B0C-4FB3-91FF-D064EC06A55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679752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538347" y="924945"/>
            <a:ext cx="11348852" cy="4525963"/>
          </a:xfrm>
          <a:prstGeom prst="rect">
            <a:avLst/>
          </a:prstGeom>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2" y="6518754"/>
            <a:ext cx="3751448" cy="256109"/>
          </a:xfrm>
          <a:prstGeom prst="rect">
            <a:avLst/>
          </a:prstGeo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1125363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itle 1"/>
          <p:cNvSpPr>
            <a:spLocks noGrp="1"/>
          </p:cNvSpPr>
          <p:nvPr>
            <p:ph type="title"/>
          </p:nvPr>
        </p:nvSpPr>
        <p:spPr>
          <a:xfrm>
            <a:off x="3221763" y="0"/>
            <a:ext cx="7927499" cy="763528"/>
          </a:xfrm>
          <a:prstGeom prst="rect">
            <a:avLst/>
          </a:prstGeom>
        </p:spPr>
        <p:txBody>
          <a:bodyPr anchor="ctr">
            <a:noAutofit/>
          </a:bodyPr>
          <a:lstStyle>
            <a:lvl1pPr algn="l">
              <a:defRPr sz="2200" b="0" u="none" cap="none" spc="0">
                <a:ln>
                  <a:noFill/>
                </a:ln>
                <a:solidFill>
                  <a:schemeClr val="bg1"/>
                </a:solidFill>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749035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defRPr/>
            </a:pPr>
            <a:endParaRPr lang="en-US" kern="0" dirty="0">
              <a:solidFill>
                <a:sysClr val="window" lastClr="FFFFFF"/>
              </a:solidFill>
            </a:endParaRPr>
          </a:p>
        </p:txBody>
      </p:sp>
      <p:sp>
        <p:nvSpPr>
          <p:cNvPr id="23"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24" name="Group 15"/>
          <p:cNvGrpSpPr/>
          <p:nvPr/>
        </p:nvGrpSpPr>
        <p:grpSpPr>
          <a:xfrm>
            <a:off x="508005" y="333375"/>
            <a:ext cx="2969905"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endParaRPr>
            </a:p>
          </p:txBody>
        </p:sp>
      </p:grpSp>
      <p:sp>
        <p:nvSpPr>
          <p:cNvPr id="28" name="Freeform 27"/>
          <p:cNvSpPr>
            <a:spLocks noEditPoints="1"/>
          </p:cNvSpPr>
          <p:nvPr/>
        </p:nvSpPr>
        <p:spPr bwMode="auto">
          <a:xfrm>
            <a:off x="2109822" y="523807"/>
            <a:ext cx="1562437"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prstClr val="white"/>
              </a:solidFill>
            </a:endParaRPr>
          </a:p>
        </p:txBody>
      </p:sp>
      <p:sp>
        <p:nvSpPr>
          <p:cNvPr id="2" name="Title 1"/>
          <p:cNvSpPr>
            <a:spLocks noGrp="1"/>
          </p:cNvSpPr>
          <p:nvPr>
            <p:ph type="ctrTitle"/>
          </p:nvPr>
        </p:nvSpPr>
        <p:spPr>
          <a:xfrm>
            <a:off x="508004" y="2080611"/>
            <a:ext cx="8229600" cy="530352"/>
          </a:xfrm>
        </p:spPr>
        <p:txBody>
          <a:bodyPr>
            <a:noAutofit/>
          </a:bodyPr>
          <a:lstStyle>
            <a:lvl1pPr algn="l">
              <a:defRPr sz="3000">
                <a:solidFill>
                  <a:schemeClr val="bg1"/>
                </a:solidFill>
                <a:latin typeface="Myriad Pro"/>
              </a:defRPr>
            </a:lvl1pPr>
          </a:lstStyle>
          <a:p>
            <a:r>
              <a:rPr lang="en-US" smtClean="0"/>
              <a:t>Click to edit Master title style</a:t>
            </a:r>
            <a:endParaRPr lang="en-US" dirty="0"/>
          </a:p>
        </p:txBody>
      </p:sp>
      <p:sp>
        <p:nvSpPr>
          <p:cNvPr id="3" name="Subtitle 2"/>
          <p:cNvSpPr>
            <a:spLocks noGrp="1"/>
          </p:cNvSpPr>
          <p:nvPr>
            <p:ph type="subTitle" idx="1"/>
          </p:nvPr>
        </p:nvSpPr>
        <p:spPr>
          <a:xfrm>
            <a:off x="508004" y="2675800"/>
            <a:ext cx="8229600" cy="457200"/>
          </a:xfrm>
        </p:spPr>
        <p:txBody>
          <a:bodyPr>
            <a:noAutofit/>
          </a:bodyPr>
          <a:lstStyle>
            <a:lvl1pPr marL="0" indent="0" algn="l">
              <a:buNone/>
              <a:defRPr sz="2400">
                <a:solidFill>
                  <a:schemeClr val="bg1"/>
                </a:solidFill>
                <a:latin typeface="Myriad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28"/>
            <a:ext cx="3272669" cy="1125173"/>
          </a:xfrm>
          <a:prstGeom prst="rect">
            <a:avLst/>
          </a:prstGeom>
        </p:spPr>
      </p:pic>
      <p:sp>
        <p:nvSpPr>
          <p:cNvPr id="19" name="TextBox 18"/>
          <p:cNvSpPr txBox="1"/>
          <p:nvPr/>
        </p:nvSpPr>
        <p:spPr>
          <a:xfrm>
            <a:off x="8644467" y="6497852"/>
            <a:ext cx="3242733" cy="207749"/>
          </a:xfrm>
          <a:prstGeom prst="rect">
            <a:avLst/>
          </a:prstGeom>
          <a:noFill/>
        </p:spPr>
        <p:txBody>
          <a:bodyPr wrap="square" rtlCol="0">
            <a:spAutoFit/>
          </a:bodyPr>
          <a:lstStyle/>
          <a:p>
            <a:r>
              <a:rPr lang="en-US" sz="750" dirty="0">
                <a:solidFill>
                  <a:prstClr val="white"/>
                </a:solidFill>
              </a:rPr>
              <a:t>Copyright © 2017 Tata Consultancy Services Limited</a:t>
            </a:r>
          </a:p>
        </p:txBody>
      </p:sp>
      <p:sp>
        <p:nvSpPr>
          <p:cNvPr id="18" name="Text Placeholder 5"/>
          <p:cNvSpPr>
            <a:spLocks noGrp="1"/>
          </p:cNvSpPr>
          <p:nvPr>
            <p:ph type="body" sz="quarter" idx="11" hasCustomPrompt="1"/>
          </p:nvPr>
        </p:nvSpPr>
        <p:spPr>
          <a:xfrm>
            <a:off x="532861" y="5879701"/>
            <a:ext cx="2475555" cy="402346"/>
          </a:xfrm>
        </p:spPr>
        <p:txBody>
          <a:bodyPr>
            <a:noAutofit/>
          </a:bodyPr>
          <a:lstStyle>
            <a:lvl1pPr marL="0" indent="0">
              <a:buNone/>
              <a:defRPr sz="1800">
                <a:solidFill>
                  <a:schemeClr val="bg1"/>
                </a:solidFill>
              </a:defRPr>
            </a:lvl1pPr>
          </a:lstStyle>
          <a:p>
            <a:pPr lvl="0"/>
            <a:r>
              <a:rPr lang="en-US" dirty="0" smtClean="0"/>
              <a:t>Insert Date</a:t>
            </a:r>
          </a:p>
        </p:txBody>
      </p:sp>
    </p:spTree>
    <p:extLst>
      <p:ext uri="{BB962C8B-B14F-4D97-AF65-F5344CB8AC3E}">
        <p14:creationId xmlns:p14="http://schemas.microsoft.com/office/powerpoint/2010/main" val="1591683863"/>
      </p:ext>
    </p:extLst>
  </p:cSld>
  <p:clrMapOvr>
    <a:masterClrMapping/>
  </p:clrMapOvr>
  <p:extLst mod="1">
    <p:ext uri="{DCECCB84-F9BA-43D5-87BE-67443E8EF086}">
      <p15:sldGuideLst xmlns:p15="http://schemas.microsoft.com/office/powerpoint/2012/main">
        <p15:guide id="1" orient="horz" pos="2160">
          <p15:clr>
            <a:srgbClr val="FBAE40"/>
          </p15:clr>
        </p15:guide>
        <p15:guide id="2" pos="2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ntent Take-Away Confidential">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2133"/>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Box 5"/>
          <p:cNvSpPr txBox="1"/>
          <p:nvPr userDrawn="1"/>
        </p:nvSpPr>
        <p:spPr>
          <a:xfrm>
            <a:off x="9245603" y="6400800"/>
            <a:ext cx="2844799" cy="297454"/>
          </a:xfrm>
          <a:prstGeom prst="rect">
            <a:avLst/>
          </a:prstGeom>
          <a:noFill/>
        </p:spPr>
        <p:txBody>
          <a:bodyPr wrap="square" rtlCol="0">
            <a:spAutoFit/>
          </a:bodyPr>
          <a:lstStyle/>
          <a:p>
            <a:pPr algn="r"/>
            <a:r>
              <a:rPr lang="en-US" sz="1333" dirty="0" smtClean="0">
                <a:solidFill>
                  <a:srgbClr val="000000"/>
                </a:solidFill>
                <a:latin typeface="Calibri" panose="020F0502020204030204" pitchFamily="34" charset="0"/>
              </a:rPr>
              <a:t>TCS Confidential</a:t>
            </a:r>
            <a:endParaRPr lang="en-US" sz="1333"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72192763"/>
      </p:ext>
    </p:extLst>
  </p:cSld>
  <p:clrMapOvr>
    <a:masterClrMapping/>
  </p:clrMapOvr>
  <p:transition spd="slow">
    <p:wip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306951" y="6518755"/>
            <a:ext cx="3751449" cy="256109"/>
          </a:xfr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0238427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2" name="Title 1"/>
          <p:cNvSpPr>
            <a:spLocks noGrp="1"/>
          </p:cNvSpPr>
          <p:nvPr>
            <p:ph type="ctrTitle"/>
          </p:nvPr>
        </p:nvSpPr>
        <p:spPr>
          <a:xfrm>
            <a:off x="508004" y="2080612"/>
            <a:ext cx="8229600" cy="530352"/>
          </a:xfrm>
        </p:spPr>
        <p:txBody>
          <a:bodyPr>
            <a:noAutofit/>
          </a:bodyPr>
          <a:lstStyle>
            <a:lvl1pPr algn="l">
              <a:defRPr sz="2228">
                <a:solidFill>
                  <a:schemeClr val="bg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508004" y="2675801"/>
            <a:ext cx="8229600" cy="457200"/>
          </a:xfrm>
        </p:spPr>
        <p:txBody>
          <a:bodyPr>
            <a:noAutofit/>
          </a:bodyPr>
          <a:lstStyle>
            <a:lvl1pPr marL="0" indent="0" algn="l">
              <a:buNone/>
              <a:defRPr sz="1783">
                <a:solidFill>
                  <a:schemeClr val="bg1"/>
                </a:solidFill>
                <a:latin typeface="+mj-lt"/>
              </a:defRPr>
            </a:lvl1pPr>
            <a:lvl2pPr marL="339532" indent="0" algn="ctr">
              <a:buNone/>
              <a:defRPr>
                <a:solidFill>
                  <a:schemeClr val="tx1">
                    <a:tint val="75000"/>
                  </a:schemeClr>
                </a:solidFill>
              </a:defRPr>
            </a:lvl2pPr>
            <a:lvl3pPr marL="679062" indent="0" algn="ctr">
              <a:buNone/>
              <a:defRPr>
                <a:solidFill>
                  <a:schemeClr val="tx1">
                    <a:tint val="75000"/>
                  </a:schemeClr>
                </a:solidFill>
              </a:defRPr>
            </a:lvl3pPr>
            <a:lvl4pPr marL="1018593" indent="0" algn="ctr">
              <a:buNone/>
              <a:defRPr>
                <a:solidFill>
                  <a:schemeClr val="tx1">
                    <a:tint val="75000"/>
                  </a:schemeClr>
                </a:solidFill>
              </a:defRPr>
            </a:lvl4pPr>
            <a:lvl5pPr marL="1358125" indent="0" algn="ctr">
              <a:buNone/>
              <a:defRPr>
                <a:solidFill>
                  <a:schemeClr val="tx1">
                    <a:tint val="75000"/>
                  </a:schemeClr>
                </a:solidFill>
              </a:defRPr>
            </a:lvl5pPr>
            <a:lvl6pPr marL="1697655" indent="0" algn="ctr">
              <a:buNone/>
              <a:defRPr>
                <a:solidFill>
                  <a:schemeClr val="tx1">
                    <a:tint val="75000"/>
                  </a:schemeClr>
                </a:solidFill>
              </a:defRPr>
            </a:lvl6pPr>
            <a:lvl7pPr marL="2037186" indent="0" algn="ctr">
              <a:buNone/>
              <a:defRPr>
                <a:solidFill>
                  <a:schemeClr val="tx1">
                    <a:tint val="75000"/>
                  </a:schemeClr>
                </a:solidFill>
              </a:defRPr>
            </a:lvl7pPr>
            <a:lvl8pPr marL="2376718" indent="0" algn="ctr">
              <a:buNone/>
              <a:defRPr>
                <a:solidFill>
                  <a:schemeClr val="tx1">
                    <a:tint val="75000"/>
                  </a:schemeClr>
                </a:solidFill>
              </a:defRPr>
            </a:lvl8pPr>
            <a:lvl9pPr marL="2716248" indent="0" algn="ctr">
              <a:buNone/>
              <a:defRPr>
                <a:solidFill>
                  <a:schemeClr val="tx1">
                    <a:tint val="75000"/>
                  </a:schemeClr>
                </a:solidFill>
              </a:defRPr>
            </a:lvl9pPr>
          </a:lstStyle>
          <a:p>
            <a:r>
              <a:rPr lang="en-US" smtClean="0"/>
              <a:t>Click to edit Master subtitle style</a:t>
            </a:r>
            <a:endParaRPr lang="en-US"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34"/>
            <a:ext cx="3272669" cy="1125173"/>
          </a:xfrm>
          <a:prstGeom prst="rect">
            <a:avLst/>
          </a:prstGeom>
        </p:spPr>
      </p:pic>
      <p:sp>
        <p:nvSpPr>
          <p:cNvPr id="18" name="Text Placeholder 5"/>
          <p:cNvSpPr>
            <a:spLocks noGrp="1"/>
          </p:cNvSpPr>
          <p:nvPr>
            <p:ph type="body" sz="quarter" idx="11" hasCustomPrompt="1"/>
          </p:nvPr>
        </p:nvSpPr>
        <p:spPr>
          <a:xfrm>
            <a:off x="532867" y="5879701"/>
            <a:ext cx="2074980" cy="402347"/>
          </a:xfrm>
        </p:spPr>
        <p:txBody>
          <a:bodyPr>
            <a:noAutofit/>
          </a:bodyPr>
          <a:lstStyle>
            <a:lvl1pPr marL="0" indent="0">
              <a:buNone/>
              <a:defRPr sz="1337">
                <a:solidFill>
                  <a:schemeClr val="bg1"/>
                </a:solidFill>
                <a:latin typeface="+mj-lt"/>
              </a:defRPr>
            </a:lvl1pPr>
          </a:lstStyle>
          <a:p>
            <a:pPr lvl="0"/>
            <a:r>
              <a:rPr lang="en-US" dirty="0" smtClean="0"/>
              <a:t>Insert Date</a:t>
            </a:r>
          </a:p>
        </p:txBody>
      </p:sp>
      <p:sp>
        <p:nvSpPr>
          <p:cNvPr id="16" name="TextBox 15"/>
          <p:cNvSpPr txBox="1"/>
          <p:nvPr/>
        </p:nvSpPr>
        <p:spPr>
          <a:xfrm>
            <a:off x="9874000" y="6501483"/>
            <a:ext cx="1776447" cy="178062"/>
          </a:xfrm>
          <a:prstGeom prst="rect">
            <a:avLst/>
          </a:prstGeom>
          <a:noFill/>
        </p:spPr>
        <p:txBody>
          <a:bodyPr wrap="none" rtlCol="0">
            <a:spAutoFit/>
          </a:bodyPr>
          <a:lstStyle/>
          <a:p>
            <a:pPr algn="r" defTabSz="914377"/>
            <a:r>
              <a:rPr lang="en-US" sz="557" dirty="0">
                <a:solidFill>
                  <a:prstClr val="white"/>
                </a:solidFill>
              </a:rPr>
              <a:t>|   Copyright © 2015 Tata Consultancy Services Limited</a:t>
            </a:r>
          </a:p>
        </p:txBody>
      </p:sp>
      <p:sp>
        <p:nvSpPr>
          <p:cNvPr id="20" name="Text Placeholder 10"/>
          <p:cNvSpPr>
            <a:spLocks noGrp="1"/>
          </p:cNvSpPr>
          <p:nvPr>
            <p:ph type="body" sz="quarter" idx="13" hasCustomPrompt="1"/>
          </p:nvPr>
        </p:nvSpPr>
        <p:spPr>
          <a:xfrm>
            <a:off x="5631377" y="6493779"/>
            <a:ext cx="3033491" cy="234847"/>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sp>
        <p:nvSpPr>
          <p:cNvPr id="5" name="AutoShape 4"/>
          <p:cNvSpPr>
            <a:spLocks noChangeAspect="1" noChangeArrowheads="1" noTextEdit="1"/>
          </p:cNvSpPr>
          <p:nvPr/>
        </p:nvSpPr>
        <p:spPr bwMode="auto">
          <a:xfrm>
            <a:off x="1754724" y="3230566"/>
            <a:ext cx="868256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909" tIns="33955" rIns="67909" bIns="33955" numCol="1" anchor="t" anchorCtr="0" compatLnSpc="1">
            <a:prstTxWarp prst="textNoShape">
              <a:avLst/>
            </a:prstTxWarp>
          </a:bodyPr>
          <a:lstStyle/>
          <a:p>
            <a:pPr defTabSz="914377"/>
            <a:endParaRPr lang="en-US" sz="1337" dirty="0">
              <a:solidFill>
                <a:srgbClr val="000000"/>
              </a:solidFill>
            </a:endParaRPr>
          </a:p>
        </p:txBody>
      </p:sp>
    </p:spTree>
    <p:extLst>
      <p:ext uri="{BB962C8B-B14F-4D97-AF65-F5344CB8AC3E}">
        <p14:creationId xmlns:p14="http://schemas.microsoft.com/office/powerpoint/2010/main" val="40957940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with Visual Option 3">
    <p:spTree>
      <p:nvGrpSpPr>
        <p:cNvPr id="1" name=""/>
        <p:cNvGrpSpPr/>
        <p:nvPr/>
      </p:nvGrpSpPr>
      <p:grpSpPr>
        <a:xfrm>
          <a:off x="0" y="0"/>
          <a:ext cx="0" cy="0"/>
          <a:chOff x="0" y="0"/>
          <a:chExt cx="0" cy="0"/>
        </a:xfrm>
      </p:grpSpPr>
      <p:grpSp>
        <p:nvGrpSpPr>
          <p:cNvPr id="24" name="Group 23"/>
          <p:cNvGrpSpPr/>
          <p:nvPr/>
        </p:nvGrpSpPr>
        <p:grpSpPr>
          <a:xfrm>
            <a:off x="0" y="6"/>
            <a:ext cx="12192000" cy="6863932"/>
            <a:chOff x="0" y="4"/>
            <a:chExt cx="9144000" cy="6863932"/>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88" y="760163"/>
              <a:ext cx="9139223" cy="610377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90840872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Slide without Date Format">
    <p:spTree>
      <p:nvGrpSpPr>
        <p:cNvPr id="1" name=""/>
        <p:cNvGrpSpPr/>
        <p:nvPr/>
      </p:nvGrpSpPr>
      <p:grpSpPr>
        <a:xfrm>
          <a:off x="0" y="0"/>
          <a:ext cx="0" cy="0"/>
          <a:chOff x="0" y="0"/>
          <a:chExt cx="0" cy="0"/>
        </a:xfrm>
      </p:grpSpPr>
      <p:sp>
        <p:nvSpPr>
          <p:cNvPr id="2" name="Rectangle 1"/>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grpSp>
        <p:nvGrpSpPr>
          <p:cNvPr id="3" name="Group 2"/>
          <p:cNvGrpSpPr/>
          <p:nvPr userDrawn="1"/>
        </p:nvGrpSpPr>
        <p:grpSpPr>
          <a:xfrm>
            <a:off x="508005" y="257176"/>
            <a:ext cx="11293667" cy="424339"/>
            <a:chOff x="381003" y="257175"/>
            <a:chExt cx="8470250" cy="424339"/>
          </a:xfrm>
        </p:grpSpPr>
        <p:sp>
          <p:nvSpPr>
            <p:cNvPr id="4"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 name="Group 15"/>
            <p:cNvGrpSpPr/>
            <p:nvPr/>
          </p:nvGrpSpPr>
          <p:grpSpPr>
            <a:xfrm>
              <a:off x="381003" y="333375"/>
              <a:ext cx="2227429" cy="112270"/>
              <a:chOff x="68096" y="6650480"/>
              <a:chExt cx="2503487" cy="127000"/>
            </a:xfrm>
            <a:solidFill>
              <a:schemeClr val="bg1"/>
            </a:solidFill>
          </p:grpSpPr>
          <p:sp>
            <p:nvSpPr>
              <p:cNvPr id="7" name="Freeform 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8" name="Freeform 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9" name="Freeform 8"/>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6" name="Freeform 5"/>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
        <p:nvSpPr>
          <p:cNvPr id="10" name="Title 1"/>
          <p:cNvSpPr>
            <a:spLocks noGrp="1"/>
          </p:cNvSpPr>
          <p:nvPr>
            <p:ph type="ctrTitle"/>
          </p:nvPr>
        </p:nvSpPr>
        <p:spPr>
          <a:xfrm>
            <a:off x="508004" y="2080612"/>
            <a:ext cx="8229600" cy="530352"/>
          </a:xfrm>
        </p:spPr>
        <p:txBody>
          <a:bodyPr>
            <a:noAutofit/>
          </a:bodyPr>
          <a:lstStyle>
            <a:lvl1pPr algn="l">
              <a:defRPr sz="2228">
                <a:solidFill>
                  <a:schemeClr val="bg1"/>
                </a:solidFill>
                <a:latin typeface="+mj-lt"/>
              </a:defRPr>
            </a:lvl1pPr>
          </a:lstStyle>
          <a:p>
            <a:r>
              <a:rPr lang="en-US" smtClean="0"/>
              <a:t>Click to edit Master title style</a:t>
            </a:r>
            <a:endParaRPr lang="en-US" dirty="0"/>
          </a:p>
        </p:txBody>
      </p:sp>
      <p:sp>
        <p:nvSpPr>
          <p:cNvPr id="11" name="Subtitle 2"/>
          <p:cNvSpPr>
            <a:spLocks noGrp="1"/>
          </p:cNvSpPr>
          <p:nvPr>
            <p:ph type="subTitle" idx="1"/>
          </p:nvPr>
        </p:nvSpPr>
        <p:spPr>
          <a:xfrm>
            <a:off x="508004" y="2675801"/>
            <a:ext cx="8229600" cy="457200"/>
          </a:xfrm>
        </p:spPr>
        <p:txBody>
          <a:bodyPr>
            <a:noAutofit/>
          </a:bodyPr>
          <a:lstStyle>
            <a:lvl1pPr marL="0" indent="0" algn="l">
              <a:buNone/>
              <a:defRPr sz="1783">
                <a:solidFill>
                  <a:schemeClr val="bg1"/>
                </a:solidFill>
                <a:latin typeface="+mj-lt"/>
              </a:defRPr>
            </a:lvl1pPr>
            <a:lvl2pPr marL="339532" indent="0" algn="ctr">
              <a:buNone/>
              <a:defRPr>
                <a:solidFill>
                  <a:schemeClr val="tx1">
                    <a:tint val="75000"/>
                  </a:schemeClr>
                </a:solidFill>
              </a:defRPr>
            </a:lvl2pPr>
            <a:lvl3pPr marL="679062" indent="0" algn="ctr">
              <a:buNone/>
              <a:defRPr>
                <a:solidFill>
                  <a:schemeClr val="tx1">
                    <a:tint val="75000"/>
                  </a:schemeClr>
                </a:solidFill>
              </a:defRPr>
            </a:lvl3pPr>
            <a:lvl4pPr marL="1018593" indent="0" algn="ctr">
              <a:buNone/>
              <a:defRPr>
                <a:solidFill>
                  <a:schemeClr val="tx1">
                    <a:tint val="75000"/>
                  </a:schemeClr>
                </a:solidFill>
              </a:defRPr>
            </a:lvl4pPr>
            <a:lvl5pPr marL="1358125" indent="0" algn="ctr">
              <a:buNone/>
              <a:defRPr>
                <a:solidFill>
                  <a:schemeClr val="tx1">
                    <a:tint val="75000"/>
                  </a:schemeClr>
                </a:solidFill>
              </a:defRPr>
            </a:lvl5pPr>
            <a:lvl6pPr marL="1697655" indent="0" algn="ctr">
              <a:buNone/>
              <a:defRPr>
                <a:solidFill>
                  <a:schemeClr val="tx1">
                    <a:tint val="75000"/>
                  </a:schemeClr>
                </a:solidFill>
              </a:defRPr>
            </a:lvl6pPr>
            <a:lvl7pPr marL="2037186" indent="0" algn="ctr">
              <a:buNone/>
              <a:defRPr>
                <a:solidFill>
                  <a:schemeClr val="tx1">
                    <a:tint val="75000"/>
                  </a:schemeClr>
                </a:solidFill>
              </a:defRPr>
            </a:lvl7pPr>
            <a:lvl8pPr marL="2376718" indent="0" algn="ctr">
              <a:buNone/>
              <a:defRPr>
                <a:solidFill>
                  <a:schemeClr val="tx1">
                    <a:tint val="75000"/>
                  </a:schemeClr>
                </a:solidFill>
              </a:defRPr>
            </a:lvl8pPr>
            <a:lvl9pPr marL="2716248"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34"/>
            <a:ext cx="3272669" cy="1125173"/>
          </a:xfrm>
          <a:prstGeom prst="rect">
            <a:avLst/>
          </a:prstGeom>
        </p:spPr>
      </p:pic>
      <p:sp>
        <p:nvSpPr>
          <p:cNvPr id="13" name="TextBox 12"/>
          <p:cNvSpPr txBox="1"/>
          <p:nvPr/>
        </p:nvSpPr>
        <p:spPr>
          <a:xfrm>
            <a:off x="9874000" y="6501483"/>
            <a:ext cx="1776447" cy="178062"/>
          </a:xfrm>
          <a:prstGeom prst="rect">
            <a:avLst/>
          </a:prstGeom>
          <a:noFill/>
        </p:spPr>
        <p:txBody>
          <a:bodyPr wrap="none" rtlCol="0">
            <a:spAutoFit/>
          </a:bodyPr>
          <a:lstStyle/>
          <a:p>
            <a:pPr algn="r" defTabSz="914377"/>
            <a:r>
              <a:rPr lang="en-US" sz="557" dirty="0">
                <a:solidFill>
                  <a:prstClr val="white"/>
                </a:solidFill>
              </a:rPr>
              <a:t>|   Copyright © 2015 Tata Consultancy Services Limited</a:t>
            </a:r>
          </a:p>
        </p:txBody>
      </p:sp>
      <p:sp>
        <p:nvSpPr>
          <p:cNvPr id="14" name="Text Placeholder 10"/>
          <p:cNvSpPr>
            <a:spLocks noGrp="1"/>
          </p:cNvSpPr>
          <p:nvPr>
            <p:ph type="body" sz="quarter" idx="13" hasCustomPrompt="1"/>
          </p:nvPr>
        </p:nvSpPr>
        <p:spPr>
          <a:xfrm>
            <a:off x="5631377" y="6493779"/>
            <a:ext cx="3033491" cy="234847"/>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871478042"/>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with Visual Option 1">
    <p:spTree>
      <p:nvGrpSpPr>
        <p:cNvPr id="1" name=""/>
        <p:cNvGrpSpPr/>
        <p:nvPr/>
      </p:nvGrpSpPr>
      <p:grpSpPr>
        <a:xfrm>
          <a:off x="0" y="0"/>
          <a:ext cx="0" cy="0"/>
          <a:chOff x="0" y="0"/>
          <a:chExt cx="0" cy="0"/>
        </a:xfrm>
      </p:grpSpPr>
      <p:grpSp>
        <p:nvGrpSpPr>
          <p:cNvPr id="24" name="Group 23"/>
          <p:cNvGrpSpPr/>
          <p:nvPr/>
        </p:nvGrpSpPr>
        <p:grpSpPr>
          <a:xfrm>
            <a:off x="0" y="6"/>
            <a:ext cx="12192000" cy="6857999"/>
            <a:chOff x="0" y="4"/>
            <a:chExt cx="9144000" cy="6857998"/>
          </a:xfrm>
        </p:grpSpPr>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 y="741050"/>
              <a:ext cx="9143996" cy="611504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flipH="1">
              <a:off x="1066799" y="4648200"/>
              <a:ext cx="80771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7" name="Group 26"/>
            <p:cNvGrpSpPr/>
            <p:nvPr/>
          </p:nvGrpSpPr>
          <p:grpSpPr>
            <a:xfrm>
              <a:off x="0" y="4"/>
              <a:ext cx="9144000" cy="759624"/>
              <a:chOff x="0" y="4"/>
              <a:chExt cx="9144000" cy="759624"/>
            </a:xfrm>
          </p:grpSpPr>
          <p:sp>
            <p:nvSpPr>
              <p:cNvPr id="29" name="Rectangle 28"/>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0"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1" name="Group 18"/>
              <p:cNvGrpSpPr/>
              <p:nvPr/>
            </p:nvGrpSpPr>
            <p:grpSpPr>
              <a:xfrm>
                <a:off x="381000" y="249151"/>
                <a:ext cx="2373191" cy="314216"/>
                <a:chOff x="381000" y="333375"/>
                <a:chExt cx="2373191" cy="314216"/>
              </a:xfrm>
            </p:grpSpPr>
            <p:grpSp>
              <p:nvGrpSpPr>
                <p:cNvPr id="32" name="Group 15"/>
                <p:cNvGrpSpPr/>
                <p:nvPr/>
              </p:nvGrpSpPr>
              <p:grpSpPr>
                <a:xfrm>
                  <a:off x="381000" y="333375"/>
                  <a:ext cx="2227429" cy="112270"/>
                  <a:chOff x="68096" y="6650480"/>
                  <a:chExt cx="2503487" cy="127000"/>
                </a:xfrm>
                <a:solidFill>
                  <a:schemeClr val="bg1"/>
                </a:solidFill>
              </p:grpSpPr>
              <p:sp>
                <p:nvSpPr>
                  <p:cNvPr id="34" name="Freeform 33"/>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35" name="Freeform 34"/>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33" name="Freeform 32"/>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43" name="Rectangle 4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19"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18" name="TextBox 17"/>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21"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53" name="Group 52"/>
          <p:cNvGrpSpPr/>
          <p:nvPr/>
        </p:nvGrpSpPr>
        <p:grpSpPr>
          <a:xfrm>
            <a:off x="508005" y="170027"/>
            <a:ext cx="11293667" cy="424339"/>
            <a:chOff x="381003" y="257175"/>
            <a:chExt cx="8470250" cy="424339"/>
          </a:xfrm>
        </p:grpSpPr>
        <p:sp>
          <p:nvSpPr>
            <p:cNvPr id="54"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5" name="Group 15"/>
            <p:cNvGrpSpPr/>
            <p:nvPr/>
          </p:nvGrpSpPr>
          <p:grpSpPr>
            <a:xfrm>
              <a:off x="381003" y="333375"/>
              <a:ext cx="2227429" cy="112270"/>
              <a:chOff x="68096" y="6650480"/>
              <a:chExt cx="2503487" cy="127000"/>
            </a:xfrm>
            <a:solidFill>
              <a:schemeClr val="bg1"/>
            </a:solidFill>
          </p:grpSpPr>
          <p:sp>
            <p:nvSpPr>
              <p:cNvPr id="57" name="Freeform 5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8" name="Freeform 5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9" name="Freeform 58"/>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6" name="Freeform 55"/>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230369310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with Visual Option 2">
    <p:spTree>
      <p:nvGrpSpPr>
        <p:cNvPr id="1" name=""/>
        <p:cNvGrpSpPr/>
        <p:nvPr/>
      </p:nvGrpSpPr>
      <p:grpSpPr>
        <a:xfrm>
          <a:off x="0" y="0"/>
          <a:ext cx="0" cy="0"/>
          <a:chOff x="0" y="0"/>
          <a:chExt cx="0" cy="0"/>
        </a:xfrm>
      </p:grpSpPr>
      <p:grpSp>
        <p:nvGrpSpPr>
          <p:cNvPr id="24" name="Group 23"/>
          <p:cNvGrpSpPr/>
          <p:nvPr/>
        </p:nvGrpSpPr>
        <p:grpSpPr>
          <a:xfrm>
            <a:off x="0" y="6"/>
            <a:ext cx="12192000" cy="6857999"/>
            <a:chOff x="0" y="4"/>
            <a:chExt cx="9144000" cy="6857998"/>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49147"/>
              <a:ext cx="9143998" cy="610885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20"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9665658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with Visual Option 3">
    <p:spTree>
      <p:nvGrpSpPr>
        <p:cNvPr id="1" name=""/>
        <p:cNvGrpSpPr/>
        <p:nvPr/>
      </p:nvGrpSpPr>
      <p:grpSpPr>
        <a:xfrm>
          <a:off x="0" y="0"/>
          <a:ext cx="0" cy="0"/>
          <a:chOff x="0" y="0"/>
          <a:chExt cx="0" cy="0"/>
        </a:xfrm>
      </p:grpSpPr>
      <p:grpSp>
        <p:nvGrpSpPr>
          <p:cNvPr id="24" name="Group 23"/>
          <p:cNvGrpSpPr/>
          <p:nvPr/>
        </p:nvGrpSpPr>
        <p:grpSpPr>
          <a:xfrm>
            <a:off x="0" y="6"/>
            <a:ext cx="12192000" cy="6863932"/>
            <a:chOff x="0" y="4"/>
            <a:chExt cx="9144000" cy="6863932"/>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88" y="760163"/>
              <a:ext cx="9139223" cy="610377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79331467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with Visual Option 4">
    <p:spTree>
      <p:nvGrpSpPr>
        <p:cNvPr id="1" name=""/>
        <p:cNvGrpSpPr/>
        <p:nvPr/>
      </p:nvGrpSpPr>
      <p:grpSpPr>
        <a:xfrm>
          <a:off x="0" y="0"/>
          <a:ext cx="0" cy="0"/>
          <a:chOff x="0" y="0"/>
          <a:chExt cx="0" cy="0"/>
        </a:xfrm>
      </p:grpSpPr>
      <p:grpSp>
        <p:nvGrpSpPr>
          <p:cNvPr id="24" name="Group 23"/>
          <p:cNvGrpSpPr/>
          <p:nvPr/>
        </p:nvGrpSpPr>
        <p:grpSpPr>
          <a:xfrm>
            <a:off x="0" y="6"/>
            <a:ext cx="12192000" cy="6857999"/>
            <a:chOff x="0" y="4"/>
            <a:chExt cx="9144000" cy="6857998"/>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7" y="749147"/>
              <a:ext cx="9142646" cy="610885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21"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3308918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with Visual Option 5">
    <p:spTree>
      <p:nvGrpSpPr>
        <p:cNvPr id="1" name=""/>
        <p:cNvGrpSpPr/>
        <p:nvPr/>
      </p:nvGrpSpPr>
      <p:grpSpPr>
        <a:xfrm>
          <a:off x="0" y="0"/>
          <a:ext cx="0" cy="0"/>
          <a:chOff x="0" y="0"/>
          <a:chExt cx="0" cy="0"/>
        </a:xfrm>
      </p:grpSpPr>
      <p:grpSp>
        <p:nvGrpSpPr>
          <p:cNvPr id="24" name="Group 23"/>
          <p:cNvGrpSpPr/>
          <p:nvPr/>
        </p:nvGrpSpPr>
        <p:grpSpPr>
          <a:xfrm>
            <a:off x="0" y="6"/>
            <a:ext cx="12192000" cy="6857999"/>
            <a:chOff x="0" y="4"/>
            <a:chExt cx="9144000" cy="6857998"/>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 y="749147"/>
              <a:ext cx="9143997" cy="6108854"/>
            </a:xfrm>
            <a:prstGeom prst="rect">
              <a:avLst/>
            </a:prstGeom>
          </p:spPr>
        </p:pic>
        <p:sp>
          <p:nvSpPr>
            <p:cNvPr id="27" name="Rectangle 26"/>
            <p:cNvSpPr/>
            <p:nvPr/>
          </p:nvSpPr>
          <p:spPr>
            <a:xfrm flipH="1">
              <a:off x="1066799" y="4648200"/>
              <a:ext cx="8077199" cy="22098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20"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62902615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with Visual Option 6">
    <p:spTree>
      <p:nvGrpSpPr>
        <p:cNvPr id="1" name=""/>
        <p:cNvGrpSpPr/>
        <p:nvPr/>
      </p:nvGrpSpPr>
      <p:grpSpPr>
        <a:xfrm>
          <a:off x="0" y="0"/>
          <a:ext cx="0" cy="0"/>
          <a:chOff x="0" y="0"/>
          <a:chExt cx="0" cy="0"/>
        </a:xfrm>
      </p:grpSpPr>
      <p:grpSp>
        <p:nvGrpSpPr>
          <p:cNvPr id="24" name="Group 23"/>
          <p:cNvGrpSpPr/>
          <p:nvPr/>
        </p:nvGrpSpPr>
        <p:grpSpPr>
          <a:xfrm>
            <a:off x="7" y="9"/>
            <a:ext cx="12203303" cy="6859135"/>
            <a:chOff x="0" y="4"/>
            <a:chExt cx="9152477" cy="6859135"/>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a:off x="2400" y="749147"/>
              <a:ext cx="9150077" cy="6109992"/>
            </a:xfrm>
            <a:prstGeom prst="rect">
              <a:avLst/>
            </a:prstGeom>
          </p:spPr>
        </p:pic>
        <p:sp>
          <p:nvSpPr>
            <p:cNvPr id="27" name="Rectangle 26"/>
            <p:cNvSpPr/>
            <p:nvPr/>
          </p:nvSpPr>
          <p:spPr>
            <a:xfrm flipH="1">
              <a:off x="1066799" y="4648200"/>
              <a:ext cx="8077199" cy="220980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20"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7" name="TextBox 46"/>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6" name="Group 45"/>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19671450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with Visual Option 7">
    <p:spTree>
      <p:nvGrpSpPr>
        <p:cNvPr id="1" name=""/>
        <p:cNvGrpSpPr/>
        <p:nvPr/>
      </p:nvGrpSpPr>
      <p:grpSpPr>
        <a:xfrm>
          <a:off x="0" y="0"/>
          <a:ext cx="0" cy="0"/>
          <a:chOff x="0" y="0"/>
          <a:chExt cx="0" cy="0"/>
        </a:xfrm>
      </p:grpSpPr>
      <p:grpSp>
        <p:nvGrpSpPr>
          <p:cNvPr id="24" name="Group 23"/>
          <p:cNvGrpSpPr/>
          <p:nvPr/>
        </p:nvGrpSpPr>
        <p:grpSpPr>
          <a:xfrm>
            <a:off x="0" y="4"/>
            <a:ext cx="12192000" cy="6858424"/>
            <a:chOff x="0" y="4"/>
            <a:chExt cx="9144000" cy="6858424"/>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749148"/>
              <a:ext cx="9144000" cy="6109280"/>
            </a:xfrm>
            <a:prstGeom prst="rect">
              <a:avLst/>
            </a:prstGeom>
          </p:spPr>
        </p:pic>
        <p:sp>
          <p:nvSpPr>
            <p:cNvPr id="27" name="Rectangle 26"/>
            <p:cNvSpPr/>
            <p:nvPr/>
          </p:nvSpPr>
          <p:spPr>
            <a:xfrm flipH="1">
              <a:off x="1066799" y="4648200"/>
              <a:ext cx="8077199" cy="22098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844198" y="6387404"/>
            <a:ext cx="19150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1994976622"/>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with Visual Option 8">
    <p:spTree>
      <p:nvGrpSpPr>
        <p:cNvPr id="1" name=""/>
        <p:cNvGrpSpPr/>
        <p:nvPr/>
      </p:nvGrpSpPr>
      <p:grpSpPr>
        <a:xfrm>
          <a:off x="0" y="0"/>
          <a:ext cx="0" cy="0"/>
          <a:chOff x="0" y="0"/>
          <a:chExt cx="0" cy="0"/>
        </a:xfrm>
      </p:grpSpPr>
      <p:grpSp>
        <p:nvGrpSpPr>
          <p:cNvPr id="24" name="Group 23"/>
          <p:cNvGrpSpPr/>
          <p:nvPr/>
        </p:nvGrpSpPr>
        <p:grpSpPr>
          <a:xfrm>
            <a:off x="0" y="6"/>
            <a:ext cx="12192000" cy="6857999"/>
            <a:chOff x="0" y="4"/>
            <a:chExt cx="9144000" cy="6857998"/>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749147"/>
              <a:ext cx="9144000" cy="6108851"/>
            </a:xfrm>
            <a:prstGeom prst="rect">
              <a:avLst/>
            </a:prstGeom>
          </p:spPr>
        </p:pic>
        <p:sp>
          <p:nvSpPr>
            <p:cNvPr id="27" name="Rectangle 26"/>
            <p:cNvSpPr/>
            <p:nvPr/>
          </p:nvSpPr>
          <p:spPr>
            <a:xfrm flipH="1">
              <a:off x="1066799" y="4648200"/>
              <a:ext cx="8077199" cy="2209800"/>
            </a:xfrm>
            <a:prstGeom prst="rect">
              <a:avLst/>
            </a:prstGeom>
            <a:solidFill>
              <a:srgbClr val="F1A434">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276098479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with Visual Option 9">
    <p:spTree>
      <p:nvGrpSpPr>
        <p:cNvPr id="1" name=""/>
        <p:cNvGrpSpPr/>
        <p:nvPr/>
      </p:nvGrpSpPr>
      <p:grpSpPr>
        <a:xfrm>
          <a:off x="0" y="0"/>
          <a:ext cx="0" cy="0"/>
          <a:chOff x="0" y="0"/>
          <a:chExt cx="0" cy="0"/>
        </a:xfrm>
      </p:grpSpPr>
      <p:grpSp>
        <p:nvGrpSpPr>
          <p:cNvPr id="24" name="Group 23"/>
          <p:cNvGrpSpPr/>
          <p:nvPr/>
        </p:nvGrpSpPr>
        <p:grpSpPr>
          <a:xfrm>
            <a:off x="-3" y="6"/>
            <a:ext cx="12192003" cy="6857999"/>
            <a:chOff x="-2" y="4"/>
            <a:chExt cx="9144002" cy="6857998"/>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 y="759628"/>
              <a:ext cx="9144000" cy="609137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1946236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with Visual Option 4">
    <p:spTree>
      <p:nvGrpSpPr>
        <p:cNvPr id="1" name=""/>
        <p:cNvGrpSpPr/>
        <p:nvPr/>
      </p:nvGrpSpPr>
      <p:grpSpPr>
        <a:xfrm>
          <a:off x="0" y="0"/>
          <a:ext cx="0" cy="0"/>
          <a:chOff x="0" y="0"/>
          <a:chExt cx="0" cy="0"/>
        </a:xfrm>
      </p:grpSpPr>
      <p:grpSp>
        <p:nvGrpSpPr>
          <p:cNvPr id="24" name="Group 23"/>
          <p:cNvGrpSpPr/>
          <p:nvPr/>
        </p:nvGrpSpPr>
        <p:grpSpPr>
          <a:xfrm>
            <a:off x="0" y="6"/>
            <a:ext cx="12192000" cy="6857999"/>
            <a:chOff x="0" y="4"/>
            <a:chExt cx="9144000" cy="6857998"/>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7" y="749147"/>
              <a:ext cx="9142646" cy="610885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21"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37747761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4520076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07265163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9252248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sp>
        <p:nvSpPr>
          <p:cNvPr id="3" name="Content Placeholder 2"/>
          <p:cNvSpPr>
            <a:spLocks noGrp="1"/>
          </p:cNvSpPr>
          <p:nvPr>
            <p:ph sz="half" idx="1"/>
          </p:nvPr>
        </p:nvSpPr>
        <p:spPr>
          <a:xfrm>
            <a:off x="570896" y="1189037"/>
            <a:ext cx="5384800" cy="4525963"/>
          </a:xfrm>
        </p:spPr>
        <p:txBody>
          <a:bodyPr>
            <a:noAutofit/>
          </a:bodyPr>
          <a:lstStyle>
            <a:lvl1pPr>
              <a:defRPr sz="1635"/>
            </a:lvl1pPr>
            <a:lvl2pPr>
              <a:defRPr sz="1485"/>
            </a:lvl2pPr>
            <a:lvl3pPr>
              <a:defRPr sz="1337"/>
            </a:lvl3pPr>
            <a:lvl4pPr>
              <a:defRPr sz="1188"/>
            </a:lvl4pPr>
            <a:lvl5pPr>
              <a:defRPr sz="1337"/>
            </a:lvl5pPr>
            <a:lvl6pPr>
              <a:defRPr sz="1337"/>
            </a:lvl6pPr>
            <a:lvl7pPr>
              <a:defRPr sz="1337"/>
            </a:lvl7pPr>
            <a:lvl8pPr>
              <a:defRPr sz="1337"/>
            </a:lvl8pPr>
            <a:lvl9pPr>
              <a:defRPr sz="13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1635"/>
            </a:lvl1pPr>
            <a:lvl2pPr>
              <a:defRPr sz="1485"/>
            </a:lvl2pPr>
            <a:lvl3pPr>
              <a:defRPr sz="1337"/>
            </a:lvl3pPr>
            <a:lvl4pPr>
              <a:defRPr sz="1188"/>
            </a:lvl4pPr>
            <a:lvl5pPr>
              <a:defRPr sz="1337"/>
            </a:lvl5pPr>
            <a:lvl6pPr>
              <a:defRPr sz="1337"/>
            </a:lvl6pPr>
            <a:lvl7pPr>
              <a:defRPr sz="1337"/>
            </a:lvl7pPr>
            <a:lvl8pPr>
              <a:defRPr sz="1337"/>
            </a:lvl8pPr>
            <a:lvl9pPr>
              <a:defRPr sz="13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21482417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2"/>
            <a:ext cx="10363200" cy="622300"/>
          </a:xfrm>
        </p:spPr>
        <p:txBody>
          <a:bodyPr anchor="t">
            <a:noAutofit/>
          </a:bodyPr>
          <a:lstStyle>
            <a:lvl1pPr algn="ctr">
              <a:defRPr sz="208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9"/>
            <a:ext cx="10363200" cy="750887"/>
          </a:xfrm>
        </p:spPr>
        <p:txBody>
          <a:bodyPr anchor="b">
            <a:noAutofit/>
          </a:bodyPr>
          <a:lstStyle>
            <a:lvl1pPr marL="0" indent="0" algn="ctr">
              <a:buNone/>
              <a:defRPr sz="2080">
                <a:solidFill>
                  <a:schemeClr val="tx1"/>
                </a:solidFill>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smtClean="0"/>
              <a:t>Click to edit Master text styles</a:t>
            </a:r>
          </a:p>
        </p:txBody>
      </p:sp>
      <p:sp>
        <p:nvSpPr>
          <p:cNvPr id="8"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6943867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70896" y="1187453"/>
            <a:ext cx="5386917" cy="712787"/>
          </a:xfrm>
        </p:spPr>
        <p:txBody>
          <a:bodyPr anchor="b">
            <a:noAutofit/>
          </a:bodyPr>
          <a:lstStyle>
            <a:lvl1pPr marL="0" indent="0">
              <a:buNone/>
              <a:defRPr sz="1783" b="1"/>
            </a:lvl1pPr>
            <a:lvl2pPr marL="339532" indent="0">
              <a:buNone/>
              <a:defRPr sz="1485" b="1"/>
            </a:lvl2pPr>
            <a:lvl3pPr marL="679062" indent="0">
              <a:buNone/>
              <a:defRPr sz="1337" b="1"/>
            </a:lvl3pPr>
            <a:lvl4pPr marL="1018593" indent="0">
              <a:buNone/>
              <a:defRPr sz="1188" b="1"/>
            </a:lvl4pPr>
            <a:lvl5pPr marL="1358125" indent="0">
              <a:buNone/>
              <a:defRPr sz="1188" b="1"/>
            </a:lvl5pPr>
            <a:lvl6pPr marL="1697655" indent="0">
              <a:buNone/>
              <a:defRPr sz="1188" b="1"/>
            </a:lvl6pPr>
            <a:lvl7pPr marL="2037186" indent="0">
              <a:buNone/>
              <a:defRPr sz="1188" b="1"/>
            </a:lvl7pPr>
            <a:lvl8pPr marL="2376718" indent="0">
              <a:buNone/>
              <a:defRPr sz="1188" b="1"/>
            </a:lvl8pPr>
            <a:lvl9pPr marL="2716248" indent="0">
              <a:buNone/>
              <a:defRPr sz="1188" b="1"/>
            </a:lvl9pPr>
          </a:lstStyle>
          <a:p>
            <a:pPr lvl="0"/>
            <a:r>
              <a:rPr lang="en-US" smtClean="0"/>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1635"/>
            </a:lvl1pPr>
            <a:lvl2pPr>
              <a:defRPr sz="1485"/>
            </a:lvl2pPr>
            <a:lvl3pPr>
              <a:defRPr sz="1337"/>
            </a:lvl3pPr>
            <a:lvl4pPr>
              <a:defRPr sz="1188"/>
            </a:lvl4pPr>
            <a:lvl5pPr>
              <a:defRPr sz="1188"/>
            </a:lvl5pPr>
            <a:lvl6pPr>
              <a:defRPr sz="1188"/>
            </a:lvl6pPr>
            <a:lvl7pPr>
              <a:defRPr sz="1188"/>
            </a:lvl7pPr>
            <a:lvl8pPr>
              <a:defRPr sz="1188"/>
            </a:lvl8pPr>
            <a:lvl9pPr>
              <a:defRPr sz="118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6348190" y="1187453"/>
            <a:ext cx="5389033" cy="712787"/>
          </a:xfrm>
        </p:spPr>
        <p:txBody>
          <a:bodyPr anchor="b">
            <a:noAutofit/>
          </a:bodyPr>
          <a:lstStyle>
            <a:lvl1pPr marL="0" indent="0">
              <a:buNone/>
              <a:defRPr sz="1783" b="1"/>
            </a:lvl1pPr>
            <a:lvl2pPr marL="339532" indent="0">
              <a:buNone/>
              <a:defRPr sz="1485" b="1"/>
            </a:lvl2pPr>
            <a:lvl3pPr marL="679062" indent="0">
              <a:buNone/>
              <a:defRPr sz="1337" b="1"/>
            </a:lvl3pPr>
            <a:lvl4pPr marL="1018593" indent="0">
              <a:buNone/>
              <a:defRPr sz="1188" b="1"/>
            </a:lvl4pPr>
            <a:lvl5pPr marL="1358125" indent="0">
              <a:buNone/>
              <a:defRPr sz="1188" b="1"/>
            </a:lvl5pPr>
            <a:lvl6pPr marL="1697655" indent="0">
              <a:buNone/>
              <a:defRPr sz="1188" b="1"/>
            </a:lvl6pPr>
            <a:lvl7pPr marL="2037186" indent="0">
              <a:buNone/>
              <a:defRPr sz="1188" b="1"/>
            </a:lvl7pPr>
            <a:lvl8pPr marL="2376718" indent="0">
              <a:buNone/>
              <a:defRPr sz="1188" b="1"/>
            </a:lvl8pPr>
            <a:lvl9pPr marL="2716248" indent="0">
              <a:buNone/>
              <a:defRPr sz="1188" b="1"/>
            </a:lvl9pPr>
          </a:lstStyle>
          <a:p>
            <a:pPr lvl="0"/>
            <a:r>
              <a:rPr lang="en-US" smtClean="0"/>
              <a:t>Click to edit Master text styles</a:t>
            </a:r>
          </a:p>
        </p:txBody>
      </p:sp>
      <p:sp>
        <p:nvSpPr>
          <p:cNvPr id="6" name="Content Placeholder 5"/>
          <p:cNvSpPr>
            <a:spLocks noGrp="1"/>
          </p:cNvSpPr>
          <p:nvPr>
            <p:ph sz="quarter" idx="4"/>
          </p:nvPr>
        </p:nvSpPr>
        <p:spPr>
          <a:xfrm>
            <a:off x="6348190" y="1916112"/>
            <a:ext cx="5389033" cy="3951288"/>
          </a:xfrm>
        </p:spPr>
        <p:txBody>
          <a:bodyPr>
            <a:noAutofit/>
          </a:bodyPr>
          <a:lstStyle>
            <a:lvl1pPr>
              <a:defRPr sz="1635"/>
            </a:lvl1pPr>
            <a:lvl2pPr>
              <a:defRPr sz="1485"/>
            </a:lvl2pPr>
            <a:lvl3pPr>
              <a:defRPr sz="1337"/>
            </a:lvl3pPr>
            <a:lvl4pPr>
              <a:defRPr sz="1188"/>
            </a:lvl4pPr>
            <a:lvl5pPr>
              <a:defRPr sz="1188"/>
            </a:lvl5pPr>
            <a:lvl6pPr>
              <a:defRPr sz="1188"/>
            </a:lvl6pPr>
            <a:lvl7pPr>
              <a:defRPr sz="1188"/>
            </a:lvl7pPr>
            <a:lvl8pPr>
              <a:defRPr sz="1188"/>
            </a:lvl8pPr>
            <a:lvl9pPr>
              <a:defRPr sz="118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2609701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8" y="1125543"/>
            <a:ext cx="4011084" cy="787399"/>
          </a:xfrm>
        </p:spPr>
        <p:txBody>
          <a:bodyPr anchor="b">
            <a:noAutofit/>
          </a:bodyPr>
          <a:lstStyle>
            <a:lvl1pPr algn="l">
              <a:defRPr sz="1635" b="1">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5437" y="1125543"/>
            <a:ext cx="6815667" cy="5199063"/>
          </a:xfrm>
        </p:spPr>
        <p:txBody>
          <a:bodyPr>
            <a:noAutofit/>
          </a:bodyPr>
          <a:lstStyle>
            <a:lvl1pPr>
              <a:defRPr sz="1635"/>
            </a:lvl1pPr>
            <a:lvl2pPr>
              <a:defRPr sz="1485"/>
            </a:lvl2pPr>
            <a:lvl3pPr>
              <a:defRPr sz="1337"/>
            </a:lvl3pPr>
            <a:lvl4pPr>
              <a:defRPr sz="1188"/>
            </a:lvl4pPr>
            <a:lvl5pPr>
              <a:defRPr sz="1485"/>
            </a:lvl5pPr>
            <a:lvl6pPr>
              <a:defRPr sz="1485"/>
            </a:lvl6pPr>
            <a:lvl7pPr>
              <a:defRPr sz="1485"/>
            </a:lvl7pPr>
            <a:lvl8pPr>
              <a:defRPr sz="1485"/>
            </a:lvl8pPr>
            <a:lvl9pPr>
              <a:defRPr sz="148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3"/>
          <p:cNvSpPr>
            <a:spLocks noGrp="1"/>
          </p:cNvSpPr>
          <p:nvPr>
            <p:ph type="body" sz="half" idx="2"/>
          </p:nvPr>
        </p:nvSpPr>
        <p:spPr>
          <a:xfrm>
            <a:off x="570898" y="1951041"/>
            <a:ext cx="4011084" cy="4373563"/>
          </a:xfrm>
        </p:spPr>
        <p:txBody>
          <a:bodyPr>
            <a:noAutofit/>
          </a:bodyPr>
          <a:lstStyle>
            <a:lvl1pPr marL="0" indent="0">
              <a:buNone/>
              <a:defRPr sz="1635"/>
            </a:lvl1pPr>
            <a:lvl2pPr marL="339532" indent="0">
              <a:buNone/>
              <a:defRPr sz="891"/>
            </a:lvl2pPr>
            <a:lvl3pPr marL="679062" indent="0">
              <a:buNone/>
              <a:defRPr sz="743"/>
            </a:lvl3pPr>
            <a:lvl4pPr marL="1018593" indent="0">
              <a:buNone/>
              <a:defRPr sz="668"/>
            </a:lvl4pPr>
            <a:lvl5pPr marL="1358125" indent="0">
              <a:buNone/>
              <a:defRPr sz="668"/>
            </a:lvl5pPr>
            <a:lvl6pPr marL="1697655" indent="0">
              <a:buNone/>
              <a:defRPr sz="668"/>
            </a:lvl6pPr>
            <a:lvl7pPr marL="2037186" indent="0">
              <a:buNone/>
              <a:defRPr sz="668"/>
            </a:lvl7pPr>
            <a:lvl8pPr marL="2376718" indent="0">
              <a:buNone/>
              <a:defRPr sz="668"/>
            </a:lvl8pPr>
            <a:lvl9pPr marL="2716248" indent="0">
              <a:buNone/>
              <a:defRPr sz="668"/>
            </a:lvl9pPr>
          </a:lstStyle>
          <a:p>
            <a:pPr lvl="0"/>
            <a:r>
              <a:rPr lang="en-US" smtClean="0"/>
              <a:t>Click to edit Master text styles</a:t>
            </a:r>
          </a:p>
        </p:txBody>
      </p:sp>
      <p:sp>
        <p:nvSpPr>
          <p:cNvPr id="9"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03641685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9"/>
          </a:xfrm>
        </p:spPr>
        <p:txBody>
          <a:bodyPr anchor="b">
            <a:noAutofit/>
          </a:bodyPr>
          <a:lstStyle>
            <a:lvl1pPr algn="l">
              <a:defRPr sz="1485" b="1"/>
            </a:lvl1pPr>
          </a:lstStyle>
          <a:p>
            <a:r>
              <a:rPr lang="en-US" smtClean="0"/>
              <a:t>Click to edit Master title style</a:t>
            </a:r>
            <a:endParaRPr lang="en-US"/>
          </a:p>
        </p:txBody>
      </p:sp>
      <p:sp>
        <p:nvSpPr>
          <p:cNvPr id="3" name="Picture Placeholder 2"/>
          <p:cNvSpPr>
            <a:spLocks noGrp="1"/>
          </p:cNvSpPr>
          <p:nvPr>
            <p:ph type="pic" idx="1"/>
          </p:nvPr>
        </p:nvSpPr>
        <p:spPr>
          <a:xfrm>
            <a:off x="2389717" y="1143006"/>
            <a:ext cx="7315200" cy="3660775"/>
          </a:xfrm>
        </p:spPr>
        <p:txBody>
          <a:bodyPr>
            <a:noAutofit/>
          </a:bodyPr>
          <a:lstStyle>
            <a:lvl1pPr marL="0" indent="0">
              <a:buNone/>
              <a:defRPr sz="2376"/>
            </a:lvl1pPr>
            <a:lvl2pPr marL="339532" indent="0">
              <a:buNone/>
              <a:defRPr sz="2080"/>
            </a:lvl2pPr>
            <a:lvl3pPr marL="679062" indent="0">
              <a:buNone/>
              <a:defRPr sz="1783"/>
            </a:lvl3pPr>
            <a:lvl4pPr marL="1018593" indent="0">
              <a:buNone/>
              <a:defRPr sz="1485"/>
            </a:lvl4pPr>
            <a:lvl5pPr marL="1358125" indent="0">
              <a:buNone/>
              <a:defRPr sz="1485"/>
            </a:lvl5pPr>
            <a:lvl6pPr marL="1697655" indent="0">
              <a:buNone/>
              <a:defRPr sz="1485"/>
            </a:lvl6pPr>
            <a:lvl7pPr marL="2037186" indent="0">
              <a:buNone/>
              <a:defRPr sz="1485"/>
            </a:lvl7pPr>
            <a:lvl8pPr marL="2376718" indent="0">
              <a:buNone/>
              <a:defRPr sz="1485"/>
            </a:lvl8pPr>
            <a:lvl9pPr marL="2716248" indent="0">
              <a:buNone/>
              <a:defRPr sz="1485"/>
            </a:lvl9pPr>
          </a:lstStyle>
          <a:p>
            <a:r>
              <a:rPr lang="en-US" dirty="0" smtClean="0"/>
              <a:t>Click icon to add picture</a:t>
            </a:r>
            <a:endParaRPr lang="en-US" dirty="0"/>
          </a:p>
        </p:txBody>
      </p:sp>
      <p:sp>
        <p:nvSpPr>
          <p:cNvPr id="4" name="Text Placeholder 3"/>
          <p:cNvSpPr>
            <a:spLocks noGrp="1"/>
          </p:cNvSpPr>
          <p:nvPr>
            <p:ph type="body" sz="half" idx="2"/>
          </p:nvPr>
        </p:nvSpPr>
        <p:spPr>
          <a:xfrm>
            <a:off x="2389717" y="5443541"/>
            <a:ext cx="7315200" cy="804863"/>
          </a:xfrm>
        </p:spPr>
        <p:txBody>
          <a:bodyPr>
            <a:noAutofit/>
          </a:bodyPr>
          <a:lstStyle>
            <a:lvl1pPr marL="0" indent="0">
              <a:buNone/>
              <a:defRPr sz="1040"/>
            </a:lvl1pPr>
            <a:lvl2pPr marL="339532" indent="0">
              <a:buNone/>
              <a:defRPr sz="891"/>
            </a:lvl2pPr>
            <a:lvl3pPr marL="679062" indent="0">
              <a:buNone/>
              <a:defRPr sz="743"/>
            </a:lvl3pPr>
            <a:lvl4pPr marL="1018593" indent="0">
              <a:buNone/>
              <a:defRPr sz="668"/>
            </a:lvl4pPr>
            <a:lvl5pPr marL="1358125" indent="0">
              <a:buNone/>
              <a:defRPr sz="668"/>
            </a:lvl5pPr>
            <a:lvl6pPr marL="1697655" indent="0">
              <a:buNone/>
              <a:defRPr sz="668"/>
            </a:lvl6pPr>
            <a:lvl7pPr marL="2037186" indent="0">
              <a:buNone/>
              <a:defRPr sz="668"/>
            </a:lvl7pPr>
            <a:lvl8pPr marL="2376718" indent="0">
              <a:buNone/>
              <a:defRPr sz="668"/>
            </a:lvl8pPr>
            <a:lvl9pPr marL="2716248" indent="0">
              <a:buNone/>
              <a:defRPr sz="668"/>
            </a:lvl9pPr>
          </a:lstStyle>
          <a:p>
            <a:pPr lvl="0"/>
            <a:r>
              <a:rPr lang="en-US" smtClean="0"/>
              <a:t>Click to edit Master text styles</a:t>
            </a:r>
          </a:p>
        </p:txBody>
      </p:sp>
      <p:sp>
        <p:nvSpPr>
          <p:cNvPr id="9"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9230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080"/>
            </a:lvl1pPr>
          </a:lstStyle>
          <a:p>
            <a:r>
              <a:rPr lang="en-US" smtClean="0"/>
              <a:t>Click to edit Master title style</a:t>
            </a:r>
            <a:endParaRPr lang="en-US" dirty="0"/>
          </a:p>
        </p:txBody>
      </p:sp>
      <p:sp>
        <p:nvSpPr>
          <p:cNvPr id="3" name="Table Placeholder 2"/>
          <p:cNvSpPr>
            <a:spLocks noGrp="1"/>
          </p:cNvSpPr>
          <p:nvPr>
            <p:ph type="tbl" idx="1"/>
          </p:nvPr>
        </p:nvSpPr>
        <p:spPr>
          <a:xfrm>
            <a:off x="684405" y="1190626"/>
            <a:ext cx="11161184" cy="1323975"/>
          </a:xfrm>
          <a:ln>
            <a:solidFill>
              <a:schemeClr val="bg1"/>
            </a:solidFill>
          </a:ln>
        </p:spPr>
        <p:txBody>
          <a:bodyPr/>
          <a:lstStyle>
            <a:lvl1pPr>
              <a:buNone/>
              <a:defRPr>
                <a:solidFill>
                  <a:schemeClr val="bg1"/>
                </a:solidFill>
              </a:defRPr>
            </a:lvl1pPr>
          </a:lstStyle>
          <a:p>
            <a:pPr lvl="0"/>
            <a:r>
              <a:rPr lang="en-US" noProof="0" dirty="0" smtClean="0"/>
              <a:t>Click icon to add table</a:t>
            </a:r>
            <a:endParaRPr lang="en-US" noProof="0" dirty="0"/>
          </a:p>
        </p:txBody>
      </p:sp>
      <p:sp>
        <p:nvSpPr>
          <p:cNvPr id="8"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84267712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768131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with Visual Option 5">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 y="749149"/>
            <a:ext cx="12191996" cy="6108855"/>
          </a:xfrm>
          <a:prstGeom prst="rect">
            <a:avLst/>
          </a:prstGeom>
        </p:spPr>
      </p:pic>
      <p:sp>
        <p:nvSpPr>
          <p:cNvPr id="27" name="Rectangle 26"/>
          <p:cNvSpPr/>
          <p:nvPr/>
        </p:nvSpPr>
        <p:spPr>
          <a:xfrm flipH="1">
            <a:off x="1422399" y="4648203"/>
            <a:ext cx="10769599" cy="22098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sp>
        <p:nvSpPr>
          <p:cNvPr id="30" name="Rectangle 29"/>
          <p:cNvSpPr/>
          <p:nvPr/>
        </p:nvSpPr>
        <p:spPr>
          <a:xfrm>
            <a:off x="0" y="6"/>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11154389" y="124825"/>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7"/>
            <a:ext cx="3272669" cy="562588"/>
          </a:xfrm>
          <a:prstGeom prst="rect">
            <a:avLst/>
          </a:prstGeom>
        </p:spPr>
      </p:pic>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20"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a:t>
            </a:r>
            <a:r>
              <a:rPr lang="en-US" sz="557" dirty="0" smtClean="0">
                <a:solidFill>
                  <a:prstClr val="white"/>
                </a:solidFill>
              </a:rPr>
              <a:t>2017 </a:t>
            </a:r>
            <a:r>
              <a:rPr lang="en-US" sz="557" dirty="0">
                <a:solidFill>
                  <a:prstClr val="white"/>
                </a:solidFill>
              </a:rPr>
              <a:t>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 name="Group 3"/>
          <p:cNvGrpSpPr/>
          <p:nvPr userDrawn="1"/>
        </p:nvGrpSpPr>
        <p:grpSpPr>
          <a:xfrm>
            <a:off x="252641" y="34793"/>
            <a:ext cx="3008719" cy="677864"/>
            <a:chOff x="3313341" y="873208"/>
            <a:chExt cx="3008719" cy="677864"/>
          </a:xfrm>
        </p:grpSpPr>
        <p:sp>
          <p:nvSpPr>
            <p:cNvPr id="34" name="Freeform 6"/>
            <p:cNvSpPr>
              <a:spLocks noEditPoints="1"/>
            </p:cNvSpPr>
            <p:nvPr/>
          </p:nvSpPr>
          <p:spPr bwMode="auto">
            <a:xfrm>
              <a:off x="3313341" y="994812"/>
              <a:ext cx="1099979" cy="464508"/>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2400" u="sng">
                <a:solidFill>
                  <a:srgbClr val="000000"/>
                </a:solidFill>
              </a:endParaRPr>
            </a:p>
          </p:txBody>
        </p:sp>
        <p:cxnSp>
          <p:nvCxnSpPr>
            <p:cNvPr id="35" name="Straight Connector 34"/>
            <p:cNvCxnSpPr/>
            <p:nvPr/>
          </p:nvCxnSpPr>
          <p:spPr>
            <a:xfrm>
              <a:off x="4532541" y="918612"/>
              <a:ext cx="0" cy="63246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36" name="Picture 10" descr="BI-Logo_36pt_blue_n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6140" y="1011322"/>
              <a:ext cx="1645920" cy="50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AutoShape 10" descr="https://www.leighday.co.uk/getmedia/514f1f55-f7a0-4c62-a41a-47fd684c7a32/laboratory.aspx?width=300&amp;height=199&amp;ext=.jpg"/>
            <p:cNvSpPr>
              <a:spLocks noChangeAspect="1" noChangeArrowheads="1"/>
            </p:cNvSpPr>
            <p:nvPr/>
          </p:nvSpPr>
          <p:spPr bwMode="auto">
            <a:xfrm>
              <a:off x="3381375" y="87320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endParaRPr lang="en-US" sz="1400">
                <a:solidFill>
                  <a:srgbClr val="000000"/>
                </a:solidFill>
              </a:endParaRPr>
            </a:p>
          </p:txBody>
        </p:sp>
      </p:grpSp>
    </p:spTree>
    <p:extLst>
      <p:ext uri="{BB962C8B-B14F-4D97-AF65-F5344CB8AC3E}">
        <p14:creationId xmlns:p14="http://schemas.microsoft.com/office/powerpoint/2010/main" val="853339450"/>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42"/>
            <a:ext cx="2743200" cy="5135563"/>
          </a:xfrm>
        </p:spPr>
        <p:txBody>
          <a:bodyPr vert="eaVert">
            <a:normAutofit/>
          </a:bodyPr>
          <a:lstStyle>
            <a:lvl1pPr>
              <a:defRPr>
                <a:solidFill>
                  <a:schemeClr val="tx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51544" y="1189042"/>
            <a:ext cx="8253789" cy="5135563"/>
          </a:xfrm>
        </p:spPr>
        <p:txBody>
          <a:bodyPr vert="eaVert">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33669257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598547832"/>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86794432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633185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Separator Slide 5">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0">
                <a:srgbClr val="55A51C">
                  <a:shade val="30000"/>
                  <a:satMod val="115000"/>
                </a:srgbClr>
              </a:gs>
              <a:gs pos="50000">
                <a:srgbClr val="55A51C">
                  <a:shade val="67500"/>
                  <a:satMod val="115000"/>
                </a:srgbClr>
              </a:gs>
              <a:gs pos="100000">
                <a:srgbClr val="55A51C">
                  <a:shade val="100000"/>
                  <a:satMod val="115000"/>
                </a:srgbClr>
              </a:gs>
            </a:gsLst>
            <a:lin ang="10800000" scaled="1"/>
            <a:tileRect/>
          </a:gradFill>
          <a:ln w="9525" cap="flat" cmpd="sng" algn="ctr">
            <a:noFill/>
            <a:prstDash val="solid"/>
          </a:ln>
          <a:effectLst/>
        </p:spPr>
        <p:txBody>
          <a:bodyPr rtlCol="0" anchor="ctr"/>
          <a:lstStyle/>
          <a:p>
            <a:pPr algn="ctr" defTabSz="914377"/>
            <a:endParaRPr lang="en-US" sz="1337" kern="0" dirty="0">
              <a:solidFill>
                <a:sysClr val="window" lastClr="FFFFFF"/>
              </a:solidFill>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8919336" y="6295415"/>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2228">
                <a:solidFill>
                  <a:schemeClr val="bg1"/>
                </a:solidFill>
                <a:latin typeface="Calibri" panose="020F0502020204030204" pitchFamily="34" charset="0"/>
              </a:defRPr>
            </a:lvl1pPr>
          </a:lstStyle>
          <a:p>
            <a:r>
              <a:rPr lang="en-US" smtClean="0"/>
              <a:t>Click to edit Master title style</a:t>
            </a:r>
            <a:endParaRPr lang="en-US" dirty="0"/>
          </a:p>
        </p:txBody>
      </p:sp>
      <p:sp>
        <p:nvSpPr>
          <p:cNvPr id="15" name="Rectangle 14"/>
          <p:cNvSpPr/>
          <p:nvPr/>
        </p:nvSpPr>
        <p:spPr>
          <a:xfrm flipH="1">
            <a:off x="-12971" y="5715003"/>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22"/>
            <a:ext cx="3272669" cy="1125173"/>
          </a:xfrm>
          <a:prstGeom prst="rect">
            <a:avLst/>
          </a:prstGeom>
        </p:spPr>
      </p:pic>
      <p:grpSp>
        <p:nvGrpSpPr>
          <p:cNvPr id="14" name="Group 13"/>
          <p:cNvGrpSpPr/>
          <p:nvPr/>
        </p:nvGrpSpPr>
        <p:grpSpPr>
          <a:xfrm>
            <a:off x="508005" y="243841"/>
            <a:ext cx="11293667" cy="424339"/>
            <a:chOff x="381003" y="257175"/>
            <a:chExt cx="8470250" cy="424339"/>
          </a:xfrm>
        </p:grpSpPr>
        <p:sp>
          <p:nvSpPr>
            <p:cNvPr id="17"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19" name="Group 15"/>
            <p:cNvGrpSpPr/>
            <p:nvPr/>
          </p:nvGrpSpPr>
          <p:grpSpPr>
            <a:xfrm>
              <a:off x="381003" y="333375"/>
              <a:ext cx="2227429" cy="112270"/>
              <a:chOff x="68096" y="6650480"/>
              <a:chExt cx="2503487" cy="127000"/>
            </a:xfrm>
            <a:solidFill>
              <a:schemeClr val="bg1"/>
            </a:solidFill>
          </p:grpSpPr>
          <p:sp>
            <p:nvSpPr>
              <p:cNvPr id="21" name="Freeform 20"/>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22" name="Freeform 2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29" name="Freeform 28"/>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20" name="Freeform 19"/>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91347514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42219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grpSp>
        <p:nvGrpSpPr>
          <p:cNvPr id="34" name="Group 33"/>
          <p:cNvGrpSpPr/>
          <p:nvPr/>
        </p:nvGrpSpPr>
        <p:grpSpPr>
          <a:xfrm>
            <a:off x="4" y="0"/>
            <a:ext cx="12192000" cy="6858003"/>
            <a:chOff x="3" y="0"/>
            <a:chExt cx="9144000" cy="6858002"/>
          </a:xfrm>
        </p:grpSpPr>
        <p:sp>
          <p:nvSpPr>
            <p:cNvPr id="31" name="Rectangle 30"/>
            <p:cNvSpPr/>
            <p:nvPr/>
          </p:nvSpPr>
          <p:spPr>
            <a:xfrm>
              <a:off x="3" y="0"/>
              <a:ext cx="9144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1" y="6295414"/>
              <a:ext cx="2454502" cy="562588"/>
            </a:xfrm>
            <a:prstGeom prst="rect">
              <a:avLst/>
            </a:prstGeom>
          </p:spPr>
        </p:pic>
      </p:grpSp>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2228">
                <a:solidFill>
                  <a:schemeClr val="bg1"/>
                </a:solidFill>
                <a:latin typeface="Calibri" panose="020F0502020204030204" pitchFamily="34" charset="0"/>
              </a:defRPr>
            </a:lvl1pPr>
          </a:lstStyle>
          <a:p>
            <a:r>
              <a:rPr lang="en-US" dirty="0" smtClean="0"/>
              <a:t>Click to edit Master title style</a:t>
            </a:r>
            <a:endParaRPr lang="en-US" dirty="0"/>
          </a:p>
        </p:txBody>
      </p:sp>
      <p:sp>
        <p:nvSpPr>
          <p:cNvPr id="15" name="Rectangle 14"/>
          <p:cNvSpPr/>
          <p:nvPr/>
        </p:nvSpPr>
        <p:spPr>
          <a:xfrm flipH="1">
            <a:off x="-12971" y="5715003"/>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22"/>
            <a:ext cx="3272669" cy="1125173"/>
          </a:xfrm>
          <a:prstGeom prst="rect">
            <a:avLst/>
          </a:prstGeom>
        </p:spPr>
      </p:pic>
    </p:spTree>
    <p:extLst>
      <p:ext uri="{BB962C8B-B14F-4D97-AF65-F5344CB8AC3E}">
        <p14:creationId xmlns:p14="http://schemas.microsoft.com/office/powerpoint/2010/main" val="3687515952"/>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188"/>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6823760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1"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69075967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4731712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with Visual Option 6">
    <p:spTree>
      <p:nvGrpSpPr>
        <p:cNvPr id="1" name=""/>
        <p:cNvGrpSpPr/>
        <p:nvPr/>
      </p:nvGrpSpPr>
      <p:grpSpPr>
        <a:xfrm>
          <a:off x="0" y="0"/>
          <a:ext cx="0" cy="0"/>
          <a:chOff x="0" y="0"/>
          <a:chExt cx="0" cy="0"/>
        </a:xfrm>
      </p:grpSpPr>
      <p:grpSp>
        <p:nvGrpSpPr>
          <p:cNvPr id="24" name="Group 23"/>
          <p:cNvGrpSpPr/>
          <p:nvPr/>
        </p:nvGrpSpPr>
        <p:grpSpPr>
          <a:xfrm>
            <a:off x="7" y="9"/>
            <a:ext cx="12203303" cy="6859135"/>
            <a:chOff x="0" y="4"/>
            <a:chExt cx="9152477" cy="6859135"/>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a:off x="2400" y="749147"/>
              <a:ext cx="9150077" cy="6109992"/>
            </a:xfrm>
            <a:prstGeom prst="rect">
              <a:avLst/>
            </a:prstGeom>
          </p:spPr>
        </p:pic>
        <p:sp>
          <p:nvSpPr>
            <p:cNvPr id="27" name="Rectangle 26"/>
            <p:cNvSpPr/>
            <p:nvPr/>
          </p:nvSpPr>
          <p:spPr>
            <a:xfrm flipH="1">
              <a:off x="1066799" y="4648200"/>
              <a:ext cx="8077199" cy="220980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20" name="Text Placeholder 6"/>
          <p:cNvSpPr>
            <a:spLocks noGrp="1"/>
          </p:cNvSpPr>
          <p:nvPr>
            <p:ph type="body" sz="quarter" idx="10" hasCustomPrompt="1"/>
          </p:nvPr>
        </p:nvSpPr>
        <p:spPr>
          <a:xfrm>
            <a:off x="1844198" y="6387404"/>
            <a:ext cx="20166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7" name="TextBox 46"/>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6" name="Group 45"/>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10096767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74125607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34340716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7"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7206395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Separator Slide 2">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txBody>
          <a:bodyPr rtlCol="0" anchor="ctr"/>
          <a:lstStyle/>
          <a:p>
            <a:pPr algn="ctr" defTabSz="914377"/>
            <a:endParaRPr lang="en-US" sz="1387" kern="0" dirty="0">
              <a:solidFill>
                <a:sysClr val="window" lastClr="FFFFFF"/>
              </a:solidFill>
              <a:latin typeface="Myriad Pro"/>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8919335" y="6295415"/>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2971">
                <a:solidFill>
                  <a:schemeClr val="bg1"/>
                </a:solidFill>
                <a:latin typeface="Myriad Pro"/>
              </a:defRPr>
            </a:lvl1pPr>
          </a:lstStyle>
          <a:p>
            <a:r>
              <a:rPr lang="en-US" smtClean="0"/>
              <a:t>Click to edit Master title style</a:t>
            </a:r>
            <a:endParaRPr lang="en-US" dirty="0"/>
          </a:p>
        </p:txBody>
      </p:sp>
      <p:sp>
        <p:nvSpPr>
          <p:cNvPr id="15" name="Rectangle 14"/>
          <p:cNvSpPr/>
          <p:nvPr/>
        </p:nvSpPr>
        <p:spPr>
          <a:xfrm flipH="1">
            <a:off x="-12971" y="5715003"/>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87" dirty="0">
              <a:solidFill>
                <a:prstClr val="white"/>
              </a:solidFill>
              <a:latin typeface="Myriad Pro"/>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16"/>
            <a:ext cx="3272669" cy="1125173"/>
          </a:xfrm>
          <a:prstGeom prst="rect">
            <a:avLst/>
          </a:prstGeom>
        </p:spPr>
      </p:pic>
      <p:grpSp>
        <p:nvGrpSpPr>
          <p:cNvPr id="14" name="Group 13"/>
          <p:cNvGrpSpPr/>
          <p:nvPr userDrawn="1"/>
        </p:nvGrpSpPr>
        <p:grpSpPr>
          <a:xfrm>
            <a:off x="508004" y="243841"/>
            <a:ext cx="11293667" cy="424339"/>
            <a:chOff x="381003" y="257175"/>
            <a:chExt cx="8470250" cy="424339"/>
          </a:xfrm>
        </p:grpSpPr>
        <p:sp>
          <p:nvSpPr>
            <p:cNvPr id="17"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87" dirty="0">
                <a:solidFill>
                  <a:srgbClr val="000000"/>
                </a:solidFill>
                <a:latin typeface="Myriad Pro"/>
              </a:endParaRPr>
            </a:p>
          </p:txBody>
        </p:sp>
        <p:grpSp>
          <p:nvGrpSpPr>
            <p:cNvPr id="19" name="Group 15"/>
            <p:cNvGrpSpPr/>
            <p:nvPr/>
          </p:nvGrpSpPr>
          <p:grpSpPr>
            <a:xfrm>
              <a:off x="381003" y="333375"/>
              <a:ext cx="2227429" cy="112270"/>
              <a:chOff x="68096" y="6650480"/>
              <a:chExt cx="2503487" cy="127000"/>
            </a:xfrm>
            <a:solidFill>
              <a:schemeClr val="bg1"/>
            </a:solidFill>
          </p:grpSpPr>
          <p:sp>
            <p:nvSpPr>
              <p:cNvPr id="21" name="Freeform 20"/>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87" dirty="0">
                  <a:solidFill>
                    <a:prstClr val="white"/>
                  </a:solidFill>
                  <a:latin typeface="Myriad Pro"/>
                </a:endParaRPr>
              </a:p>
            </p:txBody>
          </p:sp>
          <p:sp>
            <p:nvSpPr>
              <p:cNvPr id="22" name="Freeform 2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87" dirty="0">
                  <a:solidFill>
                    <a:prstClr val="white"/>
                  </a:solidFill>
                  <a:latin typeface="Myriad Pro"/>
                </a:endParaRPr>
              </a:p>
            </p:txBody>
          </p:sp>
          <p:sp>
            <p:nvSpPr>
              <p:cNvPr id="29" name="Freeform 28"/>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87" dirty="0">
                  <a:solidFill>
                    <a:prstClr val="white"/>
                  </a:solidFill>
                  <a:latin typeface="Myriad Pro"/>
                </a:endParaRPr>
              </a:p>
            </p:txBody>
          </p:sp>
        </p:grpSp>
        <p:sp>
          <p:nvSpPr>
            <p:cNvPr id="20" name="Freeform 19"/>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783" kern="0" dirty="0">
                <a:solidFill>
                  <a:prstClr val="white"/>
                </a:solidFill>
                <a:latin typeface="Myriad Pro"/>
              </a:endParaRPr>
            </a:p>
          </p:txBody>
        </p:sp>
      </p:grpSp>
    </p:spTree>
    <p:extLst>
      <p:ext uri="{BB962C8B-B14F-4D97-AF65-F5344CB8AC3E}">
        <p14:creationId xmlns:p14="http://schemas.microsoft.com/office/powerpoint/2010/main" val="180510668"/>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2112"/>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068590727"/>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2112"/>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010738454"/>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2112"/>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222336229"/>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19" name="Rectangle 18"/>
          <p:cNvSpPr/>
          <p:nvPr userDrawn="1"/>
        </p:nvSpPr>
        <p:spPr>
          <a:xfrm>
            <a:off x="-14287"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defTabSz="914354">
              <a:defRPr/>
            </a:pPr>
            <a:endParaRPr lang="en-US" sz="1867" kern="0" dirty="0">
              <a:solidFill>
                <a:sysClr val="window" lastClr="FFFFFF"/>
              </a:solidFill>
            </a:endParaRPr>
          </a:p>
        </p:txBody>
      </p:sp>
      <p:sp>
        <p:nvSpPr>
          <p:cNvPr id="2" name="Title 1"/>
          <p:cNvSpPr>
            <a:spLocks noGrp="1"/>
          </p:cNvSpPr>
          <p:nvPr>
            <p:ph type="ctrTitle"/>
          </p:nvPr>
        </p:nvSpPr>
        <p:spPr>
          <a:xfrm>
            <a:off x="2345993" y="4168499"/>
            <a:ext cx="9542777" cy="530352"/>
          </a:xfrm>
          <a:prstGeom prst="rect">
            <a:avLst/>
          </a:prstGeom>
        </p:spPr>
        <p:txBody>
          <a:bodyPr>
            <a:noAutofit/>
          </a:bodyPr>
          <a:lstStyle>
            <a:lvl1pPr algn="l">
              <a:defRPr sz="3067">
                <a:solidFill>
                  <a:schemeClr val="bg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345993" y="4763688"/>
            <a:ext cx="9542777" cy="457200"/>
          </a:xfrm>
          <a:prstGeom prst="rect">
            <a:avLst/>
          </a:prstGeom>
        </p:spPr>
        <p:txBody>
          <a:bodyPr>
            <a:noAutofit/>
          </a:bodyPr>
          <a:lstStyle>
            <a:lvl1pPr marL="0" indent="0" algn="l">
              <a:buNone/>
              <a:defRPr sz="2400">
                <a:solidFill>
                  <a:schemeClr val="bg1"/>
                </a:solidFill>
                <a:latin typeface="+mj-lt"/>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5"/>
          <p:cNvSpPr>
            <a:spLocks noGrp="1"/>
          </p:cNvSpPr>
          <p:nvPr>
            <p:ph type="body" sz="quarter" idx="11" hasCustomPrompt="1"/>
          </p:nvPr>
        </p:nvSpPr>
        <p:spPr>
          <a:xfrm>
            <a:off x="532861" y="5879701"/>
            <a:ext cx="2475555" cy="402347"/>
          </a:xfrm>
          <a:prstGeom prst="rect">
            <a:avLst/>
          </a:prstGeom>
        </p:spPr>
        <p:txBody>
          <a:bodyPr>
            <a:noAutofit/>
          </a:bodyPr>
          <a:lstStyle>
            <a:lvl1pPr marL="0" indent="0">
              <a:buNone/>
              <a:defRPr sz="1867">
                <a:solidFill>
                  <a:schemeClr val="bg1"/>
                </a:solidFill>
                <a:latin typeface="+mj-lt"/>
              </a:defRPr>
            </a:lvl1pPr>
          </a:lstStyle>
          <a:p>
            <a:pPr lvl="0"/>
            <a:r>
              <a:rPr lang="en-US" dirty="0" smtClean="0"/>
              <a:t>Insert Date</a:t>
            </a:r>
          </a:p>
        </p:txBody>
      </p:sp>
      <p:sp>
        <p:nvSpPr>
          <p:cNvPr id="14" name="Freeform 9"/>
          <p:cNvSpPr>
            <a:spLocks noEditPoints="1"/>
          </p:cNvSpPr>
          <p:nvPr/>
        </p:nvSpPr>
        <p:spPr bwMode="auto">
          <a:xfrm>
            <a:off x="11403309" y="257176"/>
            <a:ext cx="485459"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2400" dirty="0">
              <a:solidFill>
                <a:srgbClr val="000000"/>
              </a:solidFill>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4132628"/>
            <a:ext cx="2454503" cy="1125173"/>
          </a:xfrm>
          <a:prstGeom prst="rect">
            <a:avLst/>
          </a:prstGeom>
        </p:spPr>
      </p:pic>
      <p:sp>
        <p:nvSpPr>
          <p:cNvPr id="17" name="Freeform 6"/>
          <p:cNvSpPr>
            <a:spLocks noEditPoints="1"/>
          </p:cNvSpPr>
          <p:nvPr/>
        </p:nvSpPr>
        <p:spPr bwMode="auto">
          <a:xfrm>
            <a:off x="392341" y="281942"/>
            <a:ext cx="1099979" cy="464508"/>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2400" u="sng">
              <a:solidFill>
                <a:srgbClr val="000000"/>
              </a:solidFill>
            </a:endParaRPr>
          </a:p>
        </p:txBody>
      </p:sp>
      <p:cxnSp>
        <p:nvCxnSpPr>
          <p:cNvPr id="23" name="Straight Connector 22"/>
          <p:cNvCxnSpPr/>
          <p:nvPr/>
        </p:nvCxnSpPr>
        <p:spPr>
          <a:xfrm>
            <a:off x="1611541" y="205742"/>
            <a:ext cx="0" cy="63246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28723" y="6384273"/>
            <a:ext cx="2860077" cy="235898"/>
          </a:xfrm>
          <a:prstGeom prst="rect">
            <a:avLst/>
          </a:prstGeom>
          <a:noFill/>
        </p:spPr>
        <p:txBody>
          <a:bodyPr wrap="none" rtlCol="0">
            <a:spAutoFit/>
          </a:bodyPr>
          <a:lstStyle/>
          <a:p>
            <a:pPr algn="r" defTabSz="914377"/>
            <a:r>
              <a:rPr lang="en-US" sz="933" dirty="0">
                <a:solidFill>
                  <a:prstClr val="white"/>
                </a:solidFill>
              </a:rPr>
              <a:t>|   Copyright © 2015 Tata Consultancy Services Limited</a:t>
            </a:r>
          </a:p>
        </p:txBody>
      </p:sp>
      <p:pic>
        <p:nvPicPr>
          <p:cNvPr id="15" name="Picture 10" descr="BI-Logo_36pt_blue_ne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55140" y="298452"/>
            <a:ext cx="1645920" cy="50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6" descr="https://www.leighday.co.uk/getmedia/514f1f55-f7a0-4c62-a41a-47fd684c7a32/laboratory.aspx?width=300&amp;height=199&amp;ext=.jpg"/>
          <p:cNvSpPr>
            <a:spLocks noChangeAspect="1" noChangeArrowheads="1"/>
          </p:cNvSpPr>
          <p:nvPr userDrawn="1"/>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endParaRPr lang="en-US" sz="1400">
              <a:solidFill>
                <a:srgbClr val="000000"/>
              </a:solidFill>
            </a:endParaRPr>
          </a:p>
        </p:txBody>
      </p:sp>
      <p:sp>
        <p:nvSpPr>
          <p:cNvPr id="5" name="AutoShape 8" descr="https://www.leighday.co.uk/getmedia/514f1f55-f7a0-4c62-a41a-47fd684c7a32/laboratory.aspx?width=300&amp;height=199&amp;ext=.jpg"/>
          <p:cNvSpPr>
            <a:spLocks noChangeAspect="1" noChangeArrowheads="1"/>
          </p:cNvSpPr>
          <p:nvPr userDrawn="1"/>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endParaRPr lang="en-US" sz="1400">
              <a:solidFill>
                <a:srgbClr val="000000"/>
              </a:solidFill>
            </a:endParaRPr>
          </a:p>
        </p:txBody>
      </p:sp>
      <p:sp>
        <p:nvSpPr>
          <p:cNvPr id="10" name="AutoShape 10" descr="https://www.leighday.co.uk/getmedia/514f1f55-f7a0-4c62-a41a-47fd684c7a32/laboratory.aspx?width=300&amp;height=199&amp;ext=.jpg"/>
          <p:cNvSpPr>
            <a:spLocks noChangeAspect="1" noChangeArrowheads="1"/>
          </p:cNvSpPr>
          <p:nvPr userDrawn="1"/>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endParaRPr lang="en-US" sz="1400">
              <a:solidFill>
                <a:srgbClr val="000000"/>
              </a:solidFill>
            </a:endParaRPr>
          </a:p>
        </p:txBody>
      </p:sp>
      <p:pic>
        <p:nvPicPr>
          <p:cNvPr id="4108" name="Picture 12" descr="http://globalpharmaupdate.com/wp-content/uploads/2016/04/pharmaceutical-cleanrooms.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286" y="1815353"/>
            <a:ext cx="3415348" cy="183563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wishtraining.com/attachments/Image/corporate1_2.jpg?template=generic"/>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530354" y="1815353"/>
            <a:ext cx="4661647" cy="18356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descr="http://www.cpdevent.com.au/wp-content/uploads/2016/03/Health-Technology-Systems.jp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401061" y="1815353"/>
            <a:ext cx="4129291" cy="183563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40" y="1815353"/>
            <a:ext cx="12177712" cy="1835635"/>
          </a:xfrm>
          <a:prstGeom prst="rect">
            <a:avLst/>
          </a:prstGeom>
          <a:solidFill>
            <a:srgbClr val="00396C">
              <a:alpha val="2470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400" dirty="0">
              <a:solidFill>
                <a:prstClr val="white"/>
              </a:solidFill>
            </a:endParaRPr>
          </a:p>
        </p:txBody>
      </p:sp>
    </p:spTree>
    <p:extLst>
      <p:ext uri="{BB962C8B-B14F-4D97-AF65-F5344CB8AC3E}">
        <p14:creationId xmlns:p14="http://schemas.microsoft.com/office/powerpoint/2010/main" val="32666123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347" y="60741"/>
            <a:ext cx="11348852" cy="642647"/>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538347" y="924945"/>
            <a:ext cx="11348852" cy="4525963"/>
          </a:xfrm>
          <a:prstGeom prst="rect">
            <a:avLst/>
          </a:prstGeom>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205352" y="6518754"/>
            <a:ext cx="3446648" cy="256109"/>
          </a:xfrm>
          <a:prstGeom prst="rect">
            <a:avLst/>
          </a:prstGeo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106032774"/>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347" y="60741"/>
            <a:ext cx="11348852" cy="642647"/>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538347" y="924945"/>
            <a:ext cx="11348852" cy="4525963"/>
          </a:xfrm>
          <a:prstGeom prst="rect">
            <a:avLst/>
          </a:prstGeom>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6205352" y="6518754"/>
            <a:ext cx="3446648" cy="256109"/>
          </a:xfrm>
          <a:prstGeom prst="rect">
            <a:avLst/>
          </a:prstGeom>
        </p:spPr>
        <p:txBody>
          <a:bodyPr wrap="none" anchor="ctr">
            <a:noAutofit/>
          </a:bodyPr>
          <a:lstStyle>
            <a:lvl1pPr marL="0" indent="0" algn="ctr">
              <a:buNone/>
              <a:defRPr sz="133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34659549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with Visual Option 7">
    <p:spTree>
      <p:nvGrpSpPr>
        <p:cNvPr id="1" name=""/>
        <p:cNvGrpSpPr/>
        <p:nvPr/>
      </p:nvGrpSpPr>
      <p:grpSpPr>
        <a:xfrm>
          <a:off x="0" y="0"/>
          <a:ext cx="0" cy="0"/>
          <a:chOff x="0" y="0"/>
          <a:chExt cx="0" cy="0"/>
        </a:xfrm>
      </p:grpSpPr>
      <p:grpSp>
        <p:nvGrpSpPr>
          <p:cNvPr id="24" name="Group 23"/>
          <p:cNvGrpSpPr/>
          <p:nvPr/>
        </p:nvGrpSpPr>
        <p:grpSpPr>
          <a:xfrm>
            <a:off x="0" y="4"/>
            <a:ext cx="12192000" cy="6858424"/>
            <a:chOff x="0" y="4"/>
            <a:chExt cx="9144000" cy="6858424"/>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749148"/>
              <a:ext cx="9144000" cy="6109280"/>
            </a:xfrm>
            <a:prstGeom prst="rect">
              <a:avLst/>
            </a:prstGeom>
          </p:spPr>
        </p:pic>
        <p:sp>
          <p:nvSpPr>
            <p:cNvPr id="27" name="Rectangle 26"/>
            <p:cNvSpPr/>
            <p:nvPr/>
          </p:nvSpPr>
          <p:spPr>
            <a:xfrm flipH="1">
              <a:off x="1066799" y="4648200"/>
              <a:ext cx="8077199" cy="22098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37" dirty="0">
                <a:solidFill>
                  <a:prstClr val="white"/>
                </a:solidFill>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5"/>
            <a:ext cx="12192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defRPr/>
            </a:pPr>
            <a:endParaRPr lang="en-US" sz="1337" kern="0" dirty="0">
              <a:solidFill>
                <a:sysClr val="window" lastClr="FFFFFF"/>
              </a:solidFill>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2" y="6295415"/>
            <a:ext cx="3272669" cy="562588"/>
          </a:xfrm>
          <a:prstGeom prst="rect">
            <a:avLst/>
          </a:prstGeom>
        </p:spPr>
      </p:pic>
      <p:sp>
        <p:nvSpPr>
          <p:cNvPr id="2" name="Title 1"/>
          <p:cNvSpPr>
            <a:spLocks noGrp="1"/>
          </p:cNvSpPr>
          <p:nvPr>
            <p:ph type="title" hasCustomPrompt="1"/>
          </p:nvPr>
        </p:nvSpPr>
        <p:spPr>
          <a:xfrm>
            <a:off x="1828800" y="5454335"/>
            <a:ext cx="7936992" cy="457200"/>
          </a:xfrm>
        </p:spPr>
        <p:txBody>
          <a:bodyPr anchor="t">
            <a:noAutofit/>
          </a:bodyPr>
          <a:lstStyle>
            <a:lvl1pPr algn="l">
              <a:defRPr sz="1783"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828800" y="4873753"/>
            <a:ext cx="8229600" cy="530352"/>
          </a:xfrm>
        </p:spPr>
        <p:txBody>
          <a:bodyPr anchor="b">
            <a:noAutofit/>
          </a:bodyPr>
          <a:lstStyle>
            <a:lvl1pPr marL="0" indent="0" algn="l">
              <a:buNone/>
              <a:defRPr sz="2228" b="0">
                <a:solidFill>
                  <a:schemeClr val="bg1"/>
                </a:solidFill>
                <a:latin typeface="+mj-lt"/>
              </a:defRPr>
            </a:lvl1pPr>
            <a:lvl2pPr marL="339532" indent="0">
              <a:buNone/>
              <a:defRPr sz="1337">
                <a:solidFill>
                  <a:schemeClr val="tx1">
                    <a:tint val="75000"/>
                  </a:schemeClr>
                </a:solidFill>
              </a:defRPr>
            </a:lvl2pPr>
            <a:lvl3pPr marL="679062" indent="0">
              <a:buNone/>
              <a:defRPr sz="1188">
                <a:solidFill>
                  <a:schemeClr val="tx1">
                    <a:tint val="75000"/>
                  </a:schemeClr>
                </a:solidFill>
              </a:defRPr>
            </a:lvl3pPr>
            <a:lvl4pPr marL="1018593" indent="0">
              <a:buNone/>
              <a:defRPr sz="1040">
                <a:solidFill>
                  <a:schemeClr val="tx1">
                    <a:tint val="75000"/>
                  </a:schemeClr>
                </a:solidFill>
              </a:defRPr>
            </a:lvl4pPr>
            <a:lvl5pPr marL="1358125" indent="0">
              <a:buNone/>
              <a:defRPr sz="1040">
                <a:solidFill>
                  <a:schemeClr val="tx1">
                    <a:tint val="75000"/>
                  </a:schemeClr>
                </a:solidFill>
              </a:defRPr>
            </a:lvl5pPr>
            <a:lvl6pPr marL="1697655" indent="0">
              <a:buNone/>
              <a:defRPr sz="1040">
                <a:solidFill>
                  <a:schemeClr val="tx1">
                    <a:tint val="75000"/>
                  </a:schemeClr>
                </a:solidFill>
              </a:defRPr>
            </a:lvl6pPr>
            <a:lvl7pPr marL="2037186" indent="0">
              <a:buNone/>
              <a:defRPr sz="1040">
                <a:solidFill>
                  <a:schemeClr val="tx1">
                    <a:tint val="75000"/>
                  </a:schemeClr>
                </a:solidFill>
              </a:defRPr>
            </a:lvl7pPr>
            <a:lvl8pPr marL="2376718" indent="0">
              <a:buNone/>
              <a:defRPr sz="1040">
                <a:solidFill>
                  <a:schemeClr val="tx1">
                    <a:tint val="75000"/>
                  </a:schemeClr>
                </a:solidFill>
              </a:defRPr>
            </a:lvl8pPr>
            <a:lvl9pPr marL="2716248" indent="0">
              <a:buNone/>
              <a:defRPr sz="104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844198" y="6387404"/>
            <a:ext cx="1915009" cy="378619"/>
          </a:xfrm>
        </p:spPr>
        <p:txBody>
          <a:bodyPr>
            <a:noAutofit/>
          </a:bodyPr>
          <a:lstStyle>
            <a:lvl1pPr marL="0" indent="0">
              <a:buNone/>
              <a:defRPr sz="1337">
                <a:solidFill>
                  <a:schemeClr val="bg1"/>
                </a:solidFill>
                <a:latin typeface="+mj-lt"/>
              </a:defRPr>
            </a:lvl1pPr>
            <a:lvl2pPr marL="339532" indent="0">
              <a:buNone/>
              <a:defRPr/>
            </a:lvl2pPr>
            <a:lvl3pPr marL="679062" indent="0">
              <a:buNone/>
              <a:defRPr/>
            </a:lvl3pPr>
            <a:lvl4pPr marL="1018593" indent="0">
              <a:buNone/>
              <a:defRPr/>
            </a:lvl4pPr>
            <a:lvl5pPr marL="1358125" indent="0">
              <a:buNone/>
              <a:defRPr/>
            </a:lvl5pPr>
          </a:lstStyle>
          <a:p>
            <a:pPr lvl="0"/>
            <a:r>
              <a:rPr lang="en-US" dirty="0" smtClean="0"/>
              <a:t>Insert Date</a:t>
            </a:r>
            <a:endParaRPr lang="en-US" dirty="0"/>
          </a:p>
        </p:txBody>
      </p:sp>
      <p:sp>
        <p:nvSpPr>
          <p:cNvPr id="46" name="TextBox 45"/>
          <p:cNvSpPr txBox="1"/>
          <p:nvPr/>
        </p:nvSpPr>
        <p:spPr>
          <a:xfrm>
            <a:off x="8059710" y="6459537"/>
            <a:ext cx="1776447" cy="178062"/>
          </a:xfrm>
          <a:prstGeom prst="rect">
            <a:avLst/>
          </a:prstGeom>
          <a:noFill/>
        </p:spPr>
        <p:txBody>
          <a:bodyPr wrap="none" rtlCol="0">
            <a:spAutoFit/>
          </a:bodyPr>
          <a:lstStyle/>
          <a:p>
            <a:pPr algn="r" defTabSz="914377"/>
            <a:r>
              <a:rPr lang="en-US" sz="557" dirty="0">
                <a:solidFill>
                  <a:prstClr val="white"/>
                </a:solidFill>
              </a:rPr>
              <a:t>|   Copyright © 2014 Tata Consultancy Services Limited</a:t>
            </a:r>
          </a:p>
        </p:txBody>
      </p:sp>
      <p:sp>
        <p:nvSpPr>
          <p:cNvPr id="49" name="Text Placeholder 10"/>
          <p:cNvSpPr>
            <a:spLocks noGrp="1"/>
          </p:cNvSpPr>
          <p:nvPr>
            <p:ph type="body" sz="quarter" idx="13" hasCustomPrompt="1"/>
          </p:nvPr>
        </p:nvSpPr>
        <p:spPr>
          <a:xfrm>
            <a:off x="3962400" y="6464652"/>
            <a:ext cx="2946400" cy="213496"/>
          </a:xfrm>
        </p:spPr>
        <p:txBody>
          <a:bodyPr wrap="none" anchor="ctr">
            <a:normAutofit/>
          </a:bodyPr>
          <a:lstStyle>
            <a:lvl1pPr marL="0" indent="0" algn="r">
              <a:buFont typeface="+mj-lt"/>
              <a:buNone/>
              <a:defRPr sz="743" b="0" baseline="0">
                <a:solidFill>
                  <a:schemeClr val="bg1"/>
                </a:solidFill>
                <a:latin typeface="+mj-lt"/>
              </a:defRPr>
            </a:lvl1pPr>
          </a:lstStyle>
          <a:p>
            <a:pPr lvl="0"/>
            <a:r>
              <a:rPr lang="en-US" dirty="0" smtClean="0"/>
              <a:t>Click to add Information Classification</a:t>
            </a:r>
            <a:endParaRPr lang="en-US" dirty="0"/>
          </a:p>
        </p:txBody>
      </p:sp>
      <p:grpSp>
        <p:nvGrpSpPr>
          <p:cNvPr id="47" name="Group 46"/>
          <p:cNvGrpSpPr/>
          <p:nvPr/>
        </p:nvGrpSpPr>
        <p:grpSpPr>
          <a:xfrm>
            <a:off x="508005" y="170027"/>
            <a:ext cx="11293667" cy="424339"/>
            <a:chOff x="381003" y="257175"/>
            <a:chExt cx="8470250" cy="424339"/>
          </a:xfrm>
        </p:grpSpPr>
        <p:sp>
          <p:nvSpPr>
            <p:cNvPr id="48"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srgbClr val="000000"/>
                </a:solidFill>
              </a:endParaRPr>
            </a:p>
          </p:txBody>
        </p:sp>
        <p:grpSp>
          <p:nvGrpSpPr>
            <p:cNvPr id="50" name="Group 15"/>
            <p:cNvGrpSpPr/>
            <p:nvPr/>
          </p:nvGrpSpPr>
          <p:grpSpPr>
            <a:xfrm>
              <a:off x="381003" y="333375"/>
              <a:ext cx="2227429" cy="112270"/>
              <a:chOff x="68096" y="6650480"/>
              <a:chExt cx="2503487" cy="127000"/>
            </a:xfrm>
            <a:solidFill>
              <a:schemeClr val="bg1"/>
            </a:solidFill>
          </p:grpSpPr>
          <p:sp>
            <p:nvSpPr>
              <p:cNvPr id="52" name="Freeform 5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3" name="Freeform 52"/>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sp>
            <p:nvSpPr>
              <p:cNvPr id="54" name="Freeform 53"/>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914377"/>
                <a:endParaRPr lang="en-US" sz="1337" dirty="0">
                  <a:solidFill>
                    <a:prstClr val="white"/>
                  </a:solidFill>
                </a:endParaRPr>
              </a:p>
            </p:txBody>
          </p:sp>
        </p:grpSp>
        <p:sp>
          <p:nvSpPr>
            <p:cNvPr id="51" name="Freeform 50"/>
            <p:cNvSpPr>
              <a:spLocks noEditPoints="1"/>
            </p:cNvSpPr>
            <p:nvPr/>
          </p:nvSpPr>
          <p:spPr bwMode="auto">
            <a:xfrm>
              <a:off x="1876208"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377">
                <a:defRPr/>
              </a:pPr>
              <a:endParaRPr lang="en-US" sz="1337" kern="0" dirty="0">
                <a:solidFill>
                  <a:prstClr val="white"/>
                </a:solidFill>
              </a:endParaRPr>
            </a:p>
          </p:txBody>
        </p:sp>
      </p:grpSp>
    </p:spTree>
    <p:extLst>
      <p:ext uri="{BB962C8B-B14F-4D97-AF65-F5344CB8AC3E}">
        <p14:creationId xmlns:p14="http://schemas.microsoft.com/office/powerpoint/2010/main" val="974127152"/>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365068"/>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6_Blank">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7807186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384800" y="6551617"/>
            <a:ext cx="3651240" cy="192083"/>
          </a:xfrm>
        </p:spPr>
        <p:txBody>
          <a:bodyPr wrap="none" anchor="ctr">
            <a:noAutofit/>
          </a:bodyPr>
          <a:lstStyle>
            <a:lvl1pPr marL="0" indent="0" algn="ctr">
              <a:buNone/>
              <a:defRPr sz="743">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9417506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19" name="Rectangle 18"/>
          <p:cNvSpPr/>
          <p:nvPr userDrawn="1"/>
        </p:nvSpPr>
        <p:spPr>
          <a:xfrm>
            <a:off x="-14287"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defTabSz="914377">
              <a:defRPr/>
            </a:pPr>
            <a:endParaRPr lang="en-US" sz="1600" kern="0" dirty="0">
              <a:solidFill>
                <a:sysClr val="window" lastClr="FFFFFF"/>
              </a:solidFill>
            </a:endParaRPr>
          </a:p>
        </p:txBody>
      </p:sp>
      <p:sp>
        <p:nvSpPr>
          <p:cNvPr id="2" name="Title 1"/>
          <p:cNvSpPr>
            <a:spLocks noGrp="1"/>
          </p:cNvSpPr>
          <p:nvPr>
            <p:ph type="ctrTitle"/>
          </p:nvPr>
        </p:nvSpPr>
        <p:spPr>
          <a:xfrm>
            <a:off x="2345992" y="4168499"/>
            <a:ext cx="9542777" cy="530352"/>
          </a:xfrm>
        </p:spPr>
        <p:txBody>
          <a:bodyPr>
            <a:noAutofit/>
          </a:bodyPr>
          <a:lstStyle>
            <a:lvl1pPr algn="l">
              <a:defRPr sz="3200">
                <a:solidFill>
                  <a:schemeClr val="bg1"/>
                </a:solidFill>
                <a:latin typeface="+mj-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345992" y="4763688"/>
            <a:ext cx="9542777" cy="457200"/>
          </a:xfrm>
        </p:spPr>
        <p:txBody>
          <a:bodyPr>
            <a:noAutofit/>
          </a:bodyPr>
          <a:lstStyle>
            <a:lvl1pPr marL="0" indent="0" algn="l">
              <a:buNone/>
              <a:defRPr sz="2000">
                <a:solidFill>
                  <a:schemeClr val="bg1"/>
                </a:solidFill>
                <a:latin typeface="+mj-lt"/>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
        <p:nvSpPr>
          <p:cNvPr id="18" name="Text Placeholder 5"/>
          <p:cNvSpPr>
            <a:spLocks noGrp="1"/>
          </p:cNvSpPr>
          <p:nvPr>
            <p:ph type="body" sz="quarter" idx="11" hasCustomPrompt="1"/>
          </p:nvPr>
        </p:nvSpPr>
        <p:spPr>
          <a:xfrm>
            <a:off x="532861" y="5879701"/>
            <a:ext cx="2475555" cy="402347"/>
          </a:xfrm>
        </p:spPr>
        <p:txBody>
          <a:bodyPr>
            <a:noAutofit/>
          </a:bodyPr>
          <a:lstStyle>
            <a:lvl1pPr marL="0" indent="0">
              <a:buNone/>
              <a:defRPr sz="1867">
                <a:solidFill>
                  <a:schemeClr val="bg1"/>
                </a:solidFill>
                <a:latin typeface="+mj-lt"/>
              </a:defRPr>
            </a:lvl1pPr>
          </a:lstStyle>
          <a:p>
            <a:pPr lvl="0"/>
            <a:r>
              <a:rPr lang="en-US" dirty="0" smtClean="0"/>
              <a:t>Insert Date</a:t>
            </a:r>
          </a:p>
        </p:txBody>
      </p:sp>
      <p:sp>
        <p:nvSpPr>
          <p:cNvPr id="14" name="Freeform 9"/>
          <p:cNvSpPr>
            <a:spLocks noEditPoints="1"/>
          </p:cNvSpPr>
          <p:nvPr/>
        </p:nvSpPr>
        <p:spPr bwMode="auto">
          <a:xfrm>
            <a:off x="11403309" y="257176"/>
            <a:ext cx="485459"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132628"/>
            <a:ext cx="2454503" cy="1125173"/>
          </a:xfrm>
          <a:prstGeom prst="rect">
            <a:avLst/>
          </a:prstGeom>
        </p:spPr>
      </p:pic>
      <p:sp>
        <p:nvSpPr>
          <p:cNvPr id="17" name="Freeform 6"/>
          <p:cNvSpPr>
            <a:spLocks noEditPoints="1"/>
          </p:cNvSpPr>
          <p:nvPr/>
        </p:nvSpPr>
        <p:spPr bwMode="auto">
          <a:xfrm>
            <a:off x="392340" y="281941"/>
            <a:ext cx="1099979" cy="464508"/>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u="sng" dirty="0">
              <a:solidFill>
                <a:prstClr val="black"/>
              </a:solidFill>
            </a:endParaRPr>
          </a:p>
        </p:txBody>
      </p:sp>
      <p:cxnSp>
        <p:nvCxnSpPr>
          <p:cNvPr id="23" name="Straight Connector 22"/>
          <p:cNvCxnSpPr/>
          <p:nvPr/>
        </p:nvCxnSpPr>
        <p:spPr>
          <a:xfrm>
            <a:off x="1611541" y="205741"/>
            <a:ext cx="0" cy="63246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28723" y="6384273"/>
            <a:ext cx="2860077" cy="235898"/>
          </a:xfrm>
          <a:prstGeom prst="rect">
            <a:avLst/>
          </a:prstGeom>
          <a:noFill/>
        </p:spPr>
        <p:txBody>
          <a:bodyPr wrap="none" rtlCol="0">
            <a:spAutoFit/>
          </a:bodyPr>
          <a:lstStyle/>
          <a:p>
            <a:pPr algn="r"/>
            <a:r>
              <a:rPr lang="en-US" sz="933" dirty="0">
                <a:solidFill>
                  <a:prstClr val="white"/>
                </a:solidFill>
              </a:rPr>
              <a:t>|   Copyright © 2015 Tata Consultancy Services Limited</a:t>
            </a:r>
          </a:p>
        </p:txBody>
      </p:sp>
      <p:pic>
        <p:nvPicPr>
          <p:cNvPr id="15" name="Picture 10" descr="BI-Logo_36pt_blue_ne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55140" y="298450"/>
            <a:ext cx="1645920" cy="50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6" descr="https://www.leighday.co.uk/getmedia/514f1f55-f7a0-4c62-a41a-47fd684c7a32/laboratory.aspx?width=300&amp;height=199&amp;ext=.jpg"/>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 name="AutoShape 8" descr="https://www.leighday.co.uk/getmedia/514f1f55-f7a0-4c62-a41a-47fd684c7a32/laboratory.aspx?width=300&amp;height=199&amp;ext=.jpg"/>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AutoShape 10" descr="https://www.leighday.co.uk/getmedia/514f1f55-f7a0-4c62-a41a-47fd684c7a32/laboratory.aspx?width=300&amp;height=199&amp;ext=.jpg"/>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pic>
        <p:nvPicPr>
          <p:cNvPr id="21" name="Picture 2" descr="R:\Template\Final Image 240614_9-16_Lowres\16-9 B\Picture1.JP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5625"/>
          <a:stretch/>
        </p:blipFill>
        <p:spPr bwMode="auto">
          <a:xfrm>
            <a:off x="-13647" y="1815353"/>
            <a:ext cx="4012441" cy="2181344"/>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Image result for corporate team banner"/>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AutoShape 6" descr="Image result for corporate team banner"/>
          <p:cNvSpPr>
            <a:spLocks noChangeAspect="1" noChangeArrowheads="1"/>
          </p:cNvSpPr>
          <p:nvPr userDrawn="1"/>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34830" name="Picture 14" descr="Image result for corporate team banner"/>
          <p:cNvPicPr>
            <a:picLocks noChangeAspect="1" noChangeArrowheads="1"/>
          </p:cNvPicPr>
          <p:nvPr userDrawn="1"/>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998795" y="1815353"/>
            <a:ext cx="4326340" cy="218134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4" descr="Image result for business handshake"/>
          <p:cNvSpPr>
            <a:spLocks noChangeAspect="1" noChangeArrowheads="1"/>
          </p:cNvSpPr>
          <p:nvPr userDrawn="1"/>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AutoShape 26" descr="Image result for business handshake"/>
          <p:cNvSpPr>
            <a:spLocks noChangeAspect="1" noChangeArrowheads="1"/>
          </p:cNvSpPr>
          <p:nvPr userDrawn="1"/>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34843" name="Picture 27"/>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325135" y="1815353"/>
            <a:ext cx="3866865" cy="2176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userDrawn="1"/>
        </p:nvSpPr>
        <p:spPr>
          <a:xfrm>
            <a:off x="-14287" y="1745657"/>
            <a:ext cx="12206287" cy="62455"/>
          </a:xfrm>
          <a:prstGeom prst="rect">
            <a:avLst/>
          </a:prstGeom>
          <a:gradFill flip="none" rotWithShape="1">
            <a:gsLst>
              <a:gs pos="39600">
                <a:srgbClr val="216BAF"/>
              </a:gs>
              <a:gs pos="85000">
                <a:srgbClr val="C1D2F1"/>
              </a:gs>
              <a:gs pos="0">
                <a:srgbClr val="C1D2F1"/>
              </a:gs>
              <a:gs pos="50000">
                <a:srgbClr val="216BAF"/>
              </a:gs>
              <a:gs pos="100000">
                <a:srgbClr val="64A6E2"/>
              </a:gs>
            </a:gsLst>
            <a:path path="circle">
              <a:fillToRect l="50000" t="50000" r="50000" b="50000"/>
            </a:path>
            <a:tileRect/>
          </a:gradFill>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37" name="Rectangle 36"/>
          <p:cNvSpPr/>
          <p:nvPr userDrawn="1"/>
        </p:nvSpPr>
        <p:spPr>
          <a:xfrm>
            <a:off x="-14287" y="3979123"/>
            <a:ext cx="12192000" cy="62455"/>
          </a:xfrm>
          <a:prstGeom prst="rect">
            <a:avLst/>
          </a:prstGeom>
          <a:gradFill flip="none" rotWithShape="1">
            <a:gsLst>
              <a:gs pos="39600">
                <a:srgbClr val="216BAF"/>
              </a:gs>
              <a:gs pos="85000">
                <a:srgbClr val="C1D2F1"/>
              </a:gs>
              <a:gs pos="0">
                <a:srgbClr val="C1D2F1"/>
              </a:gs>
              <a:gs pos="50000">
                <a:srgbClr val="216BAF"/>
              </a:gs>
              <a:gs pos="100000">
                <a:srgbClr val="64A6E2"/>
              </a:gs>
            </a:gsLst>
            <a:path path="circle">
              <a:fillToRect l="50000" t="50000" r="50000" b="50000"/>
            </a:path>
            <a:tileRect/>
          </a:gradFill>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sp>
        <p:nvSpPr>
          <p:cNvPr id="20" name="Rectangle 19"/>
          <p:cNvSpPr/>
          <p:nvPr userDrawn="1"/>
        </p:nvSpPr>
        <p:spPr>
          <a:xfrm>
            <a:off x="-35718" y="1808956"/>
            <a:ext cx="12213431" cy="2182970"/>
          </a:xfrm>
          <a:prstGeom prst="rect">
            <a:avLst/>
          </a:prstGeom>
          <a:solidFill>
            <a:srgbClr val="00396C">
              <a:alpha val="2470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94726985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lide without Date Format">
    <p:spTree>
      <p:nvGrpSpPr>
        <p:cNvPr id="1" name=""/>
        <p:cNvGrpSpPr/>
        <p:nvPr/>
      </p:nvGrpSpPr>
      <p:grpSpPr>
        <a:xfrm>
          <a:off x="0" y="0"/>
          <a:ext cx="0" cy="0"/>
          <a:chOff x="0" y="0"/>
          <a:chExt cx="0" cy="0"/>
        </a:xfrm>
      </p:grpSpPr>
      <p:sp>
        <p:nvSpPr>
          <p:cNvPr id="7" name="Rectangle 6"/>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defTabSz="914377">
              <a:defRPr/>
            </a:pPr>
            <a:endParaRPr lang="en-US" sz="1867" kern="0" dirty="0">
              <a:solidFill>
                <a:sysClr val="window" lastClr="FFFFFF"/>
              </a:solidFill>
            </a:endParaRPr>
          </a:p>
        </p:txBody>
      </p:sp>
      <p:sp>
        <p:nvSpPr>
          <p:cNvPr id="2" name="Title 1"/>
          <p:cNvSpPr>
            <a:spLocks noGrp="1"/>
          </p:cNvSpPr>
          <p:nvPr>
            <p:ph type="ctrTitle"/>
          </p:nvPr>
        </p:nvSpPr>
        <p:spPr>
          <a:xfrm>
            <a:off x="508004" y="2080611"/>
            <a:ext cx="9554501" cy="530352"/>
          </a:xfrm>
        </p:spPr>
        <p:txBody>
          <a:bodyPr vert="horz" wrap="square" lIns="68580" tIns="34290" rIns="68580" bIns="34290" rtlCol="0" anchor="ctr">
            <a:noAutofit/>
          </a:bodyPr>
          <a:lstStyle>
            <a:lvl1pPr>
              <a:defRPr lang="en-US" sz="3067" dirty="0">
                <a:solidFill>
                  <a:schemeClr val="bg1"/>
                </a:solidFill>
                <a:latin typeface="+mj-lt"/>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508004" y="2675800"/>
            <a:ext cx="9554501" cy="457200"/>
          </a:xfrm>
        </p:spPr>
        <p:txBody>
          <a:bodyPr vert="horz" lIns="68580" tIns="34290" rIns="68580" bIns="34290" rtlCol="0">
            <a:noAutofit/>
          </a:bodyPr>
          <a:lstStyle>
            <a:lvl1pPr marL="342891" indent="-342891">
              <a:buNone/>
              <a:defRPr lang="en-US" sz="2400" dirty="0">
                <a:solidFill>
                  <a:schemeClr val="bg1"/>
                </a:solidFill>
                <a:latin typeface="+mj-lt"/>
              </a:defRPr>
            </a:lvl1pPr>
          </a:lstStyle>
          <a:p>
            <a:pPr marL="0" lvl="0" indent="0"/>
            <a:r>
              <a:rPr lang="en-US" smtClean="0"/>
              <a:t>Click to edit Master subtitle style</a:t>
            </a:r>
            <a:endParaRPr lang="en-US" dirty="0"/>
          </a:p>
        </p:txBody>
      </p:sp>
      <p:sp>
        <p:nvSpPr>
          <p:cNvPr id="17" name="Freeform 9"/>
          <p:cNvSpPr>
            <a:spLocks noEditPoints="1"/>
          </p:cNvSpPr>
          <p:nvPr/>
        </p:nvSpPr>
        <p:spPr bwMode="auto">
          <a:xfrm>
            <a:off x="11403309" y="257176"/>
            <a:ext cx="485459"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4132628"/>
            <a:ext cx="2454503" cy="1125173"/>
          </a:xfrm>
          <a:prstGeom prst="rect">
            <a:avLst/>
          </a:prstGeom>
        </p:spPr>
      </p:pic>
      <p:sp>
        <p:nvSpPr>
          <p:cNvPr id="13" name="Freeform 6"/>
          <p:cNvSpPr>
            <a:spLocks noEditPoints="1"/>
          </p:cNvSpPr>
          <p:nvPr/>
        </p:nvSpPr>
        <p:spPr bwMode="auto">
          <a:xfrm>
            <a:off x="392340" y="281941"/>
            <a:ext cx="1099979" cy="464508"/>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u="sng" dirty="0">
              <a:solidFill>
                <a:prstClr val="black"/>
              </a:solidFill>
            </a:endParaRPr>
          </a:p>
        </p:txBody>
      </p:sp>
      <p:cxnSp>
        <p:nvCxnSpPr>
          <p:cNvPr id="14" name="Straight Connector 13"/>
          <p:cNvCxnSpPr/>
          <p:nvPr/>
        </p:nvCxnSpPr>
        <p:spPr>
          <a:xfrm>
            <a:off x="1611541" y="205741"/>
            <a:ext cx="0" cy="63246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28723" y="6384273"/>
            <a:ext cx="2860077" cy="235898"/>
          </a:xfrm>
          <a:prstGeom prst="rect">
            <a:avLst/>
          </a:prstGeom>
          <a:noFill/>
        </p:spPr>
        <p:txBody>
          <a:bodyPr wrap="none" rtlCol="0">
            <a:spAutoFit/>
          </a:bodyPr>
          <a:lstStyle/>
          <a:p>
            <a:pPr algn="r"/>
            <a:r>
              <a:rPr lang="en-US" sz="933" dirty="0">
                <a:solidFill>
                  <a:prstClr val="white"/>
                </a:solidFill>
              </a:rPr>
              <a:t>|   Copyright © 2015 Tata Consultancy Services Limited</a:t>
            </a:r>
          </a:p>
        </p:txBody>
      </p:sp>
    </p:spTree>
    <p:extLst>
      <p:ext uri="{BB962C8B-B14F-4D97-AF65-F5344CB8AC3E}">
        <p14:creationId xmlns:p14="http://schemas.microsoft.com/office/powerpoint/2010/main" val="377944557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68505011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Tree>
    <p:extLst>
      <p:ext uri="{BB962C8B-B14F-4D97-AF65-F5344CB8AC3E}">
        <p14:creationId xmlns:p14="http://schemas.microsoft.com/office/powerpoint/2010/main" val="1589338317"/>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038067"/>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sp>
        <p:nvSpPr>
          <p:cNvPr id="3" name="Content Placeholder 2"/>
          <p:cNvSpPr>
            <a:spLocks noGrp="1"/>
          </p:cNvSpPr>
          <p:nvPr>
            <p:ph sz="half" idx="1"/>
          </p:nvPr>
        </p:nvSpPr>
        <p:spPr>
          <a:xfrm>
            <a:off x="570896"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67"/>
            </a:lvl1pPr>
            <a:lvl2pPr>
              <a:defRPr sz="2000"/>
            </a:lvl2pPr>
            <a:lvl3pPr>
              <a:defRPr sz="1867"/>
            </a:lvl3pPr>
            <a:lvl4pPr>
              <a:defRPr sz="1600"/>
            </a:lvl4pPr>
            <a:lvl5pPr>
              <a:defRPr sz="1867"/>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587190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1"/>
            <a:ext cx="10363200" cy="622300"/>
          </a:xfrm>
        </p:spPr>
        <p:txBody>
          <a:bodyPr anchor="t">
            <a:noAutofit/>
          </a:bodyPr>
          <a:lstStyle>
            <a:lvl1pPr algn="ctr">
              <a:defRPr sz="280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5"/>
            <a:ext cx="10363200" cy="750887"/>
          </a:xfrm>
        </p:spPr>
        <p:txBody>
          <a:bodyPr anchor="b">
            <a:noAutofit/>
          </a:bodyPr>
          <a:lstStyle>
            <a:lvl1pPr marL="0" indent="0" algn="ctr">
              <a:buNone/>
              <a:defRPr sz="2800">
                <a:solidFill>
                  <a:schemeClr val="tx1"/>
                </a:solidFill>
              </a:defRPr>
            </a:lvl1pPr>
            <a:lvl2pPr marL="457189" indent="0">
              <a:buNone/>
              <a:defRPr sz="1867">
                <a:solidFill>
                  <a:schemeClr val="tx1">
                    <a:tint val="75000"/>
                  </a:schemeClr>
                </a:solidFill>
              </a:defRPr>
            </a:lvl2pPr>
            <a:lvl3pPr marL="914377" indent="0">
              <a:buNone/>
              <a:defRPr sz="1600">
                <a:solidFill>
                  <a:schemeClr val="tx1">
                    <a:tint val="75000"/>
                  </a:schemeClr>
                </a:solidFill>
              </a:defRPr>
            </a:lvl3pPr>
            <a:lvl4pPr marL="1371566" indent="0">
              <a:buNone/>
              <a:defRPr sz="1467">
                <a:solidFill>
                  <a:schemeClr val="tx1">
                    <a:tint val="75000"/>
                  </a:schemeClr>
                </a:solidFill>
              </a:defRPr>
            </a:lvl4pPr>
            <a:lvl5pPr marL="1828754" indent="0">
              <a:buNone/>
              <a:defRPr sz="1467">
                <a:solidFill>
                  <a:schemeClr val="tx1">
                    <a:tint val="75000"/>
                  </a:schemeClr>
                </a:solidFill>
              </a:defRPr>
            </a:lvl5pPr>
            <a:lvl6pPr marL="2285943" indent="0">
              <a:buNone/>
              <a:defRPr sz="1467">
                <a:solidFill>
                  <a:schemeClr val="tx1">
                    <a:tint val="75000"/>
                  </a:schemeClr>
                </a:solidFill>
              </a:defRPr>
            </a:lvl6pPr>
            <a:lvl7pPr marL="2743131" indent="0">
              <a:buNone/>
              <a:defRPr sz="1467">
                <a:solidFill>
                  <a:schemeClr val="tx1">
                    <a:tint val="75000"/>
                  </a:schemeClr>
                </a:solidFill>
              </a:defRPr>
            </a:lvl7pPr>
            <a:lvl8pPr marL="3200320" indent="0">
              <a:buNone/>
              <a:defRPr sz="1467">
                <a:solidFill>
                  <a:schemeClr val="tx1">
                    <a:tint val="75000"/>
                  </a:schemeClr>
                </a:solidFill>
              </a:defRPr>
            </a:lvl8pPr>
            <a:lvl9pPr marL="3657509" indent="0">
              <a:buNone/>
              <a:defRPr sz="1467">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8514165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theme" Target="../theme/theme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image" Target="../media/image1.png"/><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image" Target="../media/image1.png"/><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theme" Target="../theme/theme3.xml"/><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9" Type="http://schemas.openxmlformats.org/officeDocument/2006/relationships/slideLayout" Target="../slideLayouts/slideLayout173.xml"/><Relationship Id="rId21" Type="http://schemas.openxmlformats.org/officeDocument/2006/relationships/slideLayout" Target="../slideLayouts/slideLayout155.xml"/><Relationship Id="rId34" Type="http://schemas.openxmlformats.org/officeDocument/2006/relationships/slideLayout" Target="../slideLayouts/slideLayout168.xml"/><Relationship Id="rId42" Type="http://schemas.openxmlformats.org/officeDocument/2006/relationships/slideLayout" Target="../slideLayouts/slideLayout176.xml"/><Relationship Id="rId47" Type="http://schemas.openxmlformats.org/officeDocument/2006/relationships/image" Target="../media/image1.png"/><Relationship Id="rId7" Type="http://schemas.openxmlformats.org/officeDocument/2006/relationships/slideLayout" Target="../slideLayouts/slideLayout14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slideLayout" Target="../slideLayouts/slideLayout177.xml"/><Relationship Id="rId8" Type="http://schemas.openxmlformats.org/officeDocument/2006/relationships/slideLayout" Target="../slideLayouts/slideLayout142.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46" Type="http://schemas.openxmlformats.org/officeDocument/2006/relationships/theme" Target="../theme/theme4.xml"/><Relationship Id="rId20" Type="http://schemas.openxmlformats.org/officeDocument/2006/relationships/slideLayout" Target="../slideLayouts/slideLayout154.xml"/><Relationship Id="rId41"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4"/>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endParaRPr lang="en-US" sz="1337" kern="0" dirty="0">
              <a:solidFill>
                <a:sysClr val="window" lastClr="FFFFFF"/>
              </a:solidFill>
            </a:endParaRPr>
          </a:p>
        </p:txBody>
      </p:sp>
      <p:sp>
        <p:nvSpPr>
          <p:cNvPr id="21" name="Freeform 13"/>
          <p:cNvSpPr>
            <a:spLocks noEditPoints="1"/>
          </p:cNvSpPr>
          <p:nvPr/>
        </p:nvSpPr>
        <p:spPr bwMode="auto">
          <a:xfrm flipH="1">
            <a:off x="1" y="6317015"/>
            <a:ext cx="2929467"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67909" tIns="33955" rIns="67909" bIns="33955" numCol="1" anchor="t" anchorCtr="0" compatLnSpc="1">
            <a:prstTxWarp prst="textNoShape">
              <a:avLst/>
            </a:prstTxWarp>
          </a:bodyPr>
          <a:lstStyle/>
          <a:p>
            <a:pPr defTabSz="914377"/>
            <a:endParaRPr lang="en-US" sz="1337" dirty="0">
              <a:solidFill>
                <a:srgbClr val="000000"/>
              </a:solidFill>
            </a:endParaRPr>
          </a:p>
        </p:txBody>
      </p:sp>
      <p:sp>
        <p:nvSpPr>
          <p:cNvPr id="2" name="Title Placeholder 1"/>
          <p:cNvSpPr>
            <a:spLocks noGrp="1"/>
          </p:cNvSpPr>
          <p:nvPr>
            <p:ph type="title"/>
          </p:nvPr>
        </p:nvSpPr>
        <p:spPr>
          <a:xfrm>
            <a:off x="538351" y="60742"/>
            <a:ext cx="11348852" cy="642647"/>
          </a:xfrm>
          <a:prstGeom prst="rect">
            <a:avLst/>
          </a:prstGeom>
        </p:spPr>
        <p:txBody>
          <a:bodyPr vert="horz" wrap="square"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8351" y="924949"/>
            <a:ext cx="11348852"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sp>
        <p:nvSpPr>
          <p:cNvPr id="1027" name="AutoShape 3"/>
          <p:cNvSpPr>
            <a:spLocks noChangeAspect="1" noChangeArrowheads="1" noTextEdit="1"/>
          </p:cNvSpPr>
          <p:nvPr/>
        </p:nvSpPr>
        <p:spPr bwMode="auto">
          <a:xfrm>
            <a:off x="0" y="3810005"/>
            <a:ext cx="12192000" cy="1057275"/>
          </a:xfrm>
          <a:prstGeom prst="rect">
            <a:avLst/>
          </a:prstGeom>
          <a:noFill/>
          <a:ln w="9525">
            <a:noFill/>
            <a:miter lim="800000"/>
            <a:headEnd/>
            <a:tailEnd/>
          </a:ln>
        </p:spPr>
        <p:txBody>
          <a:bodyPr vert="horz" wrap="square" lIns="67909" tIns="33955" rIns="67909" bIns="33955" numCol="1" anchor="t" anchorCtr="0" compatLnSpc="1">
            <a:prstTxWarp prst="textNoShape">
              <a:avLst/>
            </a:prstTxWarp>
          </a:bodyPr>
          <a:lstStyle/>
          <a:p>
            <a:pPr defTabSz="914377"/>
            <a:endParaRPr lang="en-US" sz="1337" dirty="0">
              <a:solidFill>
                <a:srgbClr val="000000"/>
              </a:solidFill>
            </a:endParaRPr>
          </a:p>
        </p:txBody>
      </p:sp>
      <p:sp>
        <p:nvSpPr>
          <p:cNvPr id="35" name="Rectangle 71"/>
          <p:cNvSpPr txBox="1">
            <a:spLocks noChangeArrowheads="1"/>
          </p:cNvSpPr>
          <p:nvPr/>
        </p:nvSpPr>
        <p:spPr bwMode="auto">
          <a:xfrm>
            <a:off x="4919141" y="6473952"/>
            <a:ext cx="884767" cy="360363"/>
          </a:xfrm>
          <a:prstGeom prst="rect">
            <a:avLst/>
          </a:prstGeom>
          <a:noFill/>
          <a:ln w="9525">
            <a:noFill/>
            <a:miter lim="800000"/>
            <a:headEnd/>
            <a:tailEnd/>
          </a:ln>
          <a:effectLst/>
        </p:spPr>
        <p:txBody>
          <a:bodyPr vert="horz" wrap="square" lIns="67909" tIns="33955" rIns="67909" bIns="33955" numCol="1" anchor="ctr" anchorCtr="0" compatLnSpc="1">
            <a:prstTxWarp prst="textNoShape">
              <a:avLst/>
            </a:prstTxWarp>
          </a:bodyPr>
          <a:lstStyle>
            <a:lvl1pPr>
              <a:defRPr sz="1000">
                <a:solidFill>
                  <a:srgbClr val="4E84C4"/>
                </a:solidFill>
              </a:defRPr>
            </a:lvl1pPr>
          </a:lstStyle>
          <a:p>
            <a:pPr algn="ctr" defTabSz="914377">
              <a:defRPr/>
            </a:pPr>
            <a:fld id="{13B55AB4-0D57-4FBE-946B-A81E4A9D2A4C}" type="slidenum">
              <a:rPr lang="en-US" sz="743" b="1" smtClean="0">
                <a:solidFill>
                  <a:prstClr val="white">
                    <a:lumMod val="50000"/>
                  </a:prstClr>
                </a:solidFill>
                <a:cs typeface="Arial" pitchFamily="34" charset="0"/>
              </a:rPr>
              <a:pPr algn="ctr" defTabSz="914377">
                <a:defRPr/>
              </a:pPr>
              <a:t>‹#›</a:t>
            </a:fld>
            <a:r>
              <a:rPr lang="en-US" sz="743" b="1" dirty="0" smtClean="0">
                <a:solidFill>
                  <a:prstClr val="white">
                    <a:lumMod val="50000"/>
                  </a:prstClr>
                </a:solidFill>
                <a:cs typeface="Arial" pitchFamily="34" charset="0"/>
              </a:rPr>
              <a:t> </a:t>
            </a:r>
            <a:endParaRPr lang="en-US" sz="743" b="1" dirty="0">
              <a:solidFill>
                <a:prstClr val="white">
                  <a:lumMod val="50000"/>
                </a:prstClr>
              </a:solidFill>
              <a:cs typeface="Arial" pitchFamily="34" charset="0"/>
            </a:endParaRPr>
          </a:p>
        </p:txBody>
      </p:sp>
      <p:grpSp>
        <p:nvGrpSpPr>
          <p:cNvPr id="12" name="Group 11"/>
          <p:cNvGrpSpPr/>
          <p:nvPr userDrawn="1"/>
        </p:nvGrpSpPr>
        <p:grpSpPr>
          <a:xfrm>
            <a:off x="9832961" y="6337335"/>
            <a:ext cx="885825" cy="331144"/>
            <a:chOff x="7032639" y="6477000"/>
            <a:chExt cx="885825" cy="331144"/>
          </a:xfrm>
          <a:solidFill>
            <a:schemeClr val="bg1">
              <a:lumMod val="50000"/>
            </a:schemeClr>
          </a:solidFill>
        </p:grpSpPr>
        <p:sp>
          <p:nvSpPr>
            <p:cNvPr id="13" name="Freeform 6"/>
            <p:cNvSpPr>
              <a:spLocks noEditPoints="1"/>
            </p:cNvSpPr>
            <p:nvPr/>
          </p:nvSpPr>
          <p:spPr bwMode="auto">
            <a:xfrm>
              <a:off x="7032639" y="6482843"/>
              <a:ext cx="762000" cy="321784"/>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48">
                <a:solidFill>
                  <a:srgbClr val="000000"/>
                </a:solidFill>
                <a:latin typeface="Myriad Pro"/>
              </a:endParaRPr>
            </a:p>
          </p:txBody>
        </p:sp>
        <p:cxnSp>
          <p:nvCxnSpPr>
            <p:cNvPr id="14" name="Straight Connector 13"/>
            <p:cNvCxnSpPr/>
            <p:nvPr/>
          </p:nvCxnSpPr>
          <p:spPr>
            <a:xfrm>
              <a:off x="7918464" y="6477000"/>
              <a:ext cx="0" cy="331144"/>
            </a:xfrm>
            <a:prstGeom prst="line">
              <a:avLst/>
            </a:prstGeom>
            <a:grpFill/>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 name="Picture 2"/>
          <p:cNvPicPr>
            <a:picLocks noChangeAspect="1" noChangeArrowheads="1"/>
          </p:cNvPicPr>
          <p:nvPr userDrawn="1"/>
        </p:nvPicPr>
        <p:blipFill>
          <a:blip r:embed="rId50" cstate="print">
            <a:extLst>
              <a:ext uri="{28A0092B-C50C-407E-A947-70E740481C1C}">
                <a14:useLocalDpi xmlns:a14="http://schemas.microsoft.com/office/drawing/2010/main" val="0"/>
              </a:ext>
            </a:extLst>
          </a:blip>
          <a:srcRect/>
          <a:stretch>
            <a:fillRect/>
          </a:stretch>
        </p:blipFill>
        <p:spPr bwMode="auto">
          <a:xfrm>
            <a:off x="10769600" y="6317017"/>
            <a:ext cx="1097280" cy="35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2949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4" r:id="rId23"/>
    <p:sldLayoutId id="2147483685" r:id="rId24"/>
    <p:sldLayoutId id="2147483686"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700" r:id="rId36"/>
    <p:sldLayoutId id="2147483701" r:id="rId37"/>
    <p:sldLayoutId id="2147483702" r:id="rId38"/>
    <p:sldLayoutId id="2147483749" r:id="rId39"/>
    <p:sldLayoutId id="2147483802" r:id="rId40"/>
    <p:sldLayoutId id="2147483803" r:id="rId41"/>
    <p:sldLayoutId id="2147483804" r:id="rId42"/>
    <p:sldLayoutId id="2147483805" r:id="rId43"/>
    <p:sldLayoutId id="2147483806" r:id="rId44"/>
    <p:sldLayoutId id="2147483808" r:id="rId45"/>
    <p:sldLayoutId id="2147483809" r:id="rId46"/>
    <p:sldLayoutId id="2147483810" r:id="rId47"/>
    <p:sldLayoutId id="2147483812" r:id="rId48"/>
  </p:sldLayoutIdLst>
  <p:timing>
    <p:tnLst>
      <p:par>
        <p:cTn id="1" dur="indefinite" restart="never" nodeType="tmRoot"/>
      </p:par>
    </p:tnLst>
  </p:timing>
  <p:txStyles>
    <p:titleStyle>
      <a:lvl1pPr algn="l" defTabSz="679062" rtl="0" eaLnBrk="1" latinLnBrk="0" hangingPunct="1">
        <a:spcBef>
          <a:spcPct val="0"/>
        </a:spcBef>
        <a:buNone/>
        <a:defRPr sz="2080" kern="1200">
          <a:solidFill>
            <a:schemeClr val="bg1"/>
          </a:solidFill>
          <a:latin typeface="+mj-lt"/>
          <a:ea typeface="+mj-ea"/>
          <a:cs typeface="Arial" pitchFamily="34" charset="0"/>
        </a:defRPr>
      </a:lvl1pPr>
    </p:titleStyle>
    <p:bodyStyle>
      <a:lvl1pPr marL="254648" indent="-254648" algn="l" defTabSz="679062" rtl="0" eaLnBrk="1" latinLnBrk="0" hangingPunct="1">
        <a:spcBef>
          <a:spcPct val="20000"/>
        </a:spcBef>
        <a:buClr>
          <a:srgbClr val="4E84C4"/>
        </a:buClr>
        <a:buFont typeface="Wingdings" pitchFamily="2" charset="2"/>
        <a:buChar char="§"/>
        <a:defRPr sz="1485" kern="1200">
          <a:solidFill>
            <a:schemeClr val="tx1"/>
          </a:solidFill>
          <a:latin typeface="+mj-lt"/>
          <a:ea typeface="+mn-ea"/>
          <a:cs typeface="Arial" pitchFamily="34" charset="0"/>
        </a:defRPr>
      </a:lvl1pPr>
      <a:lvl2pPr marL="551738" indent="-212208" algn="l" defTabSz="679062" rtl="0" eaLnBrk="1" latinLnBrk="0" hangingPunct="1">
        <a:spcBef>
          <a:spcPct val="20000"/>
        </a:spcBef>
        <a:buClr>
          <a:srgbClr val="4E84C4"/>
        </a:buClr>
        <a:buFont typeface="Myriad Pro" pitchFamily="34" charset="0"/>
        <a:buChar char="–"/>
        <a:defRPr sz="1485" kern="1200">
          <a:solidFill>
            <a:schemeClr val="tx1"/>
          </a:solidFill>
          <a:latin typeface="+mj-lt"/>
          <a:ea typeface="+mn-ea"/>
          <a:cs typeface="Arial" pitchFamily="34" charset="0"/>
        </a:defRPr>
      </a:lvl2pPr>
      <a:lvl3pPr marL="848828" indent="-169766" algn="l" defTabSz="679062" rtl="0" eaLnBrk="1" latinLnBrk="0" hangingPunct="1">
        <a:spcBef>
          <a:spcPct val="20000"/>
        </a:spcBef>
        <a:buClr>
          <a:srgbClr val="4E84C4"/>
        </a:buClr>
        <a:buFont typeface="Courier New" pitchFamily="49" charset="0"/>
        <a:buChar char="o"/>
        <a:defRPr sz="1337" kern="1200">
          <a:solidFill>
            <a:schemeClr val="tx1"/>
          </a:solidFill>
          <a:latin typeface="+mj-lt"/>
          <a:ea typeface="+mn-ea"/>
          <a:cs typeface="Arial" pitchFamily="34" charset="0"/>
        </a:defRPr>
      </a:lvl3pPr>
      <a:lvl4pPr marL="1188360" indent="-169766" algn="l" defTabSz="679062" rtl="0" eaLnBrk="1" latinLnBrk="0" hangingPunct="1">
        <a:spcBef>
          <a:spcPct val="20000"/>
        </a:spcBef>
        <a:buClr>
          <a:srgbClr val="4E84C4"/>
        </a:buClr>
        <a:buFont typeface="Arial" pitchFamily="34" charset="0"/>
        <a:buChar char="•"/>
        <a:defRPr sz="1188" kern="1200" baseline="0">
          <a:solidFill>
            <a:schemeClr val="tx1"/>
          </a:solidFill>
          <a:latin typeface="+mj-lt"/>
          <a:ea typeface="+mn-ea"/>
          <a:cs typeface="Arial" pitchFamily="34" charset="0"/>
        </a:defRPr>
      </a:lvl4pPr>
      <a:lvl5pPr marL="1527891" indent="-169766" algn="l" defTabSz="679062" rtl="0" eaLnBrk="1" latinLnBrk="0" hangingPunct="1">
        <a:spcBef>
          <a:spcPct val="20000"/>
        </a:spcBef>
        <a:buFont typeface="Arial" pitchFamily="34" charset="0"/>
        <a:buChar char="»"/>
        <a:defRPr sz="1485" kern="1200">
          <a:solidFill>
            <a:schemeClr val="tx1"/>
          </a:solidFill>
          <a:latin typeface="Myriad Pro" pitchFamily="34" charset="0"/>
          <a:ea typeface="+mn-ea"/>
          <a:cs typeface="+mn-cs"/>
        </a:defRPr>
      </a:lvl5pPr>
      <a:lvl6pPr marL="1867421" indent="-169766" algn="l" defTabSz="679062" rtl="0" eaLnBrk="1" latinLnBrk="0" hangingPunct="1">
        <a:spcBef>
          <a:spcPct val="20000"/>
        </a:spcBef>
        <a:buFont typeface="Arial" pitchFamily="34" charset="0"/>
        <a:buChar char="•"/>
        <a:defRPr sz="1485" kern="1200">
          <a:solidFill>
            <a:schemeClr val="tx1"/>
          </a:solidFill>
          <a:latin typeface="+mn-lt"/>
          <a:ea typeface="+mn-ea"/>
          <a:cs typeface="+mn-cs"/>
        </a:defRPr>
      </a:lvl6pPr>
      <a:lvl7pPr marL="2206953" indent="-169766" algn="l" defTabSz="679062" rtl="0" eaLnBrk="1" latinLnBrk="0" hangingPunct="1">
        <a:spcBef>
          <a:spcPct val="20000"/>
        </a:spcBef>
        <a:buFont typeface="Arial" pitchFamily="34" charset="0"/>
        <a:buChar char="•"/>
        <a:defRPr sz="1485" kern="1200">
          <a:solidFill>
            <a:schemeClr val="tx1"/>
          </a:solidFill>
          <a:latin typeface="+mn-lt"/>
          <a:ea typeface="+mn-ea"/>
          <a:cs typeface="+mn-cs"/>
        </a:defRPr>
      </a:lvl7pPr>
      <a:lvl8pPr marL="2546484" indent="-169766" algn="l" defTabSz="679062" rtl="0" eaLnBrk="1" latinLnBrk="0" hangingPunct="1">
        <a:spcBef>
          <a:spcPct val="20000"/>
        </a:spcBef>
        <a:buFont typeface="Arial" pitchFamily="34" charset="0"/>
        <a:buChar char="•"/>
        <a:defRPr sz="1485" kern="1200">
          <a:solidFill>
            <a:schemeClr val="tx1"/>
          </a:solidFill>
          <a:latin typeface="+mn-lt"/>
          <a:ea typeface="+mn-ea"/>
          <a:cs typeface="+mn-cs"/>
        </a:defRPr>
      </a:lvl8pPr>
      <a:lvl9pPr marL="2886015" indent="-169766" algn="l" defTabSz="679062" rtl="0" eaLnBrk="1" latinLnBrk="0" hangingPunct="1">
        <a:spcBef>
          <a:spcPct val="20000"/>
        </a:spcBef>
        <a:buFont typeface="Arial" pitchFamily="34" charset="0"/>
        <a:buChar char="•"/>
        <a:defRPr sz="1485" kern="1200">
          <a:solidFill>
            <a:schemeClr val="tx1"/>
          </a:solidFill>
          <a:latin typeface="+mn-lt"/>
          <a:ea typeface="+mn-ea"/>
          <a:cs typeface="+mn-cs"/>
        </a:defRPr>
      </a:lvl9pPr>
    </p:bodyStyle>
    <p:otherStyle>
      <a:defPPr>
        <a:defRPr lang="en-US"/>
      </a:defPPr>
      <a:lvl1pPr marL="0" algn="l" defTabSz="679062" rtl="0" eaLnBrk="1" latinLnBrk="0" hangingPunct="1">
        <a:defRPr sz="1337" kern="1200">
          <a:solidFill>
            <a:schemeClr val="tx1"/>
          </a:solidFill>
          <a:latin typeface="+mn-lt"/>
          <a:ea typeface="+mn-ea"/>
          <a:cs typeface="+mn-cs"/>
        </a:defRPr>
      </a:lvl1pPr>
      <a:lvl2pPr marL="339532" algn="l" defTabSz="679062" rtl="0" eaLnBrk="1" latinLnBrk="0" hangingPunct="1">
        <a:defRPr sz="1337" kern="1200">
          <a:solidFill>
            <a:schemeClr val="tx1"/>
          </a:solidFill>
          <a:latin typeface="+mn-lt"/>
          <a:ea typeface="+mn-ea"/>
          <a:cs typeface="+mn-cs"/>
        </a:defRPr>
      </a:lvl2pPr>
      <a:lvl3pPr marL="679062" algn="l" defTabSz="679062" rtl="0" eaLnBrk="1" latinLnBrk="0" hangingPunct="1">
        <a:defRPr sz="1337" kern="1200">
          <a:solidFill>
            <a:schemeClr val="tx1"/>
          </a:solidFill>
          <a:latin typeface="+mn-lt"/>
          <a:ea typeface="+mn-ea"/>
          <a:cs typeface="+mn-cs"/>
        </a:defRPr>
      </a:lvl3pPr>
      <a:lvl4pPr marL="1018593" algn="l" defTabSz="679062" rtl="0" eaLnBrk="1" latinLnBrk="0" hangingPunct="1">
        <a:defRPr sz="1337" kern="1200">
          <a:solidFill>
            <a:schemeClr val="tx1"/>
          </a:solidFill>
          <a:latin typeface="+mn-lt"/>
          <a:ea typeface="+mn-ea"/>
          <a:cs typeface="+mn-cs"/>
        </a:defRPr>
      </a:lvl4pPr>
      <a:lvl5pPr marL="1358125" algn="l" defTabSz="679062" rtl="0" eaLnBrk="1" latinLnBrk="0" hangingPunct="1">
        <a:defRPr sz="1337" kern="1200">
          <a:solidFill>
            <a:schemeClr val="tx1"/>
          </a:solidFill>
          <a:latin typeface="+mn-lt"/>
          <a:ea typeface="+mn-ea"/>
          <a:cs typeface="+mn-cs"/>
        </a:defRPr>
      </a:lvl5pPr>
      <a:lvl6pPr marL="1697655" algn="l" defTabSz="679062" rtl="0" eaLnBrk="1" latinLnBrk="0" hangingPunct="1">
        <a:defRPr sz="1337" kern="1200">
          <a:solidFill>
            <a:schemeClr val="tx1"/>
          </a:solidFill>
          <a:latin typeface="+mn-lt"/>
          <a:ea typeface="+mn-ea"/>
          <a:cs typeface="+mn-cs"/>
        </a:defRPr>
      </a:lvl6pPr>
      <a:lvl7pPr marL="2037186" algn="l" defTabSz="679062" rtl="0" eaLnBrk="1" latinLnBrk="0" hangingPunct="1">
        <a:defRPr sz="1337" kern="1200">
          <a:solidFill>
            <a:schemeClr val="tx1"/>
          </a:solidFill>
          <a:latin typeface="+mn-lt"/>
          <a:ea typeface="+mn-ea"/>
          <a:cs typeface="+mn-cs"/>
        </a:defRPr>
      </a:lvl7pPr>
      <a:lvl8pPr marL="2376718" algn="l" defTabSz="679062" rtl="0" eaLnBrk="1" latinLnBrk="0" hangingPunct="1">
        <a:defRPr sz="1337" kern="1200">
          <a:solidFill>
            <a:schemeClr val="tx1"/>
          </a:solidFill>
          <a:latin typeface="+mn-lt"/>
          <a:ea typeface="+mn-ea"/>
          <a:cs typeface="+mn-cs"/>
        </a:defRPr>
      </a:lvl8pPr>
      <a:lvl9pPr marL="2716248" algn="l" defTabSz="679062" rtl="0" eaLnBrk="1" latinLnBrk="0" hangingPunct="1">
        <a:defRPr sz="1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4"/>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defTabSz="914377"/>
            <a:endParaRPr lang="en-US" sz="1337" kern="0" dirty="0">
              <a:solidFill>
                <a:sysClr val="window" lastClr="FFFFFF"/>
              </a:solidFill>
            </a:endParaRPr>
          </a:p>
        </p:txBody>
      </p:sp>
      <p:sp>
        <p:nvSpPr>
          <p:cNvPr id="21" name="Freeform 13"/>
          <p:cNvSpPr>
            <a:spLocks noEditPoints="1"/>
          </p:cNvSpPr>
          <p:nvPr/>
        </p:nvSpPr>
        <p:spPr bwMode="auto">
          <a:xfrm flipH="1">
            <a:off x="1" y="6317015"/>
            <a:ext cx="2929467"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67909" tIns="33955" rIns="67909" bIns="33955" numCol="1" anchor="t" anchorCtr="0" compatLnSpc="1">
            <a:prstTxWarp prst="textNoShape">
              <a:avLst/>
            </a:prstTxWarp>
          </a:bodyPr>
          <a:lstStyle/>
          <a:p>
            <a:pPr defTabSz="914377"/>
            <a:endParaRPr lang="en-US" sz="1337" dirty="0">
              <a:solidFill>
                <a:srgbClr val="000000"/>
              </a:solidFill>
            </a:endParaRPr>
          </a:p>
        </p:txBody>
      </p:sp>
      <p:sp>
        <p:nvSpPr>
          <p:cNvPr id="2" name="Title Placeholder 1"/>
          <p:cNvSpPr>
            <a:spLocks noGrp="1"/>
          </p:cNvSpPr>
          <p:nvPr>
            <p:ph type="title"/>
          </p:nvPr>
        </p:nvSpPr>
        <p:spPr>
          <a:xfrm>
            <a:off x="538351" y="60742"/>
            <a:ext cx="11348852" cy="642647"/>
          </a:xfrm>
          <a:prstGeom prst="rect">
            <a:avLst/>
          </a:prstGeom>
        </p:spPr>
        <p:txBody>
          <a:bodyPr vert="horz" wrap="square"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8351" y="924949"/>
            <a:ext cx="11348852"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sp>
        <p:nvSpPr>
          <p:cNvPr id="1027" name="AutoShape 3"/>
          <p:cNvSpPr>
            <a:spLocks noChangeAspect="1" noChangeArrowheads="1" noTextEdit="1"/>
          </p:cNvSpPr>
          <p:nvPr/>
        </p:nvSpPr>
        <p:spPr bwMode="auto">
          <a:xfrm>
            <a:off x="0" y="3810005"/>
            <a:ext cx="12192000" cy="1057275"/>
          </a:xfrm>
          <a:prstGeom prst="rect">
            <a:avLst/>
          </a:prstGeom>
          <a:noFill/>
          <a:ln w="9525">
            <a:noFill/>
            <a:miter lim="800000"/>
            <a:headEnd/>
            <a:tailEnd/>
          </a:ln>
        </p:spPr>
        <p:txBody>
          <a:bodyPr vert="horz" wrap="square" lIns="67909" tIns="33955" rIns="67909" bIns="33955" numCol="1" anchor="t" anchorCtr="0" compatLnSpc="1">
            <a:prstTxWarp prst="textNoShape">
              <a:avLst/>
            </a:prstTxWarp>
          </a:bodyPr>
          <a:lstStyle/>
          <a:p>
            <a:pPr defTabSz="914377"/>
            <a:endParaRPr lang="en-US" sz="1337" dirty="0">
              <a:solidFill>
                <a:srgbClr val="000000"/>
              </a:solidFill>
            </a:endParaRPr>
          </a:p>
        </p:txBody>
      </p:sp>
      <p:sp>
        <p:nvSpPr>
          <p:cNvPr id="35" name="Rectangle 71"/>
          <p:cNvSpPr txBox="1">
            <a:spLocks noChangeArrowheads="1"/>
          </p:cNvSpPr>
          <p:nvPr/>
        </p:nvSpPr>
        <p:spPr bwMode="auto">
          <a:xfrm>
            <a:off x="4919141" y="6473952"/>
            <a:ext cx="884767" cy="360363"/>
          </a:xfrm>
          <a:prstGeom prst="rect">
            <a:avLst/>
          </a:prstGeom>
          <a:noFill/>
          <a:ln w="9525">
            <a:noFill/>
            <a:miter lim="800000"/>
            <a:headEnd/>
            <a:tailEnd/>
          </a:ln>
          <a:effectLst/>
        </p:spPr>
        <p:txBody>
          <a:bodyPr vert="horz" wrap="square" lIns="67909" tIns="33955" rIns="67909" bIns="33955" numCol="1" anchor="ctr" anchorCtr="0" compatLnSpc="1">
            <a:prstTxWarp prst="textNoShape">
              <a:avLst/>
            </a:prstTxWarp>
          </a:bodyPr>
          <a:lstStyle>
            <a:lvl1pPr>
              <a:defRPr sz="1000">
                <a:solidFill>
                  <a:srgbClr val="4E84C4"/>
                </a:solidFill>
              </a:defRPr>
            </a:lvl1pPr>
          </a:lstStyle>
          <a:p>
            <a:pPr algn="ctr" defTabSz="914377">
              <a:defRPr/>
            </a:pPr>
            <a:fld id="{13B55AB4-0D57-4FBE-946B-A81E4A9D2A4C}" type="slidenum">
              <a:rPr lang="en-US" sz="743" b="1" smtClean="0">
                <a:solidFill>
                  <a:prstClr val="white">
                    <a:lumMod val="50000"/>
                  </a:prstClr>
                </a:solidFill>
                <a:cs typeface="Arial" pitchFamily="34" charset="0"/>
              </a:rPr>
              <a:pPr algn="ctr" defTabSz="914377">
                <a:defRPr/>
              </a:pPr>
              <a:t>‹#›</a:t>
            </a:fld>
            <a:r>
              <a:rPr lang="en-US" sz="743" b="1" dirty="0" smtClean="0">
                <a:solidFill>
                  <a:prstClr val="white">
                    <a:lumMod val="50000"/>
                  </a:prstClr>
                </a:solidFill>
                <a:cs typeface="Arial" pitchFamily="34" charset="0"/>
              </a:rPr>
              <a:t> </a:t>
            </a:r>
            <a:endParaRPr lang="en-US" sz="743" b="1" dirty="0">
              <a:solidFill>
                <a:prstClr val="white">
                  <a:lumMod val="50000"/>
                </a:prstClr>
              </a:solidFill>
              <a:cs typeface="Arial" pitchFamily="34" charset="0"/>
            </a:endParaRPr>
          </a:p>
        </p:txBody>
      </p:sp>
      <p:grpSp>
        <p:nvGrpSpPr>
          <p:cNvPr id="12" name="Group 11"/>
          <p:cNvGrpSpPr/>
          <p:nvPr userDrawn="1"/>
        </p:nvGrpSpPr>
        <p:grpSpPr>
          <a:xfrm>
            <a:off x="9832961" y="6337335"/>
            <a:ext cx="885825" cy="331144"/>
            <a:chOff x="7032639" y="6477000"/>
            <a:chExt cx="885825" cy="331144"/>
          </a:xfrm>
          <a:solidFill>
            <a:schemeClr val="bg1">
              <a:lumMod val="50000"/>
            </a:schemeClr>
          </a:solidFill>
        </p:grpSpPr>
        <p:sp>
          <p:nvSpPr>
            <p:cNvPr id="13" name="Freeform 6"/>
            <p:cNvSpPr>
              <a:spLocks noEditPoints="1"/>
            </p:cNvSpPr>
            <p:nvPr/>
          </p:nvSpPr>
          <p:spPr bwMode="auto">
            <a:xfrm>
              <a:off x="7032639" y="6482843"/>
              <a:ext cx="762000" cy="321784"/>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48">
                <a:solidFill>
                  <a:srgbClr val="000000"/>
                </a:solidFill>
                <a:latin typeface="Myriad Pro"/>
              </a:endParaRPr>
            </a:p>
          </p:txBody>
        </p:sp>
        <p:cxnSp>
          <p:nvCxnSpPr>
            <p:cNvPr id="14" name="Straight Connector 13"/>
            <p:cNvCxnSpPr/>
            <p:nvPr/>
          </p:nvCxnSpPr>
          <p:spPr>
            <a:xfrm>
              <a:off x="7918464" y="6477000"/>
              <a:ext cx="0" cy="331144"/>
            </a:xfrm>
            <a:prstGeom prst="line">
              <a:avLst/>
            </a:prstGeom>
            <a:grpFill/>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5" name="Picture 2"/>
          <p:cNvPicPr>
            <a:picLocks noChangeAspect="1" noChangeArrowheads="1"/>
          </p:cNvPicPr>
          <p:nvPr userDrawn="1"/>
        </p:nvPicPr>
        <p:blipFill>
          <a:blip r:embed="rId46" cstate="print">
            <a:extLst>
              <a:ext uri="{28A0092B-C50C-407E-A947-70E740481C1C}">
                <a14:useLocalDpi xmlns:a14="http://schemas.microsoft.com/office/drawing/2010/main" val="0"/>
              </a:ext>
            </a:extLst>
          </a:blip>
          <a:srcRect/>
          <a:stretch>
            <a:fillRect/>
          </a:stretch>
        </p:blipFill>
        <p:spPr bwMode="auto">
          <a:xfrm>
            <a:off x="10769600" y="6317017"/>
            <a:ext cx="1097280" cy="35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51497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Lst>
  <p:timing>
    <p:tnLst>
      <p:par>
        <p:cTn id="1" dur="indefinite" restart="never" nodeType="tmRoot"/>
      </p:par>
    </p:tnLst>
  </p:timing>
  <p:txStyles>
    <p:titleStyle>
      <a:lvl1pPr algn="l" defTabSz="679062" rtl="0" eaLnBrk="1" latinLnBrk="0" hangingPunct="1">
        <a:spcBef>
          <a:spcPct val="0"/>
        </a:spcBef>
        <a:buNone/>
        <a:defRPr sz="2080" kern="1200">
          <a:solidFill>
            <a:schemeClr val="bg1"/>
          </a:solidFill>
          <a:latin typeface="+mj-lt"/>
          <a:ea typeface="+mj-ea"/>
          <a:cs typeface="Arial" pitchFamily="34" charset="0"/>
        </a:defRPr>
      </a:lvl1pPr>
    </p:titleStyle>
    <p:bodyStyle>
      <a:lvl1pPr marL="254648" indent="-254648" algn="l" defTabSz="679062" rtl="0" eaLnBrk="1" latinLnBrk="0" hangingPunct="1">
        <a:spcBef>
          <a:spcPct val="20000"/>
        </a:spcBef>
        <a:buClr>
          <a:srgbClr val="4E84C4"/>
        </a:buClr>
        <a:buFont typeface="Wingdings" pitchFamily="2" charset="2"/>
        <a:buChar char="§"/>
        <a:defRPr sz="1485" kern="1200">
          <a:solidFill>
            <a:schemeClr val="tx1"/>
          </a:solidFill>
          <a:latin typeface="+mj-lt"/>
          <a:ea typeface="+mn-ea"/>
          <a:cs typeface="Arial" pitchFamily="34" charset="0"/>
        </a:defRPr>
      </a:lvl1pPr>
      <a:lvl2pPr marL="551738" indent="-212208" algn="l" defTabSz="679062" rtl="0" eaLnBrk="1" latinLnBrk="0" hangingPunct="1">
        <a:spcBef>
          <a:spcPct val="20000"/>
        </a:spcBef>
        <a:buClr>
          <a:srgbClr val="4E84C4"/>
        </a:buClr>
        <a:buFont typeface="Myriad Pro" pitchFamily="34" charset="0"/>
        <a:buChar char="–"/>
        <a:defRPr sz="1485" kern="1200">
          <a:solidFill>
            <a:schemeClr val="tx1"/>
          </a:solidFill>
          <a:latin typeface="+mj-lt"/>
          <a:ea typeface="+mn-ea"/>
          <a:cs typeface="Arial" pitchFamily="34" charset="0"/>
        </a:defRPr>
      </a:lvl2pPr>
      <a:lvl3pPr marL="848828" indent="-169766" algn="l" defTabSz="679062" rtl="0" eaLnBrk="1" latinLnBrk="0" hangingPunct="1">
        <a:spcBef>
          <a:spcPct val="20000"/>
        </a:spcBef>
        <a:buClr>
          <a:srgbClr val="4E84C4"/>
        </a:buClr>
        <a:buFont typeface="Courier New" pitchFamily="49" charset="0"/>
        <a:buChar char="o"/>
        <a:defRPr sz="1337" kern="1200">
          <a:solidFill>
            <a:schemeClr val="tx1"/>
          </a:solidFill>
          <a:latin typeface="+mj-lt"/>
          <a:ea typeface="+mn-ea"/>
          <a:cs typeface="Arial" pitchFamily="34" charset="0"/>
        </a:defRPr>
      </a:lvl3pPr>
      <a:lvl4pPr marL="1188360" indent="-169766" algn="l" defTabSz="679062" rtl="0" eaLnBrk="1" latinLnBrk="0" hangingPunct="1">
        <a:spcBef>
          <a:spcPct val="20000"/>
        </a:spcBef>
        <a:buClr>
          <a:srgbClr val="4E84C4"/>
        </a:buClr>
        <a:buFont typeface="Arial" pitchFamily="34" charset="0"/>
        <a:buChar char="•"/>
        <a:defRPr sz="1188" kern="1200" baseline="0">
          <a:solidFill>
            <a:schemeClr val="tx1"/>
          </a:solidFill>
          <a:latin typeface="+mj-lt"/>
          <a:ea typeface="+mn-ea"/>
          <a:cs typeface="Arial" pitchFamily="34" charset="0"/>
        </a:defRPr>
      </a:lvl4pPr>
      <a:lvl5pPr marL="1527891" indent="-169766" algn="l" defTabSz="679062" rtl="0" eaLnBrk="1" latinLnBrk="0" hangingPunct="1">
        <a:spcBef>
          <a:spcPct val="20000"/>
        </a:spcBef>
        <a:buFont typeface="Arial" pitchFamily="34" charset="0"/>
        <a:buChar char="»"/>
        <a:defRPr sz="1485" kern="1200">
          <a:solidFill>
            <a:schemeClr val="tx1"/>
          </a:solidFill>
          <a:latin typeface="Myriad Pro" pitchFamily="34" charset="0"/>
          <a:ea typeface="+mn-ea"/>
          <a:cs typeface="+mn-cs"/>
        </a:defRPr>
      </a:lvl5pPr>
      <a:lvl6pPr marL="1867421" indent="-169766" algn="l" defTabSz="679062" rtl="0" eaLnBrk="1" latinLnBrk="0" hangingPunct="1">
        <a:spcBef>
          <a:spcPct val="20000"/>
        </a:spcBef>
        <a:buFont typeface="Arial" pitchFamily="34" charset="0"/>
        <a:buChar char="•"/>
        <a:defRPr sz="1485" kern="1200">
          <a:solidFill>
            <a:schemeClr val="tx1"/>
          </a:solidFill>
          <a:latin typeface="+mn-lt"/>
          <a:ea typeface="+mn-ea"/>
          <a:cs typeface="+mn-cs"/>
        </a:defRPr>
      </a:lvl6pPr>
      <a:lvl7pPr marL="2206953" indent="-169766" algn="l" defTabSz="679062" rtl="0" eaLnBrk="1" latinLnBrk="0" hangingPunct="1">
        <a:spcBef>
          <a:spcPct val="20000"/>
        </a:spcBef>
        <a:buFont typeface="Arial" pitchFamily="34" charset="0"/>
        <a:buChar char="•"/>
        <a:defRPr sz="1485" kern="1200">
          <a:solidFill>
            <a:schemeClr val="tx1"/>
          </a:solidFill>
          <a:latin typeface="+mn-lt"/>
          <a:ea typeface="+mn-ea"/>
          <a:cs typeface="+mn-cs"/>
        </a:defRPr>
      </a:lvl7pPr>
      <a:lvl8pPr marL="2546484" indent="-169766" algn="l" defTabSz="679062" rtl="0" eaLnBrk="1" latinLnBrk="0" hangingPunct="1">
        <a:spcBef>
          <a:spcPct val="20000"/>
        </a:spcBef>
        <a:buFont typeface="Arial" pitchFamily="34" charset="0"/>
        <a:buChar char="•"/>
        <a:defRPr sz="1485" kern="1200">
          <a:solidFill>
            <a:schemeClr val="tx1"/>
          </a:solidFill>
          <a:latin typeface="+mn-lt"/>
          <a:ea typeface="+mn-ea"/>
          <a:cs typeface="+mn-cs"/>
        </a:defRPr>
      </a:lvl8pPr>
      <a:lvl9pPr marL="2886015" indent="-169766" algn="l" defTabSz="679062" rtl="0" eaLnBrk="1" latinLnBrk="0" hangingPunct="1">
        <a:spcBef>
          <a:spcPct val="20000"/>
        </a:spcBef>
        <a:buFont typeface="Arial" pitchFamily="34" charset="0"/>
        <a:buChar char="•"/>
        <a:defRPr sz="1485" kern="1200">
          <a:solidFill>
            <a:schemeClr val="tx1"/>
          </a:solidFill>
          <a:latin typeface="+mn-lt"/>
          <a:ea typeface="+mn-ea"/>
          <a:cs typeface="+mn-cs"/>
        </a:defRPr>
      </a:lvl9pPr>
    </p:bodyStyle>
    <p:otherStyle>
      <a:defPPr>
        <a:defRPr lang="en-US"/>
      </a:defPPr>
      <a:lvl1pPr marL="0" algn="l" defTabSz="679062" rtl="0" eaLnBrk="1" latinLnBrk="0" hangingPunct="1">
        <a:defRPr sz="1337" kern="1200">
          <a:solidFill>
            <a:schemeClr val="tx1"/>
          </a:solidFill>
          <a:latin typeface="+mn-lt"/>
          <a:ea typeface="+mn-ea"/>
          <a:cs typeface="+mn-cs"/>
        </a:defRPr>
      </a:lvl1pPr>
      <a:lvl2pPr marL="339532" algn="l" defTabSz="679062" rtl="0" eaLnBrk="1" latinLnBrk="0" hangingPunct="1">
        <a:defRPr sz="1337" kern="1200">
          <a:solidFill>
            <a:schemeClr val="tx1"/>
          </a:solidFill>
          <a:latin typeface="+mn-lt"/>
          <a:ea typeface="+mn-ea"/>
          <a:cs typeface="+mn-cs"/>
        </a:defRPr>
      </a:lvl2pPr>
      <a:lvl3pPr marL="679062" algn="l" defTabSz="679062" rtl="0" eaLnBrk="1" latinLnBrk="0" hangingPunct="1">
        <a:defRPr sz="1337" kern="1200">
          <a:solidFill>
            <a:schemeClr val="tx1"/>
          </a:solidFill>
          <a:latin typeface="+mn-lt"/>
          <a:ea typeface="+mn-ea"/>
          <a:cs typeface="+mn-cs"/>
        </a:defRPr>
      </a:lvl3pPr>
      <a:lvl4pPr marL="1018593" algn="l" defTabSz="679062" rtl="0" eaLnBrk="1" latinLnBrk="0" hangingPunct="1">
        <a:defRPr sz="1337" kern="1200">
          <a:solidFill>
            <a:schemeClr val="tx1"/>
          </a:solidFill>
          <a:latin typeface="+mn-lt"/>
          <a:ea typeface="+mn-ea"/>
          <a:cs typeface="+mn-cs"/>
        </a:defRPr>
      </a:lvl4pPr>
      <a:lvl5pPr marL="1358125" algn="l" defTabSz="679062" rtl="0" eaLnBrk="1" latinLnBrk="0" hangingPunct="1">
        <a:defRPr sz="1337" kern="1200">
          <a:solidFill>
            <a:schemeClr val="tx1"/>
          </a:solidFill>
          <a:latin typeface="+mn-lt"/>
          <a:ea typeface="+mn-ea"/>
          <a:cs typeface="+mn-cs"/>
        </a:defRPr>
      </a:lvl5pPr>
      <a:lvl6pPr marL="1697655" algn="l" defTabSz="679062" rtl="0" eaLnBrk="1" latinLnBrk="0" hangingPunct="1">
        <a:defRPr sz="1337" kern="1200">
          <a:solidFill>
            <a:schemeClr val="tx1"/>
          </a:solidFill>
          <a:latin typeface="+mn-lt"/>
          <a:ea typeface="+mn-ea"/>
          <a:cs typeface="+mn-cs"/>
        </a:defRPr>
      </a:lvl6pPr>
      <a:lvl7pPr marL="2037186" algn="l" defTabSz="679062" rtl="0" eaLnBrk="1" latinLnBrk="0" hangingPunct="1">
        <a:defRPr sz="1337" kern="1200">
          <a:solidFill>
            <a:schemeClr val="tx1"/>
          </a:solidFill>
          <a:latin typeface="+mn-lt"/>
          <a:ea typeface="+mn-ea"/>
          <a:cs typeface="+mn-cs"/>
        </a:defRPr>
      </a:lvl7pPr>
      <a:lvl8pPr marL="2376718" algn="l" defTabSz="679062" rtl="0" eaLnBrk="1" latinLnBrk="0" hangingPunct="1">
        <a:defRPr sz="1337" kern="1200">
          <a:solidFill>
            <a:schemeClr val="tx1"/>
          </a:solidFill>
          <a:latin typeface="+mn-lt"/>
          <a:ea typeface="+mn-ea"/>
          <a:cs typeface="+mn-cs"/>
        </a:defRPr>
      </a:lvl8pPr>
      <a:lvl9pPr marL="2716248" algn="l" defTabSz="679062" rtl="0" eaLnBrk="1" latinLnBrk="0" hangingPunct="1">
        <a:defRPr sz="1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defTabSz="914377"/>
            <a:endParaRPr lang="en-US" sz="1867" kern="0" dirty="0">
              <a:solidFill>
                <a:sysClr val="window" lastClr="FFFFFF"/>
              </a:solidFill>
            </a:endParaRPr>
          </a:p>
        </p:txBody>
      </p:sp>
      <p:sp>
        <p:nvSpPr>
          <p:cNvPr id="2" name="Title Placeholder 1"/>
          <p:cNvSpPr>
            <a:spLocks noGrp="1"/>
          </p:cNvSpPr>
          <p:nvPr>
            <p:ph type="title"/>
          </p:nvPr>
        </p:nvSpPr>
        <p:spPr>
          <a:xfrm>
            <a:off x="538347" y="60741"/>
            <a:ext cx="11348852" cy="642647"/>
          </a:xfrm>
          <a:prstGeom prst="rect">
            <a:avLst/>
          </a:prstGeom>
        </p:spPr>
        <p:txBody>
          <a:bodyPr vert="horz" wrap="square" lIns="68580" tIns="34290" rIns="68580" bIns="3429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3"/>
            <a:endParaRPr lang="en-US" noProof="0" dirty="0" smtClean="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solidFill>
                <a:prstClr val="black"/>
              </a:solidFill>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algn="ctr" defTabSz="914377">
              <a:defRPr/>
            </a:pPr>
            <a:fld id="{13B55AB4-0D57-4FBE-946B-A81E4A9D2A4C}" type="slidenum">
              <a:rPr lang="en-US" sz="1067" b="1" smtClean="0">
                <a:solidFill>
                  <a:prstClr val="white">
                    <a:lumMod val="50000"/>
                  </a:prstClr>
                </a:solidFill>
                <a:cs typeface="Arial" pitchFamily="34" charset="0"/>
              </a:rPr>
              <a:pPr algn="ctr" defTabSz="914377">
                <a:defRPr/>
              </a:pPr>
              <a:t>‹#›</a:t>
            </a:fld>
            <a:r>
              <a:rPr lang="en-US" sz="1067" b="1" dirty="0" smtClean="0">
                <a:solidFill>
                  <a:prstClr val="white">
                    <a:lumMod val="50000"/>
                  </a:prstClr>
                </a:solidFill>
                <a:cs typeface="Arial" pitchFamily="34" charset="0"/>
              </a:rPr>
              <a:t> </a:t>
            </a:r>
            <a:endParaRPr lang="en-US" sz="1067" b="1" dirty="0">
              <a:solidFill>
                <a:prstClr val="white">
                  <a:lumMod val="50000"/>
                </a:prstClr>
              </a:solidFill>
              <a:cs typeface="Arial" pitchFamily="34" charset="0"/>
            </a:endParaRPr>
          </a:p>
        </p:txBody>
      </p:sp>
      <p:sp>
        <p:nvSpPr>
          <p:cNvPr id="11" name="Freeform 13"/>
          <p:cNvSpPr>
            <a:spLocks noEditPoints="1"/>
          </p:cNvSpPr>
          <p:nvPr/>
        </p:nvSpPr>
        <p:spPr bwMode="auto">
          <a:xfrm flipH="1">
            <a:off x="1" y="6317015"/>
            <a:ext cx="2197100"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grpSp>
        <p:nvGrpSpPr>
          <p:cNvPr id="15" name="Group 14"/>
          <p:cNvGrpSpPr/>
          <p:nvPr/>
        </p:nvGrpSpPr>
        <p:grpSpPr>
          <a:xfrm>
            <a:off x="10056478" y="6477000"/>
            <a:ext cx="885825" cy="331144"/>
            <a:chOff x="7032639" y="6477000"/>
            <a:chExt cx="885825" cy="331144"/>
          </a:xfrm>
          <a:solidFill>
            <a:schemeClr val="bg1">
              <a:lumMod val="50000"/>
            </a:schemeClr>
          </a:solidFill>
        </p:grpSpPr>
        <p:sp>
          <p:nvSpPr>
            <p:cNvPr id="17" name="Freeform 6"/>
            <p:cNvSpPr>
              <a:spLocks noEditPoints="1"/>
            </p:cNvSpPr>
            <p:nvPr/>
          </p:nvSpPr>
          <p:spPr bwMode="auto">
            <a:xfrm>
              <a:off x="7032639" y="6482843"/>
              <a:ext cx="762000" cy="321784"/>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cxnSp>
          <p:nvCxnSpPr>
            <p:cNvPr id="18" name="Straight Connector 17"/>
            <p:cNvCxnSpPr/>
            <p:nvPr/>
          </p:nvCxnSpPr>
          <p:spPr>
            <a:xfrm>
              <a:off x="7918464" y="6477000"/>
              <a:ext cx="0" cy="331144"/>
            </a:xfrm>
            <a:prstGeom prst="line">
              <a:avLst/>
            </a:prstGeom>
            <a:grpFill/>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userDrawn="1"/>
        </p:nvPicPr>
        <p:blipFill>
          <a:blip r:embed="rId44" cstate="print">
            <a:extLst>
              <a:ext uri="{28A0092B-C50C-407E-A947-70E740481C1C}">
                <a14:useLocalDpi xmlns:a14="http://schemas.microsoft.com/office/drawing/2010/main" val="0"/>
              </a:ext>
            </a:extLst>
          </a:blip>
          <a:srcRect/>
          <a:stretch>
            <a:fillRect/>
          </a:stretch>
        </p:blipFill>
        <p:spPr bwMode="auto">
          <a:xfrm>
            <a:off x="11064240" y="6480809"/>
            <a:ext cx="1005840" cy="3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0"/>
          <p:cNvSpPr txBox="1">
            <a:spLocks/>
          </p:cNvSpPr>
          <p:nvPr userDrawn="1"/>
        </p:nvSpPr>
        <p:spPr>
          <a:xfrm>
            <a:off x="5088836" y="6557415"/>
            <a:ext cx="2946400" cy="213496"/>
          </a:xfrm>
          <a:prstGeom prst="rect">
            <a:avLst/>
          </a:prstGeom>
        </p:spPr>
        <p:txBody>
          <a:bodyPr wrap="none" anchor="ctr">
            <a:normAutofit fontScale="92500" lnSpcReduction="20000"/>
          </a:bodyPr>
          <a:lstStyle>
            <a:lvl1pPr marL="0" indent="0" algn="r" defTabSz="914400" rtl="0" eaLnBrk="1" latinLnBrk="0" hangingPunct="1">
              <a:spcBef>
                <a:spcPct val="20000"/>
              </a:spcBef>
              <a:buClr>
                <a:srgbClr val="4E84C4"/>
              </a:buClr>
              <a:buFont typeface="+mj-lt"/>
              <a:buNone/>
              <a:defRPr sz="1000" b="0" kern="1200" baseline="0">
                <a:solidFill>
                  <a:schemeClr val="bg1"/>
                </a:solidFill>
                <a:latin typeface="+mj-lt"/>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000000"/>
                </a:solidFill>
              </a:rPr>
              <a:t>TCS BI Confidential</a:t>
            </a:r>
            <a:endParaRPr lang="en-US" dirty="0">
              <a:solidFill>
                <a:srgbClr val="000000"/>
              </a:solidFill>
            </a:endParaRPr>
          </a:p>
        </p:txBody>
      </p:sp>
    </p:spTree>
    <p:extLst>
      <p:ext uri="{BB962C8B-B14F-4D97-AF65-F5344CB8AC3E}">
        <p14:creationId xmlns:p14="http://schemas.microsoft.com/office/powerpoint/2010/main" val="215238162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4" r:id="rId41"/>
    <p:sldLayoutId id="2147483797" r:id="rId42"/>
  </p:sldLayoutIdLst>
  <p:timing>
    <p:tnLst>
      <p:par>
        <p:cTn id="1" dur="indefinite" restart="never" nodeType="tmRoot"/>
      </p:par>
    </p:tnLst>
  </p:timing>
  <p:txStyles>
    <p:titleStyle>
      <a:lvl1pPr algn="l" defTabSz="914377" rtl="0" eaLnBrk="1" latinLnBrk="0" hangingPunct="1">
        <a:spcBef>
          <a:spcPct val="0"/>
        </a:spcBef>
        <a:buNone/>
        <a:defRPr sz="24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51"/>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91440" tIns="45720" rIns="91440" bIns="45720" rtlCol="0" anchor="ctr"/>
          <a:lstStyle/>
          <a:p>
            <a:pPr algn="ctr" defTabSz="914377"/>
            <a:endParaRPr lang="en-US" sz="1867" kern="0" dirty="0">
              <a:solidFill>
                <a:sysClr val="window" lastClr="FFFFFF"/>
              </a:solidFill>
            </a:endParaRPr>
          </a:p>
        </p:txBody>
      </p:sp>
      <p:sp>
        <p:nvSpPr>
          <p:cNvPr id="2" name="Title Placeholder 1"/>
          <p:cNvSpPr>
            <a:spLocks noGrp="1"/>
          </p:cNvSpPr>
          <p:nvPr>
            <p:ph type="title"/>
          </p:nvPr>
        </p:nvSpPr>
        <p:spPr>
          <a:xfrm>
            <a:off x="538347" y="60741"/>
            <a:ext cx="11348852" cy="642647"/>
          </a:xfrm>
          <a:prstGeom prst="rect">
            <a:avLst/>
          </a:prstGeom>
        </p:spPr>
        <p:txBody>
          <a:bodyPr vert="horz" wrap="square" lIns="68580" tIns="34290" rIns="68580" bIns="3429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38347" y="924945"/>
            <a:ext cx="11348852" cy="4525963"/>
          </a:xfrm>
          <a:prstGeom prst="rect">
            <a:avLst/>
          </a:prstGeom>
        </p:spPr>
        <p:txBody>
          <a:bodyPr vert="horz" lIns="68580" tIns="34290" rIns="68580" bIns="3429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3"/>
            <a:endParaRPr lang="en-US" noProof="0" dirty="0" smtClean="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67" dirty="0">
              <a:solidFill>
                <a:prstClr val="black"/>
              </a:solidFill>
            </a:endParaRPr>
          </a:p>
        </p:txBody>
      </p:sp>
      <p:sp>
        <p:nvSpPr>
          <p:cNvPr id="35" name="Rectangle 71"/>
          <p:cNvSpPr txBox="1">
            <a:spLocks noChangeArrowheads="1"/>
          </p:cNvSpPr>
          <p:nvPr/>
        </p:nvSpPr>
        <p:spPr bwMode="auto">
          <a:xfrm>
            <a:off x="5791202" y="6473952"/>
            <a:ext cx="884767" cy="3603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algn="ctr" defTabSz="914377">
              <a:defRPr/>
            </a:pPr>
            <a:fld id="{13B55AB4-0D57-4FBE-946B-A81E4A9D2A4C}" type="slidenum">
              <a:rPr lang="en-US" sz="1067" b="1" smtClean="0">
                <a:solidFill>
                  <a:prstClr val="white">
                    <a:lumMod val="50000"/>
                  </a:prstClr>
                </a:solidFill>
                <a:cs typeface="Arial" pitchFamily="34" charset="0"/>
              </a:rPr>
              <a:pPr algn="ctr" defTabSz="914377">
                <a:defRPr/>
              </a:pPr>
              <a:t>‹#›</a:t>
            </a:fld>
            <a:r>
              <a:rPr lang="en-US" sz="1067" b="1" dirty="0" smtClean="0">
                <a:solidFill>
                  <a:prstClr val="white">
                    <a:lumMod val="50000"/>
                  </a:prstClr>
                </a:solidFill>
                <a:cs typeface="Arial" pitchFamily="34" charset="0"/>
              </a:rPr>
              <a:t> </a:t>
            </a:r>
            <a:endParaRPr lang="en-US" sz="1067" b="1" dirty="0">
              <a:solidFill>
                <a:prstClr val="white">
                  <a:lumMod val="50000"/>
                </a:prstClr>
              </a:solidFill>
              <a:cs typeface="Arial" pitchFamily="34" charset="0"/>
            </a:endParaRPr>
          </a:p>
        </p:txBody>
      </p:sp>
      <p:sp>
        <p:nvSpPr>
          <p:cNvPr id="11" name="Freeform 13"/>
          <p:cNvSpPr>
            <a:spLocks noEditPoints="1"/>
          </p:cNvSpPr>
          <p:nvPr/>
        </p:nvSpPr>
        <p:spPr bwMode="auto">
          <a:xfrm flipH="1">
            <a:off x="1" y="6317015"/>
            <a:ext cx="2197100"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grpSp>
        <p:nvGrpSpPr>
          <p:cNvPr id="15" name="Group 14"/>
          <p:cNvGrpSpPr/>
          <p:nvPr/>
        </p:nvGrpSpPr>
        <p:grpSpPr>
          <a:xfrm>
            <a:off x="10056478" y="6477000"/>
            <a:ext cx="885825" cy="331144"/>
            <a:chOff x="7032639" y="6477000"/>
            <a:chExt cx="885825" cy="331144"/>
          </a:xfrm>
          <a:solidFill>
            <a:schemeClr val="bg1">
              <a:lumMod val="50000"/>
            </a:schemeClr>
          </a:solidFill>
        </p:grpSpPr>
        <p:sp>
          <p:nvSpPr>
            <p:cNvPr id="17" name="Freeform 6"/>
            <p:cNvSpPr>
              <a:spLocks noEditPoints="1"/>
            </p:cNvSpPr>
            <p:nvPr/>
          </p:nvSpPr>
          <p:spPr bwMode="auto">
            <a:xfrm>
              <a:off x="7032639" y="6482843"/>
              <a:ext cx="762000" cy="321784"/>
            </a:xfrm>
            <a:custGeom>
              <a:avLst/>
              <a:gdLst>
                <a:gd name="T0" fmla="*/ 13059 w 16368"/>
                <a:gd name="T1" fmla="*/ 6821 h 6912"/>
                <a:gd name="T2" fmla="*/ 13171 w 16368"/>
                <a:gd name="T3" fmla="*/ 6058 h 6912"/>
                <a:gd name="T4" fmla="*/ 12537 w 16368"/>
                <a:gd name="T5" fmla="*/ 5601 h 6912"/>
                <a:gd name="T6" fmla="*/ 13031 w 16368"/>
                <a:gd name="T7" fmla="*/ 5422 h 6912"/>
                <a:gd name="T8" fmla="*/ 12404 w 16368"/>
                <a:gd name="T9" fmla="*/ 5262 h 6912"/>
                <a:gd name="T10" fmla="*/ 12431 w 16368"/>
                <a:gd name="T11" fmla="*/ 6007 h 6912"/>
                <a:gd name="T12" fmla="*/ 12987 w 16368"/>
                <a:gd name="T13" fmla="*/ 6455 h 6912"/>
                <a:gd name="T14" fmla="*/ 12420 w 16368"/>
                <a:gd name="T15" fmla="*/ 6610 h 6912"/>
                <a:gd name="T16" fmla="*/ 10290 w 16368"/>
                <a:gd name="T17" fmla="*/ 6648 h 6912"/>
                <a:gd name="T18" fmla="*/ 9716 w 16368"/>
                <a:gd name="T19" fmla="*/ 5817 h 6912"/>
                <a:gd name="T20" fmla="*/ 10563 w 16368"/>
                <a:gd name="T21" fmla="*/ 5437 h 6912"/>
                <a:gd name="T22" fmla="*/ 9537 w 16368"/>
                <a:gd name="T23" fmla="*/ 5473 h 6912"/>
                <a:gd name="T24" fmla="*/ 9912 w 16368"/>
                <a:gd name="T25" fmla="*/ 6864 h 6912"/>
                <a:gd name="T26" fmla="*/ 7886 w 16368"/>
                <a:gd name="T27" fmla="*/ 6342 h 6912"/>
                <a:gd name="T28" fmla="*/ 3258 w 16368"/>
                <a:gd name="T29" fmla="*/ 6878 h 6912"/>
                <a:gd name="T30" fmla="*/ 4175 w 16368"/>
                <a:gd name="T31" fmla="*/ 6446 h 6912"/>
                <a:gd name="T32" fmla="*/ 3586 w 16368"/>
                <a:gd name="T33" fmla="*/ 5821 h 6912"/>
                <a:gd name="T34" fmla="*/ 3511 w 16368"/>
                <a:gd name="T35" fmla="*/ 5432 h 6912"/>
                <a:gd name="T36" fmla="*/ 3856 w 16368"/>
                <a:gd name="T37" fmla="*/ 5147 h 6912"/>
                <a:gd name="T38" fmla="*/ 3086 w 16368"/>
                <a:gd name="T39" fmla="*/ 5654 h 6912"/>
                <a:gd name="T40" fmla="*/ 3767 w 16368"/>
                <a:gd name="T41" fmla="*/ 6238 h 6912"/>
                <a:gd name="T42" fmla="*/ 3719 w 16368"/>
                <a:gd name="T43" fmla="*/ 6621 h 6912"/>
                <a:gd name="T44" fmla="*/ 6358 w 16368"/>
                <a:gd name="T45" fmla="*/ 6200 h 6912"/>
                <a:gd name="T46" fmla="*/ 6907 w 16368"/>
                <a:gd name="T47" fmla="*/ 6636 h 6912"/>
                <a:gd name="T48" fmla="*/ 6848 w 16368"/>
                <a:gd name="T49" fmla="*/ 5890 h 6912"/>
                <a:gd name="T50" fmla="*/ 6560 w 16368"/>
                <a:gd name="T51" fmla="*/ 5196 h 6912"/>
                <a:gd name="T52" fmla="*/ 6473 w 16368"/>
                <a:gd name="T53" fmla="*/ 5436 h 6912"/>
                <a:gd name="T54" fmla="*/ 6496 w 16368"/>
                <a:gd name="T55" fmla="*/ 5894 h 6912"/>
                <a:gd name="T56" fmla="*/ 765 w 16368"/>
                <a:gd name="T57" fmla="*/ 4050 h 6912"/>
                <a:gd name="T58" fmla="*/ 414 w 16368"/>
                <a:gd name="T59" fmla="*/ 3090 h 6912"/>
                <a:gd name="T60" fmla="*/ 1311 w 16368"/>
                <a:gd name="T61" fmla="*/ 2618 h 6912"/>
                <a:gd name="T62" fmla="*/ 70 w 16368"/>
                <a:gd name="T63" fmla="*/ 3082 h 6912"/>
                <a:gd name="T64" fmla="*/ 780 w 16368"/>
                <a:gd name="T65" fmla="*/ 4327 h 6912"/>
                <a:gd name="T66" fmla="*/ 2867 w 16368"/>
                <a:gd name="T67" fmla="*/ 4033 h 6912"/>
                <a:gd name="T68" fmla="*/ 2587 w 16368"/>
                <a:gd name="T69" fmla="*/ 2621 h 6912"/>
                <a:gd name="T70" fmla="*/ 1434 w 16368"/>
                <a:gd name="T71" fmla="*/ 3358 h 6912"/>
                <a:gd name="T72" fmla="*/ 2181 w 16368"/>
                <a:gd name="T73" fmla="*/ 4076 h 6912"/>
                <a:gd name="T74" fmla="*/ 1790 w 16368"/>
                <a:gd name="T75" fmla="*/ 3203 h 6912"/>
                <a:gd name="T76" fmla="*/ 2563 w 16368"/>
                <a:gd name="T77" fmla="*/ 2957 h 6912"/>
                <a:gd name="T78" fmla="*/ 2523 w 16368"/>
                <a:gd name="T79" fmla="*/ 3971 h 6912"/>
                <a:gd name="T80" fmla="*/ 3826 w 16368"/>
                <a:gd name="T81" fmla="*/ 3401 h 6912"/>
                <a:gd name="T82" fmla="*/ 5201 w 16368"/>
                <a:gd name="T83" fmla="*/ 4304 h 6912"/>
                <a:gd name="T84" fmla="*/ 6088 w 16368"/>
                <a:gd name="T85" fmla="*/ 3839 h 6912"/>
                <a:gd name="T86" fmla="*/ 5467 w 16368"/>
                <a:gd name="T87" fmla="*/ 3223 h 6912"/>
                <a:gd name="T88" fmla="*/ 5434 w 16368"/>
                <a:gd name="T89" fmla="*/ 2845 h 6912"/>
                <a:gd name="T90" fmla="*/ 5737 w 16368"/>
                <a:gd name="T91" fmla="*/ 2562 h 6912"/>
                <a:gd name="T92" fmla="*/ 4999 w 16368"/>
                <a:gd name="T93" fmla="*/ 3094 h 6912"/>
                <a:gd name="T94" fmla="*/ 5698 w 16368"/>
                <a:gd name="T95" fmla="*/ 3673 h 6912"/>
                <a:gd name="T96" fmla="*/ 5617 w 16368"/>
                <a:gd name="T97" fmla="*/ 4044 h 6912"/>
                <a:gd name="T98" fmla="*/ 6429 w 16368"/>
                <a:gd name="T99" fmla="*/ 3950 h 6912"/>
                <a:gd name="T100" fmla="*/ 7503 w 16368"/>
                <a:gd name="T101" fmla="*/ 4170 h 6912"/>
                <a:gd name="T102" fmla="*/ 7279 w 16368"/>
                <a:gd name="T103" fmla="*/ 3987 h 6912"/>
                <a:gd name="T104" fmla="*/ 6709 w 16368"/>
                <a:gd name="T105" fmla="*/ 3804 h 6912"/>
                <a:gd name="T106" fmla="*/ 10777 w 16368"/>
                <a:gd name="T107" fmla="*/ 3115 h 6912"/>
                <a:gd name="T108" fmla="*/ 12176 w 16368"/>
                <a:gd name="T109" fmla="*/ 3026 h 6912"/>
                <a:gd name="T110" fmla="*/ 14702 w 16368"/>
                <a:gd name="T111" fmla="*/ 4030 h 6912"/>
                <a:gd name="T112" fmla="*/ 13852 w 16368"/>
                <a:gd name="T113" fmla="*/ 3645 h 6912"/>
                <a:gd name="T114" fmla="*/ 14434 w 16368"/>
                <a:gd name="T115" fmla="*/ 2814 h 6912"/>
                <a:gd name="T116" fmla="*/ 14096 w 16368"/>
                <a:gd name="T117" fmla="*/ 2603 h 6912"/>
                <a:gd name="T118" fmla="*/ 13655 w 16368"/>
                <a:gd name="T119" fmla="*/ 4002 h 6912"/>
                <a:gd name="T120" fmla="*/ 15796 w 16368"/>
                <a:gd name="T121" fmla="*/ 3578 h 6912"/>
                <a:gd name="T122" fmla="*/ 8589 w 16368"/>
                <a:gd name="T123" fmla="*/ 495 h 6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68" h="6912">
                  <a:moveTo>
                    <a:pt x="6388" y="495"/>
                  </a:moveTo>
                  <a:lnTo>
                    <a:pt x="6388" y="0"/>
                  </a:lnTo>
                  <a:lnTo>
                    <a:pt x="4724" y="0"/>
                  </a:lnTo>
                  <a:lnTo>
                    <a:pt x="4724" y="495"/>
                  </a:lnTo>
                  <a:lnTo>
                    <a:pt x="5212" y="495"/>
                  </a:lnTo>
                  <a:lnTo>
                    <a:pt x="5212" y="1721"/>
                  </a:lnTo>
                  <a:lnTo>
                    <a:pt x="5900" y="1721"/>
                  </a:lnTo>
                  <a:lnTo>
                    <a:pt x="5900" y="495"/>
                  </a:lnTo>
                  <a:lnTo>
                    <a:pt x="6388" y="495"/>
                  </a:lnTo>
                  <a:close/>
                  <a:moveTo>
                    <a:pt x="12191" y="6803"/>
                  </a:moveTo>
                  <a:lnTo>
                    <a:pt x="12210" y="6813"/>
                  </a:lnTo>
                  <a:lnTo>
                    <a:pt x="12231" y="6823"/>
                  </a:lnTo>
                  <a:lnTo>
                    <a:pt x="12253" y="6833"/>
                  </a:lnTo>
                  <a:lnTo>
                    <a:pt x="12278" y="6843"/>
                  </a:lnTo>
                  <a:lnTo>
                    <a:pt x="12304" y="6853"/>
                  </a:lnTo>
                  <a:lnTo>
                    <a:pt x="12331" y="6862"/>
                  </a:lnTo>
                  <a:lnTo>
                    <a:pt x="12361" y="6871"/>
                  </a:lnTo>
                  <a:lnTo>
                    <a:pt x="12391" y="6878"/>
                  </a:lnTo>
                  <a:lnTo>
                    <a:pt x="12422" y="6885"/>
                  </a:lnTo>
                  <a:lnTo>
                    <a:pt x="12454" y="6893"/>
                  </a:lnTo>
                  <a:lnTo>
                    <a:pt x="12487" y="6898"/>
                  </a:lnTo>
                  <a:lnTo>
                    <a:pt x="12520" y="6903"/>
                  </a:lnTo>
                  <a:lnTo>
                    <a:pt x="12554" y="6907"/>
                  </a:lnTo>
                  <a:lnTo>
                    <a:pt x="12588" y="6910"/>
                  </a:lnTo>
                  <a:lnTo>
                    <a:pt x="12622" y="6911"/>
                  </a:lnTo>
                  <a:lnTo>
                    <a:pt x="12657" y="6912"/>
                  </a:lnTo>
                  <a:lnTo>
                    <a:pt x="12697" y="6911"/>
                  </a:lnTo>
                  <a:lnTo>
                    <a:pt x="12737" y="6909"/>
                  </a:lnTo>
                  <a:lnTo>
                    <a:pt x="12775" y="6906"/>
                  </a:lnTo>
                  <a:lnTo>
                    <a:pt x="12812" y="6901"/>
                  </a:lnTo>
                  <a:lnTo>
                    <a:pt x="12848" y="6896"/>
                  </a:lnTo>
                  <a:lnTo>
                    <a:pt x="12882" y="6888"/>
                  </a:lnTo>
                  <a:lnTo>
                    <a:pt x="12914" y="6879"/>
                  </a:lnTo>
                  <a:lnTo>
                    <a:pt x="12946" y="6870"/>
                  </a:lnTo>
                  <a:lnTo>
                    <a:pt x="12976" y="6860"/>
                  </a:lnTo>
                  <a:lnTo>
                    <a:pt x="13004" y="6848"/>
                  </a:lnTo>
                  <a:lnTo>
                    <a:pt x="13032" y="6835"/>
                  </a:lnTo>
                  <a:lnTo>
                    <a:pt x="13059" y="6821"/>
                  </a:lnTo>
                  <a:lnTo>
                    <a:pt x="13083" y="6807"/>
                  </a:lnTo>
                  <a:lnTo>
                    <a:pt x="13107" y="6791"/>
                  </a:lnTo>
                  <a:lnTo>
                    <a:pt x="13129" y="6775"/>
                  </a:lnTo>
                  <a:lnTo>
                    <a:pt x="13150" y="6758"/>
                  </a:lnTo>
                  <a:lnTo>
                    <a:pt x="13169" y="6739"/>
                  </a:lnTo>
                  <a:lnTo>
                    <a:pt x="13187" y="6720"/>
                  </a:lnTo>
                  <a:lnTo>
                    <a:pt x="13205" y="6700"/>
                  </a:lnTo>
                  <a:lnTo>
                    <a:pt x="13220" y="6680"/>
                  </a:lnTo>
                  <a:lnTo>
                    <a:pt x="13235" y="6659"/>
                  </a:lnTo>
                  <a:lnTo>
                    <a:pt x="13248" y="6637"/>
                  </a:lnTo>
                  <a:lnTo>
                    <a:pt x="13259" y="6615"/>
                  </a:lnTo>
                  <a:lnTo>
                    <a:pt x="13270" y="6592"/>
                  </a:lnTo>
                  <a:lnTo>
                    <a:pt x="13280" y="6568"/>
                  </a:lnTo>
                  <a:lnTo>
                    <a:pt x="13288" y="6545"/>
                  </a:lnTo>
                  <a:lnTo>
                    <a:pt x="13294" y="6521"/>
                  </a:lnTo>
                  <a:lnTo>
                    <a:pt x="13300" y="6496"/>
                  </a:lnTo>
                  <a:lnTo>
                    <a:pt x="13304" y="6471"/>
                  </a:lnTo>
                  <a:lnTo>
                    <a:pt x="13307" y="6446"/>
                  </a:lnTo>
                  <a:lnTo>
                    <a:pt x="13309" y="6420"/>
                  </a:lnTo>
                  <a:lnTo>
                    <a:pt x="13309" y="6395"/>
                  </a:lnTo>
                  <a:lnTo>
                    <a:pt x="13309" y="6372"/>
                  </a:lnTo>
                  <a:lnTo>
                    <a:pt x="13308" y="6350"/>
                  </a:lnTo>
                  <a:lnTo>
                    <a:pt x="13306" y="6327"/>
                  </a:lnTo>
                  <a:lnTo>
                    <a:pt x="13303" y="6307"/>
                  </a:lnTo>
                  <a:lnTo>
                    <a:pt x="13299" y="6285"/>
                  </a:lnTo>
                  <a:lnTo>
                    <a:pt x="13294" y="6266"/>
                  </a:lnTo>
                  <a:lnTo>
                    <a:pt x="13289" y="6245"/>
                  </a:lnTo>
                  <a:lnTo>
                    <a:pt x="13283" y="6226"/>
                  </a:lnTo>
                  <a:lnTo>
                    <a:pt x="13275" y="6207"/>
                  </a:lnTo>
                  <a:lnTo>
                    <a:pt x="13267" y="6189"/>
                  </a:lnTo>
                  <a:lnTo>
                    <a:pt x="13258" y="6172"/>
                  </a:lnTo>
                  <a:lnTo>
                    <a:pt x="13248" y="6154"/>
                  </a:lnTo>
                  <a:lnTo>
                    <a:pt x="13238" y="6137"/>
                  </a:lnTo>
                  <a:lnTo>
                    <a:pt x="13226" y="6120"/>
                  </a:lnTo>
                  <a:lnTo>
                    <a:pt x="13213" y="6104"/>
                  </a:lnTo>
                  <a:lnTo>
                    <a:pt x="13200" y="6089"/>
                  </a:lnTo>
                  <a:lnTo>
                    <a:pt x="13186" y="6073"/>
                  </a:lnTo>
                  <a:lnTo>
                    <a:pt x="13171" y="6058"/>
                  </a:lnTo>
                  <a:lnTo>
                    <a:pt x="13155" y="6044"/>
                  </a:lnTo>
                  <a:lnTo>
                    <a:pt x="13138" y="6029"/>
                  </a:lnTo>
                  <a:lnTo>
                    <a:pt x="13120" y="6016"/>
                  </a:lnTo>
                  <a:lnTo>
                    <a:pt x="13102" y="6002"/>
                  </a:lnTo>
                  <a:lnTo>
                    <a:pt x="13082" y="5989"/>
                  </a:lnTo>
                  <a:lnTo>
                    <a:pt x="13062" y="5976"/>
                  </a:lnTo>
                  <a:lnTo>
                    <a:pt x="13041" y="5964"/>
                  </a:lnTo>
                  <a:lnTo>
                    <a:pt x="13019" y="5952"/>
                  </a:lnTo>
                  <a:lnTo>
                    <a:pt x="12995" y="5939"/>
                  </a:lnTo>
                  <a:lnTo>
                    <a:pt x="12972" y="5927"/>
                  </a:lnTo>
                  <a:lnTo>
                    <a:pt x="12947" y="5916"/>
                  </a:lnTo>
                  <a:lnTo>
                    <a:pt x="12920" y="5905"/>
                  </a:lnTo>
                  <a:lnTo>
                    <a:pt x="12894" y="5893"/>
                  </a:lnTo>
                  <a:lnTo>
                    <a:pt x="12866" y="5883"/>
                  </a:lnTo>
                  <a:lnTo>
                    <a:pt x="12825" y="5867"/>
                  </a:lnTo>
                  <a:lnTo>
                    <a:pt x="12786" y="5851"/>
                  </a:lnTo>
                  <a:lnTo>
                    <a:pt x="12751" y="5835"/>
                  </a:lnTo>
                  <a:lnTo>
                    <a:pt x="12718" y="5821"/>
                  </a:lnTo>
                  <a:lnTo>
                    <a:pt x="12688" y="5806"/>
                  </a:lnTo>
                  <a:lnTo>
                    <a:pt x="12662" y="5790"/>
                  </a:lnTo>
                  <a:lnTo>
                    <a:pt x="12637" y="5775"/>
                  </a:lnTo>
                  <a:lnTo>
                    <a:pt x="12616" y="5758"/>
                  </a:lnTo>
                  <a:lnTo>
                    <a:pt x="12606" y="5750"/>
                  </a:lnTo>
                  <a:lnTo>
                    <a:pt x="12597" y="5742"/>
                  </a:lnTo>
                  <a:lnTo>
                    <a:pt x="12589" y="5734"/>
                  </a:lnTo>
                  <a:lnTo>
                    <a:pt x="12581" y="5725"/>
                  </a:lnTo>
                  <a:lnTo>
                    <a:pt x="12574" y="5717"/>
                  </a:lnTo>
                  <a:lnTo>
                    <a:pt x="12568" y="5707"/>
                  </a:lnTo>
                  <a:lnTo>
                    <a:pt x="12561" y="5698"/>
                  </a:lnTo>
                  <a:lnTo>
                    <a:pt x="12556" y="5689"/>
                  </a:lnTo>
                  <a:lnTo>
                    <a:pt x="12552" y="5679"/>
                  </a:lnTo>
                  <a:lnTo>
                    <a:pt x="12548" y="5668"/>
                  </a:lnTo>
                  <a:lnTo>
                    <a:pt x="12545" y="5658"/>
                  </a:lnTo>
                  <a:lnTo>
                    <a:pt x="12542" y="5647"/>
                  </a:lnTo>
                  <a:lnTo>
                    <a:pt x="12540" y="5637"/>
                  </a:lnTo>
                  <a:lnTo>
                    <a:pt x="12538" y="5626"/>
                  </a:lnTo>
                  <a:lnTo>
                    <a:pt x="12538" y="5613"/>
                  </a:lnTo>
                  <a:lnTo>
                    <a:pt x="12537" y="5601"/>
                  </a:lnTo>
                  <a:lnTo>
                    <a:pt x="12538" y="5583"/>
                  </a:lnTo>
                  <a:lnTo>
                    <a:pt x="12541" y="5563"/>
                  </a:lnTo>
                  <a:lnTo>
                    <a:pt x="12544" y="5554"/>
                  </a:lnTo>
                  <a:lnTo>
                    <a:pt x="12546" y="5545"/>
                  </a:lnTo>
                  <a:lnTo>
                    <a:pt x="12550" y="5536"/>
                  </a:lnTo>
                  <a:lnTo>
                    <a:pt x="12553" y="5526"/>
                  </a:lnTo>
                  <a:lnTo>
                    <a:pt x="12558" y="5517"/>
                  </a:lnTo>
                  <a:lnTo>
                    <a:pt x="12563" y="5508"/>
                  </a:lnTo>
                  <a:lnTo>
                    <a:pt x="12569" y="5500"/>
                  </a:lnTo>
                  <a:lnTo>
                    <a:pt x="12575" y="5491"/>
                  </a:lnTo>
                  <a:lnTo>
                    <a:pt x="12581" y="5482"/>
                  </a:lnTo>
                  <a:lnTo>
                    <a:pt x="12588" y="5475"/>
                  </a:lnTo>
                  <a:lnTo>
                    <a:pt x="12596" y="5467"/>
                  </a:lnTo>
                  <a:lnTo>
                    <a:pt x="12604" y="5460"/>
                  </a:lnTo>
                  <a:lnTo>
                    <a:pt x="12614" y="5453"/>
                  </a:lnTo>
                  <a:lnTo>
                    <a:pt x="12623" y="5446"/>
                  </a:lnTo>
                  <a:lnTo>
                    <a:pt x="12633" y="5438"/>
                  </a:lnTo>
                  <a:lnTo>
                    <a:pt x="12644" y="5432"/>
                  </a:lnTo>
                  <a:lnTo>
                    <a:pt x="12656" y="5427"/>
                  </a:lnTo>
                  <a:lnTo>
                    <a:pt x="12667" y="5421"/>
                  </a:lnTo>
                  <a:lnTo>
                    <a:pt x="12680" y="5417"/>
                  </a:lnTo>
                  <a:lnTo>
                    <a:pt x="12693" y="5412"/>
                  </a:lnTo>
                  <a:lnTo>
                    <a:pt x="12707" y="5408"/>
                  </a:lnTo>
                  <a:lnTo>
                    <a:pt x="12721" y="5405"/>
                  </a:lnTo>
                  <a:lnTo>
                    <a:pt x="12736" y="5402"/>
                  </a:lnTo>
                  <a:lnTo>
                    <a:pt x="12752" y="5398"/>
                  </a:lnTo>
                  <a:lnTo>
                    <a:pt x="12768" y="5396"/>
                  </a:lnTo>
                  <a:lnTo>
                    <a:pt x="12785" y="5395"/>
                  </a:lnTo>
                  <a:lnTo>
                    <a:pt x="12803" y="5394"/>
                  </a:lnTo>
                  <a:lnTo>
                    <a:pt x="12821" y="5393"/>
                  </a:lnTo>
                  <a:lnTo>
                    <a:pt x="12852" y="5394"/>
                  </a:lnTo>
                  <a:lnTo>
                    <a:pt x="12881" y="5396"/>
                  </a:lnTo>
                  <a:lnTo>
                    <a:pt x="12908" y="5398"/>
                  </a:lnTo>
                  <a:lnTo>
                    <a:pt x="12935" y="5402"/>
                  </a:lnTo>
                  <a:lnTo>
                    <a:pt x="12960" y="5406"/>
                  </a:lnTo>
                  <a:lnTo>
                    <a:pt x="12985" y="5411"/>
                  </a:lnTo>
                  <a:lnTo>
                    <a:pt x="13008" y="5417"/>
                  </a:lnTo>
                  <a:lnTo>
                    <a:pt x="13031" y="5422"/>
                  </a:lnTo>
                  <a:lnTo>
                    <a:pt x="13052" y="5429"/>
                  </a:lnTo>
                  <a:lnTo>
                    <a:pt x="13072" y="5435"/>
                  </a:lnTo>
                  <a:lnTo>
                    <a:pt x="13091" y="5442"/>
                  </a:lnTo>
                  <a:lnTo>
                    <a:pt x="13109" y="5449"/>
                  </a:lnTo>
                  <a:lnTo>
                    <a:pt x="13139" y="5463"/>
                  </a:lnTo>
                  <a:lnTo>
                    <a:pt x="13166" y="5475"/>
                  </a:lnTo>
                  <a:lnTo>
                    <a:pt x="13241" y="5222"/>
                  </a:lnTo>
                  <a:lnTo>
                    <a:pt x="13223" y="5213"/>
                  </a:lnTo>
                  <a:lnTo>
                    <a:pt x="13205" y="5205"/>
                  </a:lnTo>
                  <a:lnTo>
                    <a:pt x="13185" y="5197"/>
                  </a:lnTo>
                  <a:lnTo>
                    <a:pt x="13165" y="5189"/>
                  </a:lnTo>
                  <a:lnTo>
                    <a:pt x="13142" y="5182"/>
                  </a:lnTo>
                  <a:lnTo>
                    <a:pt x="13120" y="5175"/>
                  </a:lnTo>
                  <a:lnTo>
                    <a:pt x="13096" y="5168"/>
                  </a:lnTo>
                  <a:lnTo>
                    <a:pt x="13071" y="5162"/>
                  </a:lnTo>
                  <a:lnTo>
                    <a:pt x="13044" y="5157"/>
                  </a:lnTo>
                  <a:lnTo>
                    <a:pt x="13017" y="5152"/>
                  </a:lnTo>
                  <a:lnTo>
                    <a:pt x="12988" y="5147"/>
                  </a:lnTo>
                  <a:lnTo>
                    <a:pt x="12958" y="5144"/>
                  </a:lnTo>
                  <a:lnTo>
                    <a:pt x="12928" y="5141"/>
                  </a:lnTo>
                  <a:lnTo>
                    <a:pt x="12896" y="5139"/>
                  </a:lnTo>
                  <a:lnTo>
                    <a:pt x="12862" y="5137"/>
                  </a:lnTo>
                  <a:lnTo>
                    <a:pt x="12828" y="5137"/>
                  </a:lnTo>
                  <a:lnTo>
                    <a:pt x="12794" y="5138"/>
                  </a:lnTo>
                  <a:lnTo>
                    <a:pt x="12760" y="5139"/>
                  </a:lnTo>
                  <a:lnTo>
                    <a:pt x="12727" y="5142"/>
                  </a:lnTo>
                  <a:lnTo>
                    <a:pt x="12694" y="5146"/>
                  </a:lnTo>
                  <a:lnTo>
                    <a:pt x="12664" y="5152"/>
                  </a:lnTo>
                  <a:lnTo>
                    <a:pt x="12633" y="5158"/>
                  </a:lnTo>
                  <a:lnTo>
                    <a:pt x="12603" y="5165"/>
                  </a:lnTo>
                  <a:lnTo>
                    <a:pt x="12576" y="5175"/>
                  </a:lnTo>
                  <a:lnTo>
                    <a:pt x="12548" y="5184"/>
                  </a:lnTo>
                  <a:lnTo>
                    <a:pt x="12522" y="5195"/>
                  </a:lnTo>
                  <a:lnTo>
                    <a:pt x="12496" y="5206"/>
                  </a:lnTo>
                  <a:lnTo>
                    <a:pt x="12471" y="5219"/>
                  </a:lnTo>
                  <a:lnTo>
                    <a:pt x="12448" y="5232"/>
                  </a:lnTo>
                  <a:lnTo>
                    <a:pt x="12425" y="5247"/>
                  </a:lnTo>
                  <a:lnTo>
                    <a:pt x="12404" y="5262"/>
                  </a:lnTo>
                  <a:lnTo>
                    <a:pt x="12383" y="5278"/>
                  </a:lnTo>
                  <a:lnTo>
                    <a:pt x="12364" y="5295"/>
                  </a:lnTo>
                  <a:lnTo>
                    <a:pt x="12346" y="5313"/>
                  </a:lnTo>
                  <a:lnTo>
                    <a:pt x="12329" y="5331"/>
                  </a:lnTo>
                  <a:lnTo>
                    <a:pt x="12313" y="5350"/>
                  </a:lnTo>
                  <a:lnTo>
                    <a:pt x="12299" y="5371"/>
                  </a:lnTo>
                  <a:lnTo>
                    <a:pt x="12285" y="5391"/>
                  </a:lnTo>
                  <a:lnTo>
                    <a:pt x="12273" y="5413"/>
                  </a:lnTo>
                  <a:lnTo>
                    <a:pt x="12262" y="5435"/>
                  </a:lnTo>
                  <a:lnTo>
                    <a:pt x="12251" y="5458"/>
                  </a:lnTo>
                  <a:lnTo>
                    <a:pt x="12243" y="5480"/>
                  </a:lnTo>
                  <a:lnTo>
                    <a:pt x="12236" y="5505"/>
                  </a:lnTo>
                  <a:lnTo>
                    <a:pt x="12230" y="5528"/>
                  </a:lnTo>
                  <a:lnTo>
                    <a:pt x="12225" y="5554"/>
                  </a:lnTo>
                  <a:lnTo>
                    <a:pt x="12222" y="5578"/>
                  </a:lnTo>
                  <a:lnTo>
                    <a:pt x="12220" y="5605"/>
                  </a:lnTo>
                  <a:lnTo>
                    <a:pt x="12219" y="5631"/>
                  </a:lnTo>
                  <a:lnTo>
                    <a:pt x="12220" y="5654"/>
                  </a:lnTo>
                  <a:lnTo>
                    <a:pt x="12221" y="5676"/>
                  </a:lnTo>
                  <a:lnTo>
                    <a:pt x="12224" y="5698"/>
                  </a:lnTo>
                  <a:lnTo>
                    <a:pt x="12227" y="5720"/>
                  </a:lnTo>
                  <a:lnTo>
                    <a:pt x="12232" y="5740"/>
                  </a:lnTo>
                  <a:lnTo>
                    <a:pt x="12237" y="5761"/>
                  </a:lnTo>
                  <a:lnTo>
                    <a:pt x="12244" y="5780"/>
                  </a:lnTo>
                  <a:lnTo>
                    <a:pt x="12251" y="5799"/>
                  </a:lnTo>
                  <a:lnTo>
                    <a:pt x="12260" y="5818"/>
                  </a:lnTo>
                  <a:lnTo>
                    <a:pt x="12270" y="5836"/>
                  </a:lnTo>
                  <a:lnTo>
                    <a:pt x="12280" y="5854"/>
                  </a:lnTo>
                  <a:lnTo>
                    <a:pt x="12291" y="5871"/>
                  </a:lnTo>
                  <a:lnTo>
                    <a:pt x="12304" y="5888"/>
                  </a:lnTo>
                  <a:lnTo>
                    <a:pt x="12317" y="5905"/>
                  </a:lnTo>
                  <a:lnTo>
                    <a:pt x="12330" y="5920"/>
                  </a:lnTo>
                  <a:lnTo>
                    <a:pt x="12346" y="5935"/>
                  </a:lnTo>
                  <a:lnTo>
                    <a:pt x="12361" y="5951"/>
                  </a:lnTo>
                  <a:lnTo>
                    <a:pt x="12377" y="5965"/>
                  </a:lnTo>
                  <a:lnTo>
                    <a:pt x="12395" y="5979"/>
                  </a:lnTo>
                  <a:lnTo>
                    <a:pt x="12412" y="5994"/>
                  </a:lnTo>
                  <a:lnTo>
                    <a:pt x="12431" y="6007"/>
                  </a:lnTo>
                  <a:lnTo>
                    <a:pt x="12451" y="6020"/>
                  </a:lnTo>
                  <a:lnTo>
                    <a:pt x="12471" y="6033"/>
                  </a:lnTo>
                  <a:lnTo>
                    <a:pt x="12492" y="6045"/>
                  </a:lnTo>
                  <a:lnTo>
                    <a:pt x="12514" y="6057"/>
                  </a:lnTo>
                  <a:lnTo>
                    <a:pt x="12536" y="6068"/>
                  </a:lnTo>
                  <a:lnTo>
                    <a:pt x="12559" y="6080"/>
                  </a:lnTo>
                  <a:lnTo>
                    <a:pt x="12583" y="6091"/>
                  </a:lnTo>
                  <a:lnTo>
                    <a:pt x="12607" y="6101"/>
                  </a:lnTo>
                  <a:lnTo>
                    <a:pt x="12633" y="6111"/>
                  </a:lnTo>
                  <a:lnTo>
                    <a:pt x="12659" y="6122"/>
                  </a:lnTo>
                  <a:lnTo>
                    <a:pt x="12685" y="6131"/>
                  </a:lnTo>
                  <a:lnTo>
                    <a:pt x="12724" y="6146"/>
                  </a:lnTo>
                  <a:lnTo>
                    <a:pt x="12761" y="6160"/>
                  </a:lnTo>
                  <a:lnTo>
                    <a:pt x="12794" y="6176"/>
                  </a:lnTo>
                  <a:lnTo>
                    <a:pt x="12824" y="6191"/>
                  </a:lnTo>
                  <a:lnTo>
                    <a:pt x="12852" y="6206"/>
                  </a:lnTo>
                  <a:lnTo>
                    <a:pt x="12877" y="6222"/>
                  </a:lnTo>
                  <a:lnTo>
                    <a:pt x="12899" y="6238"/>
                  </a:lnTo>
                  <a:lnTo>
                    <a:pt x="12919" y="6254"/>
                  </a:lnTo>
                  <a:lnTo>
                    <a:pt x="12928" y="6264"/>
                  </a:lnTo>
                  <a:lnTo>
                    <a:pt x="12936" y="6272"/>
                  </a:lnTo>
                  <a:lnTo>
                    <a:pt x="12944" y="6281"/>
                  </a:lnTo>
                  <a:lnTo>
                    <a:pt x="12951" y="6290"/>
                  </a:lnTo>
                  <a:lnTo>
                    <a:pt x="12957" y="6299"/>
                  </a:lnTo>
                  <a:lnTo>
                    <a:pt x="12962" y="6309"/>
                  </a:lnTo>
                  <a:lnTo>
                    <a:pt x="12969" y="6319"/>
                  </a:lnTo>
                  <a:lnTo>
                    <a:pt x="12973" y="6328"/>
                  </a:lnTo>
                  <a:lnTo>
                    <a:pt x="12977" y="6338"/>
                  </a:lnTo>
                  <a:lnTo>
                    <a:pt x="12980" y="6349"/>
                  </a:lnTo>
                  <a:lnTo>
                    <a:pt x="12983" y="6360"/>
                  </a:lnTo>
                  <a:lnTo>
                    <a:pt x="12986" y="6370"/>
                  </a:lnTo>
                  <a:lnTo>
                    <a:pt x="12987" y="6381"/>
                  </a:lnTo>
                  <a:lnTo>
                    <a:pt x="12989" y="6393"/>
                  </a:lnTo>
                  <a:lnTo>
                    <a:pt x="12989" y="6405"/>
                  </a:lnTo>
                  <a:lnTo>
                    <a:pt x="12990" y="6417"/>
                  </a:lnTo>
                  <a:lnTo>
                    <a:pt x="12989" y="6429"/>
                  </a:lnTo>
                  <a:lnTo>
                    <a:pt x="12988" y="6443"/>
                  </a:lnTo>
                  <a:lnTo>
                    <a:pt x="12987" y="6455"/>
                  </a:lnTo>
                  <a:lnTo>
                    <a:pt x="12985" y="6467"/>
                  </a:lnTo>
                  <a:lnTo>
                    <a:pt x="12982" y="6479"/>
                  </a:lnTo>
                  <a:lnTo>
                    <a:pt x="12978" y="6491"/>
                  </a:lnTo>
                  <a:lnTo>
                    <a:pt x="12974" y="6502"/>
                  </a:lnTo>
                  <a:lnTo>
                    <a:pt x="12970" y="6513"/>
                  </a:lnTo>
                  <a:lnTo>
                    <a:pt x="12963" y="6523"/>
                  </a:lnTo>
                  <a:lnTo>
                    <a:pt x="12957" y="6534"/>
                  </a:lnTo>
                  <a:lnTo>
                    <a:pt x="12951" y="6544"/>
                  </a:lnTo>
                  <a:lnTo>
                    <a:pt x="12944" y="6553"/>
                  </a:lnTo>
                  <a:lnTo>
                    <a:pt x="12936" y="6562"/>
                  </a:lnTo>
                  <a:lnTo>
                    <a:pt x="12928" y="6570"/>
                  </a:lnTo>
                  <a:lnTo>
                    <a:pt x="12918" y="6579"/>
                  </a:lnTo>
                  <a:lnTo>
                    <a:pt x="12908" y="6587"/>
                  </a:lnTo>
                  <a:lnTo>
                    <a:pt x="12898" y="6594"/>
                  </a:lnTo>
                  <a:lnTo>
                    <a:pt x="12888" y="6601"/>
                  </a:lnTo>
                  <a:lnTo>
                    <a:pt x="12877" y="6608"/>
                  </a:lnTo>
                  <a:lnTo>
                    <a:pt x="12864" y="6614"/>
                  </a:lnTo>
                  <a:lnTo>
                    <a:pt x="12852" y="6621"/>
                  </a:lnTo>
                  <a:lnTo>
                    <a:pt x="12839" y="6626"/>
                  </a:lnTo>
                  <a:lnTo>
                    <a:pt x="12824" y="6631"/>
                  </a:lnTo>
                  <a:lnTo>
                    <a:pt x="12810" y="6635"/>
                  </a:lnTo>
                  <a:lnTo>
                    <a:pt x="12796" y="6639"/>
                  </a:lnTo>
                  <a:lnTo>
                    <a:pt x="12780" y="6642"/>
                  </a:lnTo>
                  <a:lnTo>
                    <a:pt x="12764" y="6645"/>
                  </a:lnTo>
                  <a:lnTo>
                    <a:pt x="12748" y="6647"/>
                  </a:lnTo>
                  <a:lnTo>
                    <a:pt x="12731" y="6649"/>
                  </a:lnTo>
                  <a:lnTo>
                    <a:pt x="12714" y="6650"/>
                  </a:lnTo>
                  <a:lnTo>
                    <a:pt x="12695" y="6651"/>
                  </a:lnTo>
                  <a:lnTo>
                    <a:pt x="12677" y="6651"/>
                  </a:lnTo>
                  <a:lnTo>
                    <a:pt x="12647" y="6651"/>
                  </a:lnTo>
                  <a:lnTo>
                    <a:pt x="12618" y="6649"/>
                  </a:lnTo>
                  <a:lnTo>
                    <a:pt x="12588" y="6646"/>
                  </a:lnTo>
                  <a:lnTo>
                    <a:pt x="12558" y="6643"/>
                  </a:lnTo>
                  <a:lnTo>
                    <a:pt x="12530" y="6638"/>
                  </a:lnTo>
                  <a:lnTo>
                    <a:pt x="12502" y="6632"/>
                  </a:lnTo>
                  <a:lnTo>
                    <a:pt x="12473" y="6626"/>
                  </a:lnTo>
                  <a:lnTo>
                    <a:pt x="12447" y="6619"/>
                  </a:lnTo>
                  <a:lnTo>
                    <a:pt x="12420" y="6610"/>
                  </a:lnTo>
                  <a:lnTo>
                    <a:pt x="12395" y="6602"/>
                  </a:lnTo>
                  <a:lnTo>
                    <a:pt x="12370" y="6593"/>
                  </a:lnTo>
                  <a:lnTo>
                    <a:pt x="12347" y="6584"/>
                  </a:lnTo>
                  <a:lnTo>
                    <a:pt x="12323" y="6574"/>
                  </a:lnTo>
                  <a:lnTo>
                    <a:pt x="12302" y="6563"/>
                  </a:lnTo>
                  <a:lnTo>
                    <a:pt x="12280" y="6553"/>
                  </a:lnTo>
                  <a:lnTo>
                    <a:pt x="12261" y="6542"/>
                  </a:lnTo>
                  <a:lnTo>
                    <a:pt x="12191" y="6803"/>
                  </a:lnTo>
                  <a:close/>
                  <a:moveTo>
                    <a:pt x="11914" y="5865"/>
                  </a:moveTo>
                  <a:lnTo>
                    <a:pt x="11265" y="5865"/>
                  </a:lnTo>
                  <a:lnTo>
                    <a:pt x="11265" y="5422"/>
                  </a:lnTo>
                  <a:lnTo>
                    <a:pt x="11953" y="5422"/>
                  </a:lnTo>
                  <a:lnTo>
                    <a:pt x="11953" y="5163"/>
                  </a:lnTo>
                  <a:lnTo>
                    <a:pt x="10951" y="5163"/>
                  </a:lnTo>
                  <a:lnTo>
                    <a:pt x="10951" y="6884"/>
                  </a:lnTo>
                  <a:lnTo>
                    <a:pt x="11991" y="6884"/>
                  </a:lnTo>
                  <a:lnTo>
                    <a:pt x="11991" y="6626"/>
                  </a:lnTo>
                  <a:lnTo>
                    <a:pt x="11265" y="6626"/>
                  </a:lnTo>
                  <a:lnTo>
                    <a:pt x="11265" y="6122"/>
                  </a:lnTo>
                  <a:lnTo>
                    <a:pt x="11914" y="6122"/>
                  </a:lnTo>
                  <a:lnTo>
                    <a:pt x="11914" y="5865"/>
                  </a:lnTo>
                  <a:close/>
                  <a:moveTo>
                    <a:pt x="10633" y="6586"/>
                  </a:moveTo>
                  <a:lnTo>
                    <a:pt x="10617" y="6593"/>
                  </a:lnTo>
                  <a:lnTo>
                    <a:pt x="10600" y="6599"/>
                  </a:lnTo>
                  <a:lnTo>
                    <a:pt x="10582" y="6605"/>
                  </a:lnTo>
                  <a:lnTo>
                    <a:pt x="10562" y="6611"/>
                  </a:lnTo>
                  <a:lnTo>
                    <a:pt x="10542" y="6617"/>
                  </a:lnTo>
                  <a:lnTo>
                    <a:pt x="10522" y="6623"/>
                  </a:lnTo>
                  <a:lnTo>
                    <a:pt x="10500" y="6627"/>
                  </a:lnTo>
                  <a:lnTo>
                    <a:pt x="10479" y="6632"/>
                  </a:lnTo>
                  <a:lnTo>
                    <a:pt x="10456" y="6635"/>
                  </a:lnTo>
                  <a:lnTo>
                    <a:pt x="10433" y="6639"/>
                  </a:lnTo>
                  <a:lnTo>
                    <a:pt x="10409" y="6642"/>
                  </a:lnTo>
                  <a:lnTo>
                    <a:pt x="10385" y="6644"/>
                  </a:lnTo>
                  <a:lnTo>
                    <a:pt x="10362" y="6646"/>
                  </a:lnTo>
                  <a:lnTo>
                    <a:pt x="10338" y="6647"/>
                  </a:lnTo>
                  <a:lnTo>
                    <a:pt x="10314" y="6648"/>
                  </a:lnTo>
                  <a:lnTo>
                    <a:pt x="10290" y="6648"/>
                  </a:lnTo>
                  <a:lnTo>
                    <a:pt x="10255" y="6648"/>
                  </a:lnTo>
                  <a:lnTo>
                    <a:pt x="10221" y="6646"/>
                  </a:lnTo>
                  <a:lnTo>
                    <a:pt x="10188" y="6642"/>
                  </a:lnTo>
                  <a:lnTo>
                    <a:pt x="10155" y="6638"/>
                  </a:lnTo>
                  <a:lnTo>
                    <a:pt x="10125" y="6632"/>
                  </a:lnTo>
                  <a:lnTo>
                    <a:pt x="10094" y="6624"/>
                  </a:lnTo>
                  <a:lnTo>
                    <a:pt x="10065" y="6615"/>
                  </a:lnTo>
                  <a:lnTo>
                    <a:pt x="10037" y="6605"/>
                  </a:lnTo>
                  <a:lnTo>
                    <a:pt x="10009" y="6594"/>
                  </a:lnTo>
                  <a:lnTo>
                    <a:pt x="9983" y="6582"/>
                  </a:lnTo>
                  <a:lnTo>
                    <a:pt x="9958" y="6567"/>
                  </a:lnTo>
                  <a:lnTo>
                    <a:pt x="9934" y="6552"/>
                  </a:lnTo>
                  <a:lnTo>
                    <a:pt x="9911" y="6537"/>
                  </a:lnTo>
                  <a:lnTo>
                    <a:pt x="9889" y="6519"/>
                  </a:lnTo>
                  <a:lnTo>
                    <a:pt x="9868" y="6501"/>
                  </a:lnTo>
                  <a:lnTo>
                    <a:pt x="9848" y="6480"/>
                  </a:lnTo>
                  <a:lnTo>
                    <a:pt x="9830" y="6460"/>
                  </a:lnTo>
                  <a:lnTo>
                    <a:pt x="9813" y="6439"/>
                  </a:lnTo>
                  <a:lnTo>
                    <a:pt x="9795" y="6416"/>
                  </a:lnTo>
                  <a:lnTo>
                    <a:pt x="9781" y="6391"/>
                  </a:lnTo>
                  <a:lnTo>
                    <a:pt x="9767" y="6367"/>
                  </a:lnTo>
                  <a:lnTo>
                    <a:pt x="9753" y="6340"/>
                  </a:lnTo>
                  <a:lnTo>
                    <a:pt x="9742" y="6314"/>
                  </a:lnTo>
                  <a:lnTo>
                    <a:pt x="9731" y="6286"/>
                  </a:lnTo>
                  <a:lnTo>
                    <a:pt x="9722" y="6256"/>
                  </a:lnTo>
                  <a:lnTo>
                    <a:pt x="9713" y="6227"/>
                  </a:lnTo>
                  <a:lnTo>
                    <a:pt x="9706" y="6196"/>
                  </a:lnTo>
                  <a:lnTo>
                    <a:pt x="9701" y="6164"/>
                  </a:lnTo>
                  <a:lnTo>
                    <a:pt x="9696" y="6132"/>
                  </a:lnTo>
                  <a:lnTo>
                    <a:pt x="9693" y="6098"/>
                  </a:lnTo>
                  <a:lnTo>
                    <a:pt x="9691" y="6064"/>
                  </a:lnTo>
                  <a:lnTo>
                    <a:pt x="9691" y="6028"/>
                  </a:lnTo>
                  <a:lnTo>
                    <a:pt x="9691" y="5991"/>
                  </a:lnTo>
                  <a:lnTo>
                    <a:pt x="9694" y="5954"/>
                  </a:lnTo>
                  <a:lnTo>
                    <a:pt x="9697" y="5918"/>
                  </a:lnTo>
                  <a:lnTo>
                    <a:pt x="9702" y="5883"/>
                  </a:lnTo>
                  <a:lnTo>
                    <a:pt x="9708" y="5849"/>
                  </a:lnTo>
                  <a:lnTo>
                    <a:pt x="9716" y="5817"/>
                  </a:lnTo>
                  <a:lnTo>
                    <a:pt x="9726" y="5785"/>
                  </a:lnTo>
                  <a:lnTo>
                    <a:pt x="9736" y="5755"/>
                  </a:lnTo>
                  <a:lnTo>
                    <a:pt x="9747" y="5727"/>
                  </a:lnTo>
                  <a:lnTo>
                    <a:pt x="9759" y="5699"/>
                  </a:lnTo>
                  <a:lnTo>
                    <a:pt x="9774" y="5673"/>
                  </a:lnTo>
                  <a:lnTo>
                    <a:pt x="9789" y="5647"/>
                  </a:lnTo>
                  <a:lnTo>
                    <a:pt x="9805" y="5622"/>
                  </a:lnTo>
                  <a:lnTo>
                    <a:pt x="9823" y="5600"/>
                  </a:lnTo>
                  <a:lnTo>
                    <a:pt x="9841" y="5577"/>
                  </a:lnTo>
                  <a:lnTo>
                    <a:pt x="9861" y="5557"/>
                  </a:lnTo>
                  <a:lnTo>
                    <a:pt x="9881" y="5538"/>
                  </a:lnTo>
                  <a:lnTo>
                    <a:pt x="9903" y="5520"/>
                  </a:lnTo>
                  <a:lnTo>
                    <a:pt x="9925" y="5503"/>
                  </a:lnTo>
                  <a:lnTo>
                    <a:pt x="9949" y="5487"/>
                  </a:lnTo>
                  <a:lnTo>
                    <a:pt x="9973" y="5473"/>
                  </a:lnTo>
                  <a:lnTo>
                    <a:pt x="9999" y="5460"/>
                  </a:lnTo>
                  <a:lnTo>
                    <a:pt x="10024" y="5448"/>
                  </a:lnTo>
                  <a:lnTo>
                    <a:pt x="10052" y="5436"/>
                  </a:lnTo>
                  <a:lnTo>
                    <a:pt x="10080" y="5427"/>
                  </a:lnTo>
                  <a:lnTo>
                    <a:pt x="10108" y="5419"/>
                  </a:lnTo>
                  <a:lnTo>
                    <a:pt x="10138" y="5412"/>
                  </a:lnTo>
                  <a:lnTo>
                    <a:pt x="10168" y="5407"/>
                  </a:lnTo>
                  <a:lnTo>
                    <a:pt x="10198" y="5402"/>
                  </a:lnTo>
                  <a:lnTo>
                    <a:pt x="10230" y="5398"/>
                  </a:lnTo>
                  <a:lnTo>
                    <a:pt x="10262" y="5396"/>
                  </a:lnTo>
                  <a:lnTo>
                    <a:pt x="10294" y="5396"/>
                  </a:lnTo>
                  <a:lnTo>
                    <a:pt x="10320" y="5396"/>
                  </a:lnTo>
                  <a:lnTo>
                    <a:pt x="10346" y="5397"/>
                  </a:lnTo>
                  <a:lnTo>
                    <a:pt x="10370" y="5400"/>
                  </a:lnTo>
                  <a:lnTo>
                    <a:pt x="10395" y="5402"/>
                  </a:lnTo>
                  <a:lnTo>
                    <a:pt x="10418" y="5405"/>
                  </a:lnTo>
                  <a:lnTo>
                    <a:pt x="10441" y="5408"/>
                  </a:lnTo>
                  <a:lnTo>
                    <a:pt x="10463" y="5412"/>
                  </a:lnTo>
                  <a:lnTo>
                    <a:pt x="10485" y="5416"/>
                  </a:lnTo>
                  <a:lnTo>
                    <a:pt x="10505" y="5421"/>
                  </a:lnTo>
                  <a:lnTo>
                    <a:pt x="10526" y="5426"/>
                  </a:lnTo>
                  <a:lnTo>
                    <a:pt x="10545" y="5431"/>
                  </a:lnTo>
                  <a:lnTo>
                    <a:pt x="10563" y="5437"/>
                  </a:lnTo>
                  <a:lnTo>
                    <a:pt x="10598" y="5450"/>
                  </a:lnTo>
                  <a:lnTo>
                    <a:pt x="10630" y="5463"/>
                  </a:lnTo>
                  <a:lnTo>
                    <a:pt x="10699" y="5213"/>
                  </a:lnTo>
                  <a:lnTo>
                    <a:pt x="10685" y="5206"/>
                  </a:lnTo>
                  <a:lnTo>
                    <a:pt x="10671" y="5200"/>
                  </a:lnTo>
                  <a:lnTo>
                    <a:pt x="10654" y="5193"/>
                  </a:lnTo>
                  <a:lnTo>
                    <a:pt x="10635" y="5187"/>
                  </a:lnTo>
                  <a:lnTo>
                    <a:pt x="10615" y="5180"/>
                  </a:lnTo>
                  <a:lnTo>
                    <a:pt x="10593" y="5174"/>
                  </a:lnTo>
                  <a:lnTo>
                    <a:pt x="10569" y="5167"/>
                  </a:lnTo>
                  <a:lnTo>
                    <a:pt x="10543" y="5162"/>
                  </a:lnTo>
                  <a:lnTo>
                    <a:pt x="10516" y="5156"/>
                  </a:lnTo>
                  <a:lnTo>
                    <a:pt x="10488" y="5152"/>
                  </a:lnTo>
                  <a:lnTo>
                    <a:pt x="10457" y="5148"/>
                  </a:lnTo>
                  <a:lnTo>
                    <a:pt x="10424" y="5144"/>
                  </a:lnTo>
                  <a:lnTo>
                    <a:pt x="10392" y="5141"/>
                  </a:lnTo>
                  <a:lnTo>
                    <a:pt x="10356" y="5139"/>
                  </a:lnTo>
                  <a:lnTo>
                    <a:pt x="10319" y="5137"/>
                  </a:lnTo>
                  <a:lnTo>
                    <a:pt x="10281" y="5137"/>
                  </a:lnTo>
                  <a:lnTo>
                    <a:pt x="10232" y="5138"/>
                  </a:lnTo>
                  <a:lnTo>
                    <a:pt x="10184" y="5141"/>
                  </a:lnTo>
                  <a:lnTo>
                    <a:pt x="10137" y="5146"/>
                  </a:lnTo>
                  <a:lnTo>
                    <a:pt x="10091" y="5152"/>
                  </a:lnTo>
                  <a:lnTo>
                    <a:pt x="10045" y="5161"/>
                  </a:lnTo>
                  <a:lnTo>
                    <a:pt x="10001" y="5172"/>
                  </a:lnTo>
                  <a:lnTo>
                    <a:pt x="9957" y="5185"/>
                  </a:lnTo>
                  <a:lnTo>
                    <a:pt x="9915" y="5199"/>
                  </a:lnTo>
                  <a:lnTo>
                    <a:pt x="9874" y="5215"/>
                  </a:lnTo>
                  <a:lnTo>
                    <a:pt x="9834" y="5233"/>
                  </a:lnTo>
                  <a:lnTo>
                    <a:pt x="9795" y="5253"/>
                  </a:lnTo>
                  <a:lnTo>
                    <a:pt x="9758" y="5275"/>
                  </a:lnTo>
                  <a:lnTo>
                    <a:pt x="9723" y="5298"/>
                  </a:lnTo>
                  <a:lnTo>
                    <a:pt x="9688" y="5323"/>
                  </a:lnTo>
                  <a:lnTo>
                    <a:pt x="9654" y="5349"/>
                  </a:lnTo>
                  <a:lnTo>
                    <a:pt x="9623" y="5378"/>
                  </a:lnTo>
                  <a:lnTo>
                    <a:pt x="9593" y="5409"/>
                  </a:lnTo>
                  <a:lnTo>
                    <a:pt x="9564" y="5440"/>
                  </a:lnTo>
                  <a:lnTo>
                    <a:pt x="9537" y="5473"/>
                  </a:lnTo>
                  <a:lnTo>
                    <a:pt x="9512" y="5509"/>
                  </a:lnTo>
                  <a:lnTo>
                    <a:pt x="9488" y="5545"/>
                  </a:lnTo>
                  <a:lnTo>
                    <a:pt x="9467" y="5584"/>
                  </a:lnTo>
                  <a:lnTo>
                    <a:pt x="9447" y="5622"/>
                  </a:lnTo>
                  <a:lnTo>
                    <a:pt x="9429" y="5664"/>
                  </a:lnTo>
                  <a:lnTo>
                    <a:pt x="9414" y="5706"/>
                  </a:lnTo>
                  <a:lnTo>
                    <a:pt x="9399" y="5750"/>
                  </a:lnTo>
                  <a:lnTo>
                    <a:pt x="9387" y="5796"/>
                  </a:lnTo>
                  <a:lnTo>
                    <a:pt x="9378" y="5843"/>
                  </a:lnTo>
                  <a:lnTo>
                    <a:pt x="9370" y="5891"/>
                  </a:lnTo>
                  <a:lnTo>
                    <a:pt x="9364" y="5942"/>
                  </a:lnTo>
                  <a:lnTo>
                    <a:pt x="9360" y="5993"/>
                  </a:lnTo>
                  <a:lnTo>
                    <a:pt x="9359" y="6045"/>
                  </a:lnTo>
                  <a:lnTo>
                    <a:pt x="9360" y="6093"/>
                  </a:lnTo>
                  <a:lnTo>
                    <a:pt x="9364" y="6141"/>
                  </a:lnTo>
                  <a:lnTo>
                    <a:pt x="9368" y="6187"/>
                  </a:lnTo>
                  <a:lnTo>
                    <a:pt x="9375" y="6232"/>
                  </a:lnTo>
                  <a:lnTo>
                    <a:pt x="9383" y="6276"/>
                  </a:lnTo>
                  <a:lnTo>
                    <a:pt x="9393" y="6319"/>
                  </a:lnTo>
                  <a:lnTo>
                    <a:pt x="9405" y="6361"/>
                  </a:lnTo>
                  <a:lnTo>
                    <a:pt x="9420" y="6401"/>
                  </a:lnTo>
                  <a:lnTo>
                    <a:pt x="9436" y="6441"/>
                  </a:lnTo>
                  <a:lnTo>
                    <a:pt x="9454" y="6478"/>
                  </a:lnTo>
                  <a:lnTo>
                    <a:pt x="9473" y="6514"/>
                  </a:lnTo>
                  <a:lnTo>
                    <a:pt x="9493" y="6549"/>
                  </a:lnTo>
                  <a:lnTo>
                    <a:pt x="9516" y="6583"/>
                  </a:lnTo>
                  <a:lnTo>
                    <a:pt x="9540" y="6615"/>
                  </a:lnTo>
                  <a:lnTo>
                    <a:pt x="9566" y="6646"/>
                  </a:lnTo>
                  <a:lnTo>
                    <a:pt x="9594" y="6675"/>
                  </a:lnTo>
                  <a:lnTo>
                    <a:pt x="9623" y="6702"/>
                  </a:lnTo>
                  <a:lnTo>
                    <a:pt x="9654" y="6728"/>
                  </a:lnTo>
                  <a:lnTo>
                    <a:pt x="9687" y="6752"/>
                  </a:lnTo>
                  <a:lnTo>
                    <a:pt x="9721" y="6776"/>
                  </a:lnTo>
                  <a:lnTo>
                    <a:pt x="9755" y="6796"/>
                  </a:lnTo>
                  <a:lnTo>
                    <a:pt x="9792" y="6816"/>
                  </a:lnTo>
                  <a:lnTo>
                    <a:pt x="9831" y="6834"/>
                  </a:lnTo>
                  <a:lnTo>
                    <a:pt x="9871" y="6851"/>
                  </a:lnTo>
                  <a:lnTo>
                    <a:pt x="9912" y="6864"/>
                  </a:lnTo>
                  <a:lnTo>
                    <a:pt x="9955" y="6877"/>
                  </a:lnTo>
                  <a:lnTo>
                    <a:pt x="9999" y="6887"/>
                  </a:lnTo>
                  <a:lnTo>
                    <a:pt x="10044" y="6897"/>
                  </a:lnTo>
                  <a:lnTo>
                    <a:pt x="10091" y="6903"/>
                  </a:lnTo>
                  <a:lnTo>
                    <a:pt x="10139" y="6908"/>
                  </a:lnTo>
                  <a:lnTo>
                    <a:pt x="10188" y="6911"/>
                  </a:lnTo>
                  <a:lnTo>
                    <a:pt x="10238" y="6912"/>
                  </a:lnTo>
                  <a:lnTo>
                    <a:pt x="10277" y="6912"/>
                  </a:lnTo>
                  <a:lnTo>
                    <a:pt x="10315" y="6910"/>
                  </a:lnTo>
                  <a:lnTo>
                    <a:pt x="10351" y="6908"/>
                  </a:lnTo>
                  <a:lnTo>
                    <a:pt x="10385" y="6905"/>
                  </a:lnTo>
                  <a:lnTo>
                    <a:pt x="10419" y="6902"/>
                  </a:lnTo>
                  <a:lnTo>
                    <a:pt x="10452" y="6897"/>
                  </a:lnTo>
                  <a:lnTo>
                    <a:pt x="10483" y="6893"/>
                  </a:lnTo>
                  <a:lnTo>
                    <a:pt x="10512" y="6886"/>
                  </a:lnTo>
                  <a:lnTo>
                    <a:pt x="10540" y="6881"/>
                  </a:lnTo>
                  <a:lnTo>
                    <a:pt x="10566" y="6875"/>
                  </a:lnTo>
                  <a:lnTo>
                    <a:pt x="10590" y="6868"/>
                  </a:lnTo>
                  <a:lnTo>
                    <a:pt x="10614" y="6862"/>
                  </a:lnTo>
                  <a:lnTo>
                    <a:pt x="10634" y="6855"/>
                  </a:lnTo>
                  <a:lnTo>
                    <a:pt x="10654" y="6848"/>
                  </a:lnTo>
                  <a:lnTo>
                    <a:pt x="10670" y="6840"/>
                  </a:lnTo>
                  <a:lnTo>
                    <a:pt x="10685" y="6833"/>
                  </a:lnTo>
                  <a:lnTo>
                    <a:pt x="10633" y="6586"/>
                  </a:lnTo>
                  <a:close/>
                  <a:moveTo>
                    <a:pt x="8774" y="5163"/>
                  </a:moveTo>
                  <a:lnTo>
                    <a:pt x="8774" y="6884"/>
                  </a:lnTo>
                  <a:lnTo>
                    <a:pt x="9089" y="6884"/>
                  </a:lnTo>
                  <a:lnTo>
                    <a:pt x="9089" y="5163"/>
                  </a:lnTo>
                  <a:lnTo>
                    <a:pt x="8774" y="5163"/>
                  </a:lnTo>
                  <a:close/>
                  <a:moveTo>
                    <a:pt x="7994" y="6884"/>
                  </a:moveTo>
                  <a:lnTo>
                    <a:pt x="8589" y="5163"/>
                  </a:lnTo>
                  <a:lnTo>
                    <a:pt x="8255" y="5163"/>
                  </a:lnTo>
                  <a:lnTo>
                    <a:pt x="8003" y="5951"/>
                  </a:lnTo>
                  <a:lnTo>
                    <a:pt x="7978" y="6029"/>
                  </a:lnTo>
                  <a:lnTo>
                    <a:pt x="7954" y="6108"/>
                  </a:lnTo>
                  <a:lnTo>
                    <a:pt x="7930" y="6186"/>
                  </a:lnTo>
                  <a:lnTo>
                    <a:pt x="7908" y="6265"/>
                  </a:lnTo>
                  <a:lnTo>
                    <a:pt x="7886" y="6342"/>
                  </a:lnTo>
                  <a:lnTo>
                    <a:pt x="7866" y="6420"/>
                  </a:lnTo>
                  <a:lnTo>
                    <a:pt x="7846" y="6497"/>
                  </a:lnTo>
                  <a:lnTo>
                    <a:pt x="7828" y="6574"/>
                  </a:lnTo>
                  <a:lnTo>
                    <a:pt x="7823" y="6574"/>
                  </a:lnTo>
                  <a:lnTo>
                    <a:pt x="7805" y="6496"/>
                  </a:lnTo>
                  <a:lnTo>
                    <a:pt x="7787" y="6418"/>
                  </a:lnTo>
                  <a:lnTo>
                    <a:pt x="7767" y="6340"/>
                  </a:lnTo>
                  <a:lnTo>
                    <a:pt x="7746" y="6264"/>
                  </a:lnTo>
                  <a:lnTo>
                    <a:pt x="7725" y="6185"/>
                  </a:lnTo>
                  <a:lnTo>
                    <a:pt x="7702" y="6107"/>
                  </a:lnTo>
                  <a:lnTo>
                    <a:pt x="7679" y="6027"/>
                  </a:lnTo>
                  <a:lnTo>
                    <a:pt x="7654" y="5947"/>
                  </a:lnTo>
                  <a:lnTo>
                    <a:pt x="7419" y="5163"/>
                  </a:lnTo>
                  <a:lnTo>
                    <a:pt x="7076" y="5163"/>
                  </a:lnTo>
                  <a:lnTo>
                    <a:pt x="7634" y="6884"/>
                  </a:lnTo>
                  <a:lnTo>
                    <a:pt x="7994" y="6884"/>
                  </a:lnTo>
                  <a:close/>
                  <a:moveTo>
                    <a:pt x="5423" y="5865"/>
                  </a:moveTo>
                  <a:lnTo>
                    <a:pt x="4774" y="5865"/>
                  </a:lnTo>
                  <a:lnTo>
                    <a:pt x="4774" y="5422"/>
                  </a:lnTo>
                  <a:lnTo>
                    <a:pt x="5462" y="5422"/>
                  </a:lnTo>
                  <a:lnTo>
                    <a:pt x="5462" y="5163"/>
                  </a:lnTo>
                  <a:lnTo>
                    <a:pt x="4459" y="5163"/>
                  </a:lnTo>
                  <a:lnTo>
                    <a:pt x="4459" y="6884"/>
                  </a:lnTo>
                  <a:lnTo>
                    <a:pt x="5500" y="6884"/>
                  </a:lnTo>
                  <a:lnTo>
                    <a:pt x="5500" y="6626"/>
                  </a:lnTo>
                  <a:lnTo>
                    <a:pt x="4774" y="6626"/>
                  </a:lnTo>
                  <a:lnTo>
                    <a:pt x="4774" y="6122"/>
                  </a:lnTo>
                  <a:lnTo>
                    <a:pt x="5423" y="6122"/>
                  </a:lnTo>
                  <a:lnTo>
                    <a:pt x="5423" y="5865"/>
                  </a:lnTo>
                  <a:close/>
                  <a:moveTo>
                    <a:pt x="3059" y="6803"/>
                  </a:moveTo>
                  <a:lnTo>
                    <a:pt x="3077" y="6813"/>
                  </a:lnTo>
                  <a:lnTo>
                    <a:pt x="3098" y="6823"/>
                  </a:lnTo>
                  <a:lnTo>
                    <a:pt x="3121" y="6833"/>
                  </a:lnTo>
                  <a:lnTo>
                    <a:pt x="3146" y="6843"/>
                  </a:lnTo>
                  <a:lnTo>
                    <a:pt x="3171" y="6853"/>
                  </a:lnTo>
                  <a:lnTo>
                    <a:pt x="3199" y="6862"/>
                  </a:lnTo>
                  <a:lnTo>
                    <a:pt x="3228" y="6871"/>
                  </a:lnTo>
                  <a:lnTo>
                    <a:pt x="3258" y="6878"/>
                  </a:lnTo>
                  <a:lnTo>
                    <a:pt x="3289" y="6885"/>
                  </a:lnTo>
                  <a:lnTo>
                    <a:pt x="3322" y="6893"/>
                  </a:lnTo>
                  <a:lnTo>
                    <a:pt x="3354" y="6898"/>
                  </a:lnTo>
                  <a:lnTo>
                    <a:pt x="3387" y="6903"/>
                  </a:lnTo>
                  <a:lnTo>
                    <a:pt x="3421" y="6907"/>
                  </a:lnTo>
                  <a:lnTo>
                    <a:pt x="3456" y="6910"/>
                  </a:lnTo>
                  <a:lnTo>
                    <a:pt x="3489" y="6911"/>
                  </a:lnTo>
                  <a:lnTo>
                    <a:pt x="3524" y="6912"/>
                  </a:lnTo>
                  <a:lnTo>
                    <a:pt x="3565" y="6911"/>
                  </a:lnTo>
                  <a:lnTo>
                    <a:pt x="3604" y="6909"/>
                  </a:lnTo>
                  <a:lnTo>
                    <a:pt x="3643" y="6906"/>
                  </a:lnTo>
                  <a:lnTo>
                    <a:pt x="3680" y="6901"/>
                  </a:lnTo>
                  <a:lnTo>
                    <a:pt x="3715" y="6896"/>
                  </a:lnTo>
                  <a:lnTo>
                    <a:pt x="3749" y="6888"/>
                  </a:lnTo>
                  <a:lnTo>
                    <a:pt x="3782" y="6879"/>
                  </a:lnTo>
                  <a:lnTo>
                    <a:pt x="3814" y="6870"/>
                  </a:lnTo>
                  <a:lnTo>
                    <a:pt x="3843" y="6860"/>
                  </a:lnTo>
                  <a:lnTo>
                    <a:pt x="3872" y="6848"/>
                  </a:lnTo>
                  <a:lnTo>
                    <a:pt x="3900" y="6835"/>
                  </a:lnTo>
                  <a:lnTo>
                    <a:pt x="3926" y="6821"/>
                  </a:lnTo>
                  <a:lnTo>
                    <a:pt x="3951" y="6807"/>
                  </a:lnTo>
                  <a:lnTo>
                    <a:pt x="3974" y="6791"/>
                  </a:lnTo>
                  <a:lnTo>
                    <a:pt x="3996" y="6775"/>
                  </a:lnTo>
                  <a:lnTo>
                    <a:pt x="4017" y="6758"/>
                  </a:lnTo>
                  <a:lnTo>
                    <a:pt x="4037" y="6739"/>
                  </a:lnTo>
                  <a:lnTo>
                    <a:pt x="4055" y="6720"/>
                  </a:lnTo>
                  <a:lnTo>
                    <a:pt x="4072" y="6700"/>
                  </a:lnTo>
                  <a:lnTo>
                    <a:pt x="4088" y="6680"/>
                  </a:lnTo>
                  <a:lnTo>
                    <a:pt x="4102" y="6659"/>
                  </a:lnTo>
                  <a:lnTo>
                    <a:pt x="4115" y="6637"/>
                  </a:lnTo>
                  <a:lnTo>
                    <a:pt x="4127" y="6615"/>
                  </a:lnTo>
                  <a:lnTo>
                    <a:pt x="4137" y="6592"/>
                  </a:lnTo>
                  <a:lnTo>
                    <a:pt x="4146" y="6568"/>
                  </a:lnTo>
                  <a:lnTo>
                    <a:pt x="4154" y="6545"/>
                  </a:lnTo>
                  <a:lnTo>
                    <a:pt x="4162" y="6521"/>
                  </a:lnTo>
                  <a:lnTo>
                    <a:pt x="4167" y="6496"/>
                  </a:lnTo>
                  <a:lnTo>
                    <a:pt x="4172" y="6471"/>
                  </a:lnTo>
                  <a:lnTo>
                    <a:pt x="4175" y="6446"/>
                  </a:lnTo>
                  <a:lnTo>
                    <a:pt x="4176" y="6420"/>
                  </a:lnTo>
                  <a:lnTo>
                    <a:pt x="4177" y="6395"/>
                  </a:lnTo>
                  <a:lnTo>
                    <a:pt x="4177" y="6372"/>
                  </a:lnTo>
                  <a:lnTo>
                    <a:pt x="4175" y="6350"/>
                  </a:lnTo>
                  <a:lnTo>
                    <a:pt x="4173" y="6327"/>
                  </a:lnTo>
                  <a:lnTo>
                    <a:pt x="4170" y="6307"/>
                  </a:lnTo>
                  <a:lnTo>
                    <a:pt x="4167" y="6285"/>
                  </a:lnTo>
                  <a:lnTo>
                    <a:pt x="4162" y="6266"/>
                  </a:lnTo>
                  <a:lnTo>
                    <a:pt x="4156" y="6245"/>
                  </a:lnTo>
                  <a:lnTo>
                    <a:pt x="4149" y="6226"/>
                  </a:lnTo>
                  <a:lnTo>
                    <a:pt x="4142" y="6207"/>
                  </a:lnTo>
                  <a:lnTo>
                    <a:pt x="4134" y="6189"/>
                  </a:lnTo>
                  <a:lnTo>
                    <a:pt x="4126" y="6172"/>
                  </a:lnTo>
                  <a:lnTo>
                    <a:pt x="4116" y="6154"/>
                  </a:lnTo>
                  <a:lnTo>
                    <a:pt x="4105" y="6137"/>
                  </a:lnTo>
                  <a:lnTo>
                    <a:pt x="4093" y="6120"/>
                  </a:lnTo>
                  <a:lnTo>
                    <a:pt x="4081" y="6104"/>
                  </a:lnTo>
                  <a:lnTo>
                    <a:pt x="4067" y="6089"/>
                  </a:lnTo>
                  <a:lnTo>
                    <a:pt x="4053" y="6073"/>
                  </a:lnTo>
                  <a:lnTo>
                    <a:pt x="4039" y="6058"/>
                  </a:lnTo>
                  <a:lnTo>
                    <a:pt x="4022" y="6044"/>
                  </a:lnTo>
                  <a:lnTo>
                    <a:pt x="4006" y="6029"/>
                  </a:lnTo>
                  <a:lnTo>
                    <a:pt x="3988" y="6016"/>
                  </a:lnTo>
                  <a:lnTo>
                    <a:pt x="3969" y="6002"/>
                  </a:lnTo>
                  <a:lnTo>
                    <a:pt x="3950" y="5989"/>
                  </a:lnTo>
                  <a:lnTo>
                    <a:pt x="3929" y="5976"/>
                  </a:lnTo>
                  <a:lnTo>
                    <a:pt x="3908" y="5964"/>
                  </a:lnTo>
                  <a:lnTo>
                    <a:pt x="3886" y="5952"/>
                  </a:lnTo>
                  <a:lnTo>
                    <a:pt x="3863" y="5939"/>
                  </a:lnTo>
                  <a:lnTo>
                    <a:pt x="3839" y="5927"/>
                  </a:lnTo>
                  <a:lnTo>
                    <a:pt x="3814" y="5916"/>
                  </a:lnTo>
                  <a:lnTo>
                    <a:pt x="3788" y="5905"/>
                  </a:lnTo>
                  <a:lnTo>
                    <a:pt x="3762" y="5893"/>
                  </a:lnTo>
                  <a:lnTo>
                    <a:pt x="3734" y="5883"/>
                  </a:lnTo>
                  <a:lnTo>
                    <a:pt x="3693" y="5867"/>
                  </a:lnTo>
                  <a:lnTo>
                    <a:pt x="3654" y="5851"/>
                  </a:lnTo>
                  <a:lnTo>
                    <a:pt x="3618" y="5835"/>
                  </a:lnTo>
                  <a:lnTo>
                    <a:pt x="3586" y="5821"/>
                  </a:lnTo>
                  <a:lnTo>
                    <a:pt x="3556" y="5806"/>
                  </a:lnTo>
                  <a:lnTo>
                    <a:pt x="3529" y="5790"/>
                  </a:lnTo>
                  <a:lnTo>
                    <a:pt x="3505" y="5775"/>
                  </a:lnTo>
                  <a:lnTo>
                    <a:pt x="3483" y="5758"/>
                  </a:lnTo>
                  <a:lnTo>
                    <a:pt x="3473" y="5750"/>
                  </a:lnTo>
                  <a:lnTo>
                    <a:pt x="3465" y="5742"/>
                  </a:lnTo>
                  <a:lnTo>
                    <a:pt x="3456" y="5734"/>
                  </a:lnTo>
                  <a:lnTo>
                    <a:pt x="3449" y="5725"/>
                  </a:lnTo>
                  <a:lnTo>
                    <a:pt x="3441" y="5717"/>
                  </a:lnTo>
                  <a:lnTo>
                    <a:pt x="3435" y="5707"/>
                  </a:lnTo>
                  <a:lnTo>
                    <a:pt x="3429" y="5698"/>
                  </a:lnTo>
                  <a:lnTo>
                    <a:pt x="3424" y="5689"/>
                  </a:lnTo>
                  <a:lnTo>
                    <a:pt x="3419" y="5679"/>
                  </a:lnTo>
                  <a:lnTo>
                    <a:pt x="3416" y="5668"/>
                  </a:lnTo>
                  <a:lnTo>
                    <a:pt x="3412" y="5658"/>
                  </a:lnTo>
                  <a:lnTo>
                    <a:pt x="3410" y="5647"/>
                  </a:lnTo>
                  <a:lnTo>
                    <a:pt x="3408" y="5637"/>
                  </a:lnTo>
                  <a:lnTo>
                    <a:pt x="3406" y="5626"/>
                  </a:lnTo>
                  <a:lnTo>
                    <a:pt x="3405" y="5613"/>
                  </a:lnTo>
                  <a:lnTo>
                    <a:pt x="3405" y="5601"/>
                  </a:lnTo>
                  <a:lnTo>
                    <a:pt x="3406" y="5583"/>
                  </a:lnTo>
                  <a:lnTo>
                    <a:pt x="3409" y="5563"/>
                  </a:lnTo>
                  <a:lnTo>
                    <a:pt x="3411" y="5554"/>
                  </a:lnTo>
                  <a:lnTo>
                    <a:pt x="3414" y="5545"/>
                  </a:lnTo>
                  <a:lnTo>
                    <a:pt x="3417" y="5536"/>
                  </a:lnTo>
                  <a:lnTo>
                    <a:pt x="3421" y="5526"/>
                  </a:lnTo>
                  <a:lnTo>
                    <a:pt x="3425" y="5517"/>
                  </a:lnTo>
                  <a:lnTo>
                    <a:pt x="3430" y="5508"/>
                  </a:lnTo>
                  <a:lnTo>
                    <a:pt x="3436" y="5500"/>
                  </a:lnTo>
                  <a:lnTo>
                    <a:pt x="3442" y="5491"/>
                  </a:lnTo>
                  <a:lnTo>
                    <a:pt x="3449" y="5482"/>
                  </a:lnTo>
                  <a:lnTo>
                    <a:pt x="3456" y="5475"/>
                  </a:lnTo>
                  <a:lnTo>
                    <a:pt x="3464" y="5467"/>
                  </a:lnTo>
                  <a:lnTo>
                    <a:pt x="3472" y="5460"/>
                  </a:lnTo>
                  <a:lnTo>
                    <a:pt x="3481" y="5453"/>
                  </a:lnTo>
                  <a:lnTo>
                    <a:pt x="3490" y="5446"/>
                  </a:lnTo>
                  <a:lnTo>
                    <a:pt x="3501" y="5438"/>
                  </a:lnTo>
                  <a:lnTo>
                    <a:pt x="3511" y="5432"/>
                  </a:lnTo>
                  <a:lnTo>
                    <a:pt x="3522" y="5427"/>
                  </a:lnTo>
                  <a:lnTo>
                    <a:pt x="3534" y="5421"/>
                  </a:lnTo>
                  <a:lnTo>
                    <a:pt x="3547" y="5417"/>
                  </a:lnTo>
                  <a:lnTo>
                    <a:pt x="3560" y="5412"/>
                  </a:lnTo>
                  <a:lnTo>
                    <a:pt x="3574" y="5408"/>
                  </a:lnTo>
                  <a:lnTo>
                    <a:pt x="3589" y="5405"/>
                  </a:lnTo>
                  <a:lnTo>
                    <a:pt x="3604" y="5402"/>
                  </a:lnTo>
                  <a:lnTo>
                    <a:pt x="3619" y="5398"/>
                  </a:lnTo>
                  <a:lnTo>
                    <a:pt x="3636" y="5396"/>
                  </a:lnTo>
                  <a:lnTo>
                    <a:pt x="3653" y="5395"/>
                  </a:lnTo>
                  <a:lnTo>
                    <a:pt x="3671" y="5394"/>
                  </a:lnTo>
                  <a:lnTo>
                    <a:pt x="3689" y="5393"/>
                  </a:lnTo>
                  <a:lnTo>
                    <a:pt x="3719" y="5394"/>
                  </a:lnTo>
                  <a:lnTo>
                    <a:pt x="3747" y="5396"/>
                  </a:lnTo>
                  <a:lnTo>
                    <a:pt x="3776" y="5398"/>
                  </a:lnTo>
                  <a:lnTo>
                    <a:pt x="3802" y="5402"/>
                  </a:lnTo>
                  <a:lnTo>
                    <a:pt x="3828" y="5406"/>
                  </a:lnTo>
                  <a:lnTo>
                    <a:pt x="3853" y="5411"/>
                  </a:lnTo>
                  <a:lnTo>
                    <a:pt x="3876" y="5417"/>
                  </a:lnTo>
                  <a:lnTo>
                    <a:pt x="3899" y="5422"/>
                  </a:lnTo>
                  <a:lnTo>
                    <a:pt x="3919" y="5429"/>
                  </a:lnTo>
                  <a:lnTo>
                    <a:pt x="3940" y="5435"/>
                  </a:lnTo>
                  <a:lnTo>
                    <a:pt x="3958" y="5442"/>
                  </a:lnTo>
                  <a:lnTo>
                    <a:pt x="3975" y="5449"/>
                  </a:lnTo>
                  <a:lnTo>
                    <a:pt x="4007" y="5463"/>
                  </a:lnTo>
                  <a:lnTo>
                    <a:pt x="4033" y="5475"/>
                  </a:lnTo>
                  <a:lnTo>
                    <a:pt x="4108" y="5222"/>
                  </a:lnTo>
                  <a:lnTo>
                    <a:pt x="4091" y="5213"/>
                  </a:lnTo>
                  <a:lnTo>
                    <a:pt x="4073" y="5205"/>
                  </a:lnTo>
                  <a:lnTo>
                    <a:pt x="4053" y="5197"/>
                  </a:lnTo>
                  <a:lnTo>
                    <a:pt x="4033" y="5189"/>
                  </a:lnTo>
                  <a:lnTo>
                    <a:pt x="4010" y="5182"/>
                  </a:lnTo>
                  <a:lnTo>
                    <a:pt x="3988" y="5175"/>
                  </a:lnTo>
                  <a:lnTo>
                    <a:pt x="3963" y="5168"/>
                  </a:lnTo>
                  <a:lnTo>
                    <a:pt x="3939" y="5162"/>
                  </a:lnTo>
                  <a:lnTo>
                    <a:pt x="3912" y="5157"/>
                  </a:lnTo>
                  <a:lnTo>
                    <a:pt x="3884" y="5152"/>
                  </a:lnTo>
                  <a:lnTo>
                    <a:pt x="3856" y="5147"/>
                  </a:lnTo>
                  <a:lnTo>
                    <a:pt x="3826" y="5144"/>
                  </a:lnTo>
                  <a:lnTo>
                    <a:pt x="3795" y="5141"/>
                  </a:lnTo>
                  <a:lnTo>
                    <a:pt x="3763" y="5139"/>
                  </a:lnTo>
                  <a:lnTo>
                    <a:pt x="3730" y="5137"/>
                  </a:lnTo>
                  <a:lnTo>
                    <a:pt x="3695" y="5137"/>
                  </a:lnTo>
                  <a:lnTo>
                    <a:pt x="3661" y="5138"/>
                  </a:lnTo>
                  <a:lnTo>
                    <a:pt x="3628" y="5139"/>
                  </a:lnTo>
                  <a:lnTo>
                    <a:pt x="3594" y="5142"/>
                  </a:lnTo>
                  <a:lnTo>
                    <a:pt x="3562" y="5146"/>
                  </a:lnTo>
                  <a:lnTo>
                    <a:pt x="3530" y="5152"/>
                  </a:lnTo>
                  <a:lnTo>
                    <a:pt x="3501" y="5158"/>
                  </a:lnTo>
                  <a:lnTo>
                    <a:pt x="3471" y="5165"/>
                  </a:lnTo>
                  <a:lnTo>
                    <a:pt x="3442" y="5175"/>
                  </a:lnTo>
                  <a:lnTo>
                    <a:pt x="3415" y="5184"/>
                  </a:lnTo>
                  <a:lnTo>
                    <a:pt x="3388" y="5195"/>
                  </a:lnTo>
                  <a:lnTo>
                    <a:pt x="3363" y="5206"/>
                  </a:lnTo>
                  <a:lnTo>
                    <a:pt x="3338" y="5219"/>
                  </a:lnTo>
                  <a:lnTo>
                    <a:pt x="3315" y="5232"/>
                  </a:lnTo>
                  <a:lnTo>
                    <a:pt x="3293" y="5247"/>
                  </a:lnTo>
                  <a:lnTo>
                    <a:pt x="3272" y="5262"/>
                  </a:lnTo>
                  <a:lnTo>
                    <a:pt x="3251" y="5278"/>
                  </a:lnTo>
                  <a:lnTo>
                    <a:pt x="3232" y="5295"/>
                  </a:lnTo>
                  <a:lnTo>
                    <a:pt x="3213" y="5313"/>
                  </a:lnTo>
                  <a:lnTo>
                    <a:pt x="3196" y="5331"/>
                  </a:lnTo>
                  <a:lnTo>
                    <a:pt x="3181" y="5350"/>
                  </a:lnTo>
                  <a:lnTo>
                    <a:pt x="3166" y="5371"/>
                  </a:lnTo>
                  <a:lnTo>
                    <a:pt x="3152" y="5391"/>
                  </a:lnTo>
                  <a:lnTo>
                    <a:pt x="3140" y="5413"/>
                  </a:lnTo>
                  <a:lnTo>
                    <a:pt x="3128" y="5435"/>
                  </a:lnTo>
                  <a:lnTo>
                    <a:pt x="3119" y="5458"/>
                  </a:lnTo>
                  <a:lnTo>
                    <a:pt x="3110" y="5480"/>
                  </a:lnTo>
                  <a:lnTo>
                    <a:pt x="3103" y="5505"/>
                  </a:lnTo>
                  <a:lnTo>
                    <a:pt x="3097" y="5528"/>
                  </a:lnTo>
                  <a:lnTo>
                    <a:pt x="3093" y="5554"/>
                  </a:lnTo>
                  <a:lnTo>
                    <a:pt x="3088" y="5578"/>
                  </a:lnTo>
                  <a:lnTo>
                    <a:pt x="3086" y="5605"/>
                  </a:lnTo>
                  <a:lnTo>
                    <a:pt x="3086" y="5631"/>
                  </a:lnTo>
                  <a:lnTo>
                    <a:pt x="3086" y="5654"/>
                  </a:lnTo>
                  <a:lnTo>
                    <a:pt x="3088" y="5676"/>
                  </a:lnTo>
                  <a:lnTo>
                    <a:pt x="3090" y="5698"/>
                  </a:lnTo>
                  <a:lnTo>
                    <a:pt x="3095" y="5720"/>
                  </a:lnTo>
                  <a:lnTo>
                    <a:pt x="3099" y="5740"/>
                  </a:lnTo>
                  <a:lnTo>
                    <a:pt x="3105" y="5761"/>
                  </a:lnTo>
                  <a:lnTo>
                    <a:pt x="3111" y="5780"/>
                  </a:lnTo>
                  <a:lnTo>
                    <a:pt x="3119" y="5799"/>
                  </a:lnTo>
                  <a:lnTo>
                    <a:pt x="3127" y="5818"/>
                  </a:lnTo>
                  <a:lnTo>
                    <a:pt x="3137" y="5836"/>
                  </a:lnTo>
                  <a:lnTo>
                    <a:pt x="3148" y="5854"/>
                  </a:lnTo>
                  <a:lnTo>
                    <a:pt x="3159" y="5871"/>
                  </a:lnTo>
                  <a:lnTo>
                    <a:pt x="3171" y="5888"/>
                  </a:lnTo>
                  <a:lnTo>
                    <a:pt x="3184" y="5905"/>
                  </a:lnTo>
                  <a:lnTo>
                    <a:pt x="3198" y="5920"/>
                  </a:lnTo>
                  <a:lnTo>
                    <a:pt x="3212" y="5935"/>
                  </a:lnTo>
                  <a:lnTo>
                    <a:pt x="3229" y="5951"/>
                  </a:lnTo>
                  <a:lnTo>
                    <a:pt x="3245" y="5965"/>
                  </a:lnTo>
                  <a:lnTo>
                    <a:pt x="3262" y="5979"/>
                  </a:lnTo>
                  <a:lnTo>
                    <a:pt x="3280" y="5994"/>
                  </a:lnTo>
                  <a:lnTo>
                    <a:pt x="3298" y="6007"/>
                  </a:lnTo>
                  <a:lnTo>
                    <a:pt x="3319" y="6020"/>
                  </a:lnTo>
                  <a:lnTo>
                    <a:pt x="3338" y="6033"/>
                  </a:lnTo>
                  <a:lnTo>
                    <a:pt x="3360" y="6045"/>
                  </a:lnTo>
                  <a:lnTo>
                    <a:pt x="3381" y="6057"/>
                  </a:lnTo>
                  <a:lnTo>
                    <a:pt x="3404" y="6068"/>
                  </a:lnTo>
                  <a:lnTo>
                    <a:pt x="3427" y="6080"/>
                  </a:lnTo>
                  <a:lnTo>
                    <a:pt x="3451" y="6091"/>
                  </a:lnTo>
                  <a:lnTo>
                    <a:pt x="3475" y="6101"/>
                  </a:lnTo>
                  <a:lnTo>
                    <a:pt x="3501" y="6111"/>
                  </a:lnTo>
                  <a:lnTo>
                    <a:pt x="3526" y="6122"/>
                  </a:lnTo>
                  <a:lnTo>
                    <a:pt x="3552" y="6131"/>
                  </a:lnTo>
                  <a:lnTo>
                    <a:pt x="3592" y="6146"/>
                  </a:lnTo>
                  <a:lnTo>
                    <a:pt x="3628" y="6160"/>
                  </a:lnTo>
                  <a:lnTo>
                    <a:pt x="3661" y="6176"/>
                  </a:lnTo>
                  <a:lnTo>
                    <a:pt x="3692" y="6191"/>
                  </a:lnTo>
                  <a:lnTo>
                    <a:pt x="3720" y="6206"/>
                  </a:lnTo>
                  <a:lnTo>
                    <a:pt x="3744" y="6222"/>
                  </a:lnTo>
                  <a:lnTo>
                    <a:pt x="3767" y="6238"/>
                  </a:lnTo>
                  <a:lnTo>
                    <a:pt x="3786" y="6254"/>
                  </a:lnTo>
                  <a:lnTo>
                    <a:pt x="3795" y="6264"/>
                  </a:lnTo>
                  <a:lnTo>
                    <a:pt x="3804" y="6272"/>
                  </a:lnTo>
                  <a:lnTo>
                    <a:pt x="3811" y="6281"/>
                  </a:lnTo>
                  <a:lnTo>
                    <a:pt x="3818" y="6290"/>
                  </a:lnTo>
                  <a:lnTo>
                    <a:pt x="3825" y="6299"/>
                  </a:lnTo>
                  <a:lnTo>
                    <a:pt x="3830" y="6309"/>
                  </a:lnTo>
                  <a:lnTo>
                    <a:pt x="3835" y="6319"/>
                  </a:lnTo>
                  <a:lnTo>
                    <a:pt x="3840" y="6328"/>
                  </a:lnTo>
                  <a:lnTo>
                    <a:pt x="3844" y="6338"/>
                  </a:lnTo>
                  <a:lnTo>
                    <a:pt x="3848" y="6349"/>
                  </a:lnTo>
                  <a:lnTo>
                    <a:pt x="3851" y="6360"/>
                  </a:lnTo>
                  <a:lnTo>
                    <a:pt x="3853" y="6370"/>
                  </a:lnTo>
                  <a:lnTo>
                    <a:pt x="3855" y="6381"/>
                  </a:lnTo>
                  <a:lnTo>
                    <a:pt x="3856" y="6393"/>
                  </a:lnTo>
                  <a:lnTo>
                    <a:pt x="3857" y="6405"/>
                  </a:lnTo>
                  <a:lnTo>
                    <a:pt x="3858" y="6417"/>
                  </a:lnTo>
                  <a:lnTo>
                    <a:pt x="3857" y="6429"/>
                  </a:lnTo>
                  <a:lnTo>
                    <a:pt x="3856" y="6443"/>
                  </a:lnTo>
                  <a:lnTo>
                    <a:pt x="3855" y="6455"/>
                  </a:lnTo>
                  <a:lnTo>
                    <a:pt x="3852" y="6467"/>
                  </a:lnTo>
                  <a:lnTo>
                    <a:pt x="3850" y="6479"/>
                  </a:lnTo>
                  <a:lnTo>
                    <a:pt x="3845" y="6491"/>
                  </a:lnTo>
                  <a:lnTo>
                    <a:pt x="3841" y="6502"/>
                  </a:lnTo>
                  <a:lnTo>
                    <a:pt x="3836" y="6513"/>
                  </a:lnTo>
                  <a:lnTo>
                    <a:pt x="3831" y="6523"/>
                  </a:lnTo>
                  <a:lnTo>
                    <a:pt x="3825" y="6534"/>
                  </a:lnTo>
                  <a:lnTo>
                    <a:pt x="3819" y="6544"/>
                  </a:lnTo>
                  <a:lnTo>
                    <a:pt x="3811" y="6553"/>
                  </a:lnTo>
                  <a:lnTo>
                    <a:pt x="3804" y="6562"/>
                  </a:lnTo>
                  <a:lnTo>
                    <a:pt x="3794" y="6570"/>
                  </a:lnTo>
                  <a:lnTo>
                    <a:pt x="3786" y="6579"/>
                  </a:lnTo>
                  <a:lnTo>
                    <a:pt x="3776" y="6587"/>
                  </a:lnTo>
                  <a:lnTo>
                    <a:pt x="3766" y="6594"/>
                  </a:lnTo>
                  <a:lnTo>
                    <a:pt x="3754" y="6601"/>
                  </a:lnTo>
                  <a:lnTo>
                    <a:pt x="3743" y="6608"/>
                  </a:lnTo>
                  <a:lnTo>
                    <a:pt x="3732" y="6614"/>
                  </a:lnTo>
                  <a:lnTo>
                    <a:pt x="3719" y="6621"/>
                  </a:lnTo>
                  <a:lnTo>
                    <a:pt x="3705" y="6626"/>
                  </a:lnTo>
                  <a:lnTo>
                    <a:pt x="3692" y="6631"/>
                  </a:lnTo>
                  <a:lnTo>
                    <a:pt x="3678" y="6635"/>
                  </a:lnTo>
                  <a:lnTo>
                    <a:pt x="3663" y="6639"/>
                  </a:lnTo>
                  <a:lnTo>
                    <a:pt x="3648" y="6642"/>
                  </a:lnTo>
                  <a:lnTo>
                    <a:pt x="3632" y="6645"/>
                  </a:lnTo>
                  <a:lnTo>
                    <a:pt x="3615" y="6647"/>
                  </a:lnTo>
                  <a:lnTo>
                    <a:pt x="3598" y="6649"/>
                  </a:lnTo>
                  <a:lnTo>
                    <a:pt x="3581" y="6650"/>
                  </a:lnTo>
                  <a:lnTo>
                    <a:pt x="3563" y="6651"/>
                  </a:lnTo>
                  <a:lnTo>
                    <a:pt x="3545" y="6651"/>
                  </a:lnTo>
                  <a:lnTo>
                    <a:pt x="3514" y="6651"/>
                  </a:lnTo>
                  <a:lnTo>
                    <a:pt x="3484" y="6649"/>
                  </a:lnTo>
                  <a:lnTo>
                    <a:pt x="3455" y="6646"/>
                  </a:lnTo>
                  <a:lnTo>
                    <a:pt x="3426" y="6643"/>
                  </a:lnTo>
                  <a:lnTo>
                    <a:pt x="3397" y="6638"/>
                  </a:lnTo>
                  <a:lnTo>
                    <a:pt x="3369" y="6632"/>
                  </a:lnTo>
                  <a:lnTo>
                    <a:pt x="3341" y="6626"/>
                  </a:lnTo>
                  <a:lnTo>
                    <a:pt x="3315" y="6619"/>
                  </a:lnTo>
                  <a:lnTo>
                    <a:pt x="3288" y="6610"/>
                  </a:lnTo>
                  <a:lnTo>
                    <a:pt x="3262" y="6602"/>
                  </a:lnTo>
                  <a:lnTo>
                    <a:pt x="3238" y="6593"/>
                  </a:lnTo>
                  <a:lnTo>
                    <a:pt x="3213" y="6584"/>
                  </a:lnTo>
                  <a:lnTo>
                    <a:pt x="3191" y="6574"/>
                  </a:lnTo>
                  <a:lnTo>
                    <a:pt x="3168" y="6563"/>
                  </a:lnTo>
                  <a:lnTo>
                    <a:pt x="3148" y="6553"/>
                  </a:lnTo>
                  <a:lnTo>
                    <a:pt x="3128" y="6542"/>
                  </a:lnTo>
                  <a:lnTo>
                    <a:pt x="3059" y="6803"/>
                  </a:lnTo>
                  <a:close/>
                  <a:moveTo>
                    <a:pt x="5775" y="6884"/>
                  </a:moveTo>
                  <a:lnTo>
                    <a:pt x="6085" y="6884"/>
                  </a:lnTo>
                  <a:lnTo>
                    <a:pt x="6085" y="6183"/>
                  </a:lnTo>
                  <a:lnTo>
                    <a:pt x="6242" y="6183"/>
                  </a:lnTo>
                  <a:lnTo>
                    <a:pt x="6274" y="6184"/>
                  </a:lnTo>
                  <a:lnTo>
                    <a:pt x="6304" y="6188"/>
                  </a:lnTo>
                  <a:lnTo>
                    <a:pt x="6318" y="6190"/>
                  </a:lnTo>
                  <a:lnTo>
                    <a:pt x="6332" y="6193"/>
                  </a:lnTo>
                  <a:lnTo>
                    <a:pt x="6345" y="6196"/>
                  </a:lnTo>
                  <a:lnTo>
                    <a:pt x="6358" y="6200"/>
                  </a:lnTo>
                  <a:lnTo>
                    <a:pt x="6370" y="6204"/>
                  </a:lnTo>
                  <a:lnTo>
                    <a:pt x="6381" y="6209"/>
                  </a:lnTo>
                  <a:lnTo>
                    <a:pt x="6394" y="6215"/>
                  </a:lnTo>
                  <a:lnTo>
                    <a:pt x="6404" y="6221"/>
                  </a:lnTo>
                  <a:lnTo>
                    <a:pt x="6414" y="6227"/>
                  </a:lnTo>
                  <a:lnTo>
                    <a:pt x="6424" y="6234"/>
                  </a:lnTo>
                  <a:lnTo>
                    <a:pt x="6435" y="6242"/>
                  </a:lnTo>
                  <a:lnTo>
                    <a:pt x="6444" y="6250"/>
                  </a:lnTo>
                  <a:lnTo>
                    <a:pt x="6453" y="6260"/>
                  </a:lnTo>
                  <a:lnTo>
                    <a:pt x="6461" y="6269"/>
                  </a:lnTo>
                  <a:lnTo>
                    <a:pt x="6469" y="6279"/>
                  </a:lnTo>
                  <a:lnTo>
                    <a:pt x="6478" y="6290"/>
                  </a:lnTo>
                  <a:lnTo>
                    <a:pt x="6485" y="6303"/>
                  </a:lnTo>
                  <a:lnTo>
                    <a:pt x="6492" y="6315"/>
                  </a:lnTo>
                  <a:lnTo>
                    <a:pt x="6499" y="6328"/>
                  </a:lnTo>
                  <a:lnTo>
                    <a:pt x="6505" y="6341"/>
                  </a:lnTo>
                  <a:lnTo>
                    <a:pt x="6512" y="6357"/>
                  </a:lnTo>
                  <a:lnTo>
                    <a:pt x="6518" y="6372"/>
                  </a:lnTo>
                  <a:lnTo>
                    <a:pt x="6524" y="6388"/>
                  </a:lnTo>
                  <a:lnTo>
                    <a:pt x="6530" y="6405"/>
                  </a:lnTo>
                  <a:lnTo>
                    <a:pt x="6540" y="6442"/>
                  </a:lnTo>
                  <a:lnTo>
                    <a:pt x="6549" y="6481"/>
                  </a:lnTo>
                  <a:lnTo>
                    <a:pt x="6567" y="6558"/>
                  </a:lnTo>
                  <a:lnTo>
                    <a:pt x="6584" y="6627"/>
                  </a:lnTo>
                  <a:lnTo>
                    <a:pt x="6599" y="6689"/>
                  </a:lnTo>
                  <a:lnTo>
                    <a:pt x="6615" y="6744"/>
                  </a:lnTo>
                  <a:lnTo>
                    <a:pt x="6629" y="6791"/>
                  </a:lnTo>
                  <a:lnTo>
                    <a:pt x="6642" y="6830"/>
                  </a:lnTo>
                  <a:lnTo>
                    <a:pt x="6654" y="6862"/>
                  </a:lnTo>
                  <a:lnTo>
                    <a:pt x="6664" y="6884"/>
                  </a:lnTo>
                  <a:lnTo>
                    <a:pt x="6985" y="6884"/>
                  </a:lnTo>
                  <a:lnTo>
                    <a:pt x="6978" y="6871"/>
                  </a:lnTo>
                  <a:lnTo>
                    <a:pt x="6972" y="6854"/>
                  </a:lnTo>
                  <a:lnTo>
                    <a:pt x="6965" y="6834"/>
                  </a:lnTo>
                  <a:lnTo>
                    <a:pt x="6956" y="6812"/>
                  </a:lnTo>
                  <a:lnTo>
                    <a:pt x="6941" y="6761"/>
                  </a:lnTo>
                  <a:lnTo>
                    <a:pt x="6925" y="6701"/>
                  </a:lnTo>
                  <a:lnTo>
                    <a:pt x="6907" y="6636"/>
                  </a:lnTo>
                  <a:lnTo>
                    <a:pt x="6889" y="6563"/>
                  </a:lnTo>
                  <a:lnTo>
                    <a:pt x="6869" y="6488"/>
                  </a:lnTo>
                  <a:lnTo>
                    <a:pt x="6850" y="6409"/>
                  </a:lnTo>
                  <a:lnTo>
                    <a:pt x="6842" y="6378"/>
                  </a:lnTo>
                  <a:lnTo>
                    <a:pt x="6833" y="6349"/>
                  </a:lnTo>
                  <a:lnTo>
                    <a:pt x="6822" y="6320"/>
                  </a:lnTo>
                  <a:lnTo>
                    <a:pt x="6812" y="6293"/>
                  </a:lnTo>
                  <a:lnTo>
                    <a:pt x="6801" y="6268"/>
                  </a:lnTo>
                  <a:lnTo>
                    <a:pt x="6789" y="6243"/>
                  </a:lnTo>
                  <a:lnTo>
                    <a:pt x="6775" y="6221"/>
                  </a:lnTo>
                  <a:lnTo>
                    <a:pt x="6761" y="6198"/>
                  </a:lnTo>
                  <a:lnTo>
                    <a:pt x="6747" y="6178"/>
                  </a:lnTo>
                  <a:lnTo>
                    <a:pt x="6730" y="6159"/>
                  </a:lnTo>
                  <a:lnTo>
                    <a:pt x="6713" y="6142"/>
                  </a:lnTo>
                  <a:lnTo>
                    <a:pt x="6696" y="6126"/>
                  </a:lnTo>
                  <a:lnTo>
                    <a:pt x="6676" y="6111"/>
                  </a:lnTo>
                  <a:lnTo>
                    <a:pt x="6656" y="6099"/>
                  </a:lnTo>
                  <a:lnTo>
                    <a:pt x="6634" y="6088"/>
                  </a:lnTo>
                  <a:lnTo>
                    <a:pt x="6612" y="6078"/>
                  </a:lnTo>
                  <a:lnTo>
                    <a:pt x="6612" y="6070"/>
                  </a:lnTo>
                  <a:lnTo>
                    <a:pt x="6627" y="6065"/>
                  </a:lnTo>
                  <a:lnTo>
                    <a:pt x="6642" y="6059"/>
                  </a:lnTo>
                  <a:lnTo>
                    <a:pt x="6657" y="6052"/>
                  </a:lnTo>
                  <a:lnTo>
                    <a:pt x="6671" y="6045"/>
                  </a:lnTo>
                  <a:lnTo>
                    <a:pt x="6686" y="6038"/>
                  </a:lnTo>
                  <a:lnTo>
                    <a:pt x="6701" y="6029"/>
                  </a:lnTo>
                  <a:lnTo>
                    <a:pt x="6714" y="6020"/>
                  </a:lnTo>
                  <a:lnTo>
                    <a:pt x="6728" y="6011"/>
                  </a:lnTo>
                  <a:lnTo>
                    <a:pt x="6742" y="6001"/>
                  </a:lnTo>
                  <a:lnTo>
                    <a:pt x="6755" y="5991"/>
                  </a:lnTo>
                  <a:lnTo>
                    <a:pt x="6768" y="5980"/>
                  </a:lnTo>
                  <a:lnTo>
                    <a:pt x="6780" y="5969"/>
                  </a:lnTo>
                  <a:lnTo>
                    <a:pt x="6793" y="5957"/>
                  </a:lnTo>
                  <a:lnTo>
                    <a:pt x="6805" y="5945"/>
                  </a:lnTo>
                  <a:lnTo>
                    <a:pt x="6816" y="5931"/>
                  </a:lnTo>
                  <a:lnTo>
                    <a:pt x="6828" y="5918"/>
                  </a:lnTo>
                  <a:lnTo>
                    <a:pt x="6838" y="5905"/>
                  </a:lnTo>
                  <a:lnTo>
                    <a:pt x="6848" y="5890"/>
                  </a:lnTo>
                  <a:lnTo>
                    <a:pt x="6857" y="5876"/>
                  </a:lnTo>
                  <a:lnTo>
                    <a:pt x="6866" y="5861"/>
                  </a:lnTo>
                  <a:lnTo>
                    <a:pt x="6875" y="5845"/>
                  </a:lnTo>
                  <a:lnTo>
                    <a:pt x="6883" y="5829"/>
                  </a:lnTo>
                  <a:lnTo>
                    <a:pt x="6890" y="5813"/>
                  </a:lnTo>
                  <a:lnTo>
                    <a:pt x="6896" y="5795"/>
                  </a:lnTo>
                  <a:lnTo>
                    <a:pt x="6902" y="5778"/>
                  </a:lnTo>
                  <a:lnTo>
                    <a:pt x="6907" y="5761"/>
                  </a:lnTo>
                  <a:lnTo>
                    <a:pt x="6911" y="5742"/>
                  </a:lnTo>
                  <a:lnTo>
                    <a:pt x="6915" y="5723"/>
                  </a:lnTo>
                  <a:lnTo>
                    <a:pt x="6919" y="5704"/>
                  </a:lnTo>
                  <a:lnTo>
                    <a:pt x="6921" y="5685"/>
                  </a:lnTo>
                  <a:lnTo>
                    <a:pt x="6922" y="5664"/>
                  </a:lnTo>
                  <a:lnTo>
                    <a:pt x="6923" y="5644"/>
                  </a:lnTo>
                  <a:lnTo>
                    <a:pt x="6922" y="5616"/>
                  </a:lnTo>
                  <a:lnTo>
                    <a:pt x="6920" y="5591"/>
                  </a:lnTo>
                  <a:lnTo>
                    <a:pt x="6917" y="5564"/>
                  </a:lnTo>
                  <a:lnTo>
                    <a:pt x="6912" y="5540"/>
                  </a:lnTo>
                  <a:lnTo>
                    <a:pt x="6907" y="5515"/>
                  </a:lnTo>
                  <a:lnTo>
                    <a:pt x="6900" y="5492"/>
                  </a:lnTo>
                  <a:lnTo>
                    <a:pt x="6893" y="5469"/>
                  </a:lnTo>
                  <a:lnTo>
                    <a:pt x="6884" y="5447"/>
                  </a:lnTo>
                  <a:lnTo>
                    <a:pt x="6874" y="5426"/>
                  </a:lnTo>
                  <a:lnTo>
                    <a:pt x="6863" y="5406"/>
                  </a:lnTo>
                  <a:lnTo>
                    <a:pt x="6851" y="5385"/>
                  </a:lnTo>
                  <a:lnTo>
                    <a:pt x="6838" y="5367"/>
                  </a:lnTo>
                  <a:lnTo>
                    <a:pt x="6823" y="5349"/>
                  </a:lnTo>
                  <a:lnTo>
                    <a:pt x="6808" y="5332"/>
                  </a:lnTo>
                  <a:lnTo>
                    <a:pt x="6793" y="5317"/>
                  </a:lnTo>
                  <a:lnTo>
                    <a:pt x="6775" y="5301"/>
                  </a:lnTo>
                  <a:lnTo>
                    <a:pt x="6753" y="5284"/>
                  </a:lnTo>
                  <a:lnTo>
                    <a:pt x="6729" y="5268"/>
                  </a:lnTo>
                  <a:lnTo>
                    <a:pt x="6705" y="5252"/>
                  </a:lnTo>
                  <a:lnTo>
                    <a:pt x="6679" y="5239"/>
                  </a:lnTo>
                  <a:lnTo>
                    <a:pt x="6652" y="5227"/>
                  </a:lnTo>
                  <a:lnTo>
                    <a:pt x="6623" y="5215"/>
                  </a:lnTo>
                  <a:lnTo>
                    <a:pt x="6592" y="5205"/>
                  </a:lnTo>
                  <a:lnTo>
                    <a:pt x="6560" y="5196"/>
                  </a:lnTo>
                  <a:lnTo>
                    <a:pt x="6527" y="5189"/>
                  </a:lnTo>
                  <a:lnTo>
                    <a:pt x="6492" y="5182"/>
                  </a:lnTo>
                  <a:lnTo>
                    <a:pt x="6456" y="5176"/>
                  </a:lnTo>
                  <a:lnTo>
                    <a:pt x="6417" y="5171"/>
                  </a:lnTo>
                  <a:lnTo>
                    <a:pt x="6378" y="5168"/>
                  </a:lnTo>
                  <a:lnTo>
                    <a:pt x="6336" y="5165"/>
                  </a:lnTo>
                  <a:lnTo>
                    <a:pt x="6293" y="5164"/>
                  </a:lnTo>
                  <a:lnTo>
                    <a:pt x="6248" y="5163"/>
                  </a:lnTo>
                  <a:lnTo>
                    <a:pt x="6181" y="5164"/>
                  </a:lnTo>
                  <a:lnTo>
                    <a:pt x="6114" y="5166"/>
                  </a:lnTo>
                  <a:lnTo>
                    <a:pt x="6050" y="5169"/>
                  </a:lnTo>
                  <a:lnTo>
                    <a:pt x="5989" y="5174"/>
                  </a:lnTo>
                  <a:lnTo>
                    <a:pt x="5929" y="5179"/>
                  </a:lnTo>
                  <a:lnTo>
                    <a:pt x="5874" y="5186"/>
                  </a:lnTo>
                  <a:lnTo>
                    <a:pt x="5822" y="5193"/>
                  </a:lnTo>
                  <a:lnTo>
                    <a:pt x="5775" y="5200"/>
                  </a:lnTo>
                  <a:lnTo>
                    <a:pt x="5775" y="6884"/>
                  </a:lnTo>
                  <a:close/>
                  <a:moveTo>
                    <a:pt x="6085" y="5414"/>
                  </a:moveTo>
                  <a:lnTo>
                    <a:pt x="6098" y="5411"/>
                  </a:lnTo>
                  <a:lnTo>
                    <a:pt x="6114" y="5409"/>
                  </a:lnTo>
                  <a:lnTo>
                    <a:pt x="6134" y="5406"/>
                  </a:lnTo>
                  <a:lnTo>
                    <a:pt x="6156" y="5404"/>
                  </a:lnTo>
                  <a:lnTo>
                    <a:pt x="6182" y="5402"/>
                  </a:lnTo>
                  <a:lnTo>
                    <a:pt x="6211" y="5400"/>
                  </a:lnTo>
                  <a:lnTo>
                    <a:pt x="6243" y="5398"/>
                  </a:lnTo>
                  <a:lnTo>
                    <a:pt x="6278" y="5398"/>
                  </a:lnTo>
                  <a:lnTo>
                    <a:pt x="6298" y="5398"/>
                  </a:lnTo>
                  <a:lnTo>
                    <a:pt x="6316" y="5400"/>
                  </a:lnTo>
                  <a:lnTo>
                    <a:pt x="6333" y="5402"/>
                  </a:lnTo>
                  <a:lnTo>
                    <a:pt x="6351" y="5403"/>
                  </a:lnTo>
                  <a:lnTo>
                    <a:pt x="6368" y="5406"/>
                  </a:lnTo>
                  <a:lnTo>
                    <a:pt x="6385" y="5409"/>
                  </a:lnTo>
                  <a:lnTo>
                    <a:pt x="6400" y="5412"/>
                  </a:lnTo>
                  <a:lnTo>
                    <a:pt x="6416" y="5416"/>
                  </a:lnTo>
                  <a:lnTo>
                    <a:pt x="6431" y="5420"/>
                  </a:lnTo>
                  <a:lnTo>
                    <a:pt x="6445" y="5425"/>
                  </a:lnTo>
                  <a:lnTo>
                    <a:pt x="6459" y="5430"/>
                  </a:lnTo>
                  <a:lnTo>
                    <a:pt x="6473" y="5436"/>
                  </a:lnTo>
                  <a:lnTo>
                    <a:pt x="6486" y="5443"/>
                  </a:lnTo>
                  <a:lnTo>
                    <a:pt x="6498" y="5451"/>
                  </a:lnTo>
                  <a:lnTo>
                    <a:pt x="6509" y="5458"/>
                  </a:lnTo>
                  <a:lnTo>
                    <a:pt x="6521" y="5466"/>
                  </a:lnTo>
                  <a:lnTo>
                    <a:pt x="6531" y="5475"/>
                  </a:lnTo>
                  <a:lnTo>
                    <a:pt x="6541" y="5484"/>
                  </a:lnTo>
                  <a:lnTo>
                    <a:pt x="6550" y="5494"/>
                  </a:lnTo>
                  <a:lnTo>
                    <a:pt x="6559" y="5504"/>
                  </a:lnTo>
                  <a:lnTo>
                    <a:pt x="6568" y="5515"/>
                  </a:lnTo>
                  <a:lnTo>
                    <a:pt x="6575" y="5526"/>
                  </a:lnTo>
                  <a:lnTo>
                    <a:pt x="6582" y="5539"/>
                  </a:lnTo>
                  <a:lnTo>
                    <a:pt x="6588" y="5551"/>
                  </a:lnTo>
                  <a:lnTo>
                    <a:pt x="6593" y="5564"/>
                  </a:lnTo>
                  <a:lnTo>
                    <a:pt x="6598" y="5578"/>
                  </a:lnTo>
                  <a:lnTo>
                    <a:pt x="6602" y="5593"/>
                  </a:lnTo>
                  <a:lnTo>
                    <a:pt x="6606" y="5607"/>
                  </a:lnTo>
                  <a:lnTo>
                    <a:pt x="6608" y="5622"/>
                  </a:lnTo>
                  <a:lnTo>
                    <a:pt x="6610" y="5639"/>
                  </a:lnTo>
                  <a:lnTo>
                    <a:pt x="6611" y="5655"/>
                  </a:lnTo>
                  <a:lnTo>
                    <a:pt x="6612" y="5673"/>
                  </a:lnTo>
                  <a:lnTo>
                    <a:pt x="6611" y="5688"/>
                  </a:lnTo>
                  <a:lnTo>
                    <a:pt x="6610" y="5703"/>
                  </a:lnTo>
                  <a:lnTo>
                    <a:pt x="6608" y="5719"/>
                  </a:lnTo>
                  <a:lnTo>
                    <a:pt x="6606" y="5734"/>
                  </a:lnTo>
                  <a:lnTo>
                    <a:pt x="6602" y="5747"/>
                  </a:lnTo>
                  <a:lnTo>
                    <a:pt x="6598" y="5762"/>
                  </a:lnTo>
                  <a:lnTo>
                    <a:pt x="6593" y="5775"/>
                  </a:lnTo>
                  <a:lnTo>
                    <a:pt x="6588" y="5788"/>
                  </a:lnTo>
                  <a:lnTo>
                    <a:pt x="6582" y="5800"/>
                  </a:lnTo>
                  <a:lnTo>
                    <a:pt x="6575" y="5813"/>
                  </a:lnTo>
                  <a:lnTo>
                    <a:pt x="6568" y="5825"/>
                  </a:lnTo>
                  <a:lnTo>
                    <a:pt x="6559" y="5836"/>
                  </a:lnTo>
                  <a:lnTo>
                    <a:pt x="6550" y="5847"/>
                  </a:lnTo>
                  <a:lnTo>
                    <a:pt x="6541" y="5858"/>
                  </a:lnTo>
                  <a:lnTo>
                    <a:pt x="6531" y="5868"/>
                  </a:lnTo>
                  <a:lnTo>
                    <a:pt x="6520" y="5877"/>
                  </a:lnTo>
                  <a:lnTo>
                    <a:pt x="6508" y="5886"/>
                  </a:lnTo>
                  <a:lnTo>
                    <a:pt x="6496" y="5894"/>
                  </a:lnTo>
                  <a:lnTo>
                    <a:pt x="6484" y="5903"/>
                  </a:lnTo>
                  <a:lnTo>
                    <a:pt x="6470" y="5910"/>
                  </a:lnTo>
                  <a:lnTo>
                    <a:pt x="6457" y="5916"/>
                  </a:lnTo>
                  <a:lnTo>
                    <a:pt x="6443" y="5923"/>
                  </a:lnTo>
                  <a:lnTo>
                    <a:pt x="6428" y="5928"/>
                  </a:lnTo>
                  <a:lnTo>
                    <a:pt x="6412" y="5933"/>
                  </a:lnTo>
                  <a:lnTo>
                    <a:pt x="6396" y="5938"/>
                  </a:lnTo>
                  <a:lnTo>
                    <a:pt x="6379" y="5943"/>
                  </a:lnTo>
                  <a:lnTo>
                    <a:pt x="6362" y="5946"/>
                  </a:lnTo>
                  <a:lnTo>
                    <a:pt x="6345" y="5949"/>
                  </a:lnTo>
                  <a:lnTo>
                    <a:pt x="6326" y="5951"/>
                  </a:lnTo>
                  <a:lnTo>
                    <a:pt x="6308" y="5953"/>
                  </a:lnTo>
                  <a:lnTo>
                    <a:pt x="6289" y="5954"/>
                  </a:lnTo>
                  <a:lnTo>
                    <a:pt x="6269" y="5954"/>
                  </a:lnTo>
                  <a:lnTo>
                    <a:pt x="6085" y="5954"/>
                  </a:lnTo>
                  <a:lnTo>
                    <a:pt x="6085" y="5414"/>
                  </a:lnTo>
                  <a:close/>
                  <a:moveTo>
                    <a:pt x="1274" y="4005"/>
                  </a:moveTo>
                  <a:lnTo>
                    <a:pt x="1257" y="4011"/>
                  </a:lnTo>
                  <a:lnTo>
                    <a:pt x="1241" y="4018"/>
                  </a:lnTo>
                  <a:lnTo>
                    <a:pt x="1222" y="4024"/>
                  </a:lnTo>
                  <a:lnTo>
                    <a:pt x="1203" y="4030"/>
                  </a:lnTo>
                  <a:lnTo>
                    <a:pt x="1184" y="4035"/>
                  </a:lnTo>
                  <a:lnTo>
                    <a:pt x="1162" y="4040"/>
                  </a:lnTo>
                  <a:lnTo>
                    <a:pt x="1141" y="4046"/>
                  </a:lnTo>
                  <a:lnTo>
                    <a:pt x="1119" y="4050"/>
                  </a:lnTo>
                  <a:lnTo>
                    <a:pt x="1097" y="4054"/>
                  </a:lnTo>
                  <a:lnTo>
                    <a:pt x="1073" y="4057"/>
                  </a:lnTo>
                  <a:lnTo>
                    <a:pt x="1050" y="4060"/>
                  </a:lnTo>
                  <a:lnTo>
                    <a:pt x="1026" y="4062"/>
                  </a:lnTo>
                  <a:lnTo>
                    <a:pt x="1003" y="4064"/>
                  </a:lnTo>
                  <a:lnTo>
                    <a:pt x="979" y="4066"/>
                  </a:lnTo>
                  <a:lnTo>
                    <a:pt x="954" y="4067"/>
                  </a:lnTo>
                  <a:lnTo>
                    <a:pt x="931" y="4067"/>
                  </a:lnTo>
                  <a:lnTo>
                    <a:pt x="896" y="4066"/>
                  </a:lnTo>
                  <a:lnTo>
                    <a:pt x="861" y="4064"/>
                  </a:lnTo>
                  <a:lnTo>
                    <a:pt x="829" y="4061"/>
                  </a:lnTo>
                  <a:lnTo>
                    <a:pt x="796" y="4056"/>
                  </a:lnTo>
                  <a:lnTo>
                    <a:pt x="765" y="4050"/>
                  </a:lnTo>
                  <a:lnTo>
                    <a:pt x="735" y="4042"/>
                  </a:lnTo>
                  <a:lnTo>
                    <a:pt x="706" y="4033"/>
                  </a:lnTo>
                  <a:lnTo>
                    <a:pt x="677" y="4023"/>
                  </a:lnTo>
                  <a:lnTo>
                    <a:pt x="651" y="4012"/>
                  </a:lnTo>
                  <a:lnTo>
                    <a:pt x="624" y="4000"/>
                  </a:lnTo>
                  <a:lnTo>
                    <a:pt x="598" y="3986"/>
                  </a:lnTo>
                  <a:lnTo>
                    <a:pt x="575" y="3971"/>
                  </a:lnTo>
                  <a:lnTo>
                    <a:pt x="551" y="3955"/>
                  </a:lnTo>
                  <a:lnTo>
                    <a:pt x="530" y="3937"/>
                  </a:lnTo>
                  <a:lnTo>
                    <a:pt x="508" y="3919"/>
                  </a:lnTo>
                  <a:lnTo>
                    <a:pt x="489" y="3899"/>
                  </a:lnTo>
                  <a:lnTo>
                    <a:pt x="471" y="3879"/>
                  </a:lnTo>
                  <a:lnTo>
                    <a:pt x="453" y="3856"/>
                  </a:lnTo>
                  <a:lnTo>
                    <a:pt x="437" y="3834"/>
                  </a:lnTo>
                  <a:lnTo>
                    <a:pt x="421" y="3810"/>
                  </a:lnTo>
                  <a:lnTo>
                    <a:pt x="407" y="3785"/>
                  </a:lnTo>
                  <a:lnTo>
                    <a:pt x="394" y="3759"/>
                  </a:lnTo>
                  <a:lnTo>
                    <a:pt x="383" y="3732"/>
                  </a:lnTo>
                  <a:lnTo>
                    <a:pt x="371" y="3704"/>
                  </a:lnTo>
                  <a:lnTo>
                    <a:pt x="362" y="3675"/>
                  </a:lnTo>
                  <a:lnTo>
                    <a:pt x="354" y="3645"/>
                  </a:lnTo>
                  <a:lnTo>
                    <a:pt x="347" y="3614"/>
                  </a:lnTo>
                  <a:lnTo>
                    <a:pt x="342" y="3582"/>
                  </a:lnTo>
                  <a:lnTo>
                    <a:pt x="337" y="3550"/>
                  </a:lnTo>
                  <a:lnTo>
                    <a:pt x="333" y="3517"/>
                  </a:lnTo>
                  <a:lnTo>
                    <a:pt x="331" y="3482"/>
                  </a:lnTo>
                  <a:lnTo>
                    <a:pt x="331" y="3447"/>
                  </a:lnTo>
                  <a:lnTo>
                    <a:pt x="332" y="3408"/>
                  </a:lnTo>
                  <a:lnTo>
                    <a:pt x="335" y="3372"/>
                  </a:lnTo>
                  <a:lnTo>
                    <a:pt x="338" y="3336"/>
                  </a:lnTo>
                  <a:lnTo>
                    <a:pt x="343" y="3301"/>
                  </a:lnTo>
                  <a:lnTo>
                    <a:pt x="349" y="3267"/>
                  </a:lnTo>
                  <a:lnTo>
                    <a:pt x="357" y="3235"/>
                  </a:lnTo>
                  <a:lnTo>
                    <a:pt x="366" y="3204"/>
                  </a:lnTo>
                  <a:lnTo>
                    <a:pt x="376" y="3173"/>
                  </a:lnTo>
                  <a:lnTo>
                    <a:pt x="388" y="3145"/>
                  </a:lnTo>
                  <a:lnTo>
                    <a:pt x="401" y="3117"/>
                  </a:lnTo>
                  <a:lnTo>
                    <a:pt x="414" y="3090"/>
                  </a:lnTo>
                  <a:lnTo>
                    <a:pt x="430" y="3065"/>
                  </a:lnTo>
                  <a:lnTo>
                    <a:pt x="446" y="3041"/>
                  </a:lnTo>
                  <a:lnTo>
                    <a:pt x="463" y="3018"/>
                  </a:lnTo>
                  <a:lnTo>
                    <a:pt x="482" y="2996"/>
                  </a:lnTo>
                  <a:lnTo>
                    <a:pt x="501" y="2976"/>
                  </a:lnTo>
                  <a:lnTo>
                    <a:pt x="522" y="2956"/>
                  </a:lnTo>
                  <a:lnTo>
                    <a:pt x="543" y="2938"/>
                  </a:lnTo>
                  <a:lnTo>
                    <a:pt x="566" y="2921"/>
                  </a:lnTo>
                  <a:lnTo>
                    <a:pt x="589" y="2905"/>
                  </a:lnTo>
                  <a:lnTo>
                    <a:pt x="614" y="2891"/>
                  </a:lnTo>
                  <a:lnTo>
                    <a:pt x="639" y="2878"/>
                  </a:lnTo>
                  <a:lnTo>
                    <a:pt x="665" y="2865"/>
                  </a:lnTo>
                  <a:lnTo>
                    <a:pt x="693" y="2855"/>
                  </a:lnTo>
                  <a:lnTo>
                    <a:pt x="720" y="2845"/>
                  </a:lnTo>
                  <a:lnTo>
                    <a:pt x="749" y="2837"/>
                  </a:lnTo>
                  <a:lnTo>
                    <a:pt x="779" y="2831"/>
                  </a:lnTo>
                  <a:lnTo>
                    <a:pt x="808" y="2825"/>
                  </a:lnTo>
                  <a:lnTo>
                    <a:pt x="839" y="2820"/>
                  </a:lnTo>
                  <a:lnTo>
                    <a:pt x="871" y="2816"/>
                  </a:lnTo>
                  <a:lnTo>
                    <a:pt x="902" y="2815"/>
                  </a:lnTo>
                  <a:lnTo>
                    <a:pt x="935" y="2814"/>
                  </a:lnTo>
                  <a:lnTo>
                    <a:pt x="961" y="2814"/>
                  </a:lnTo>
                  <a:lnTo>
                    <a:pt x="986" y="2815"/>
                  </a:lnTo>
                  <a:lnTo>
                    <a:pt x="1011" y="2817"/>
                  </a:lnTo>
                  <a:lnTo>
                    <a:pt x="1035" y="2819"/>
                  </a:lnTo>
                  <a:lnTo>
                    <a:pt x="1059" y="2822"/>
                  </a:lnTo>
                  <a:lnTo>
                    <a:pt x="1081" y="2826"/>
                  </a:lnTo>
                  <a:lnTo>
                    <a:pt x="1104" y="2830"/>
                  </a:lnTo>
                  <a:lnTo>
                    <a:pt x="1125" y="2835"/>
                  </a:lnTo>
                  <a:lnTo>
                    <a:pt x="1146" y="2839"/>
                  </a:lnTo>
                  <a:lnTo>
                    <a:pt x="1166" y="2844"/>
                  </a:lnTo>
                  <a:lnTo>
                    <a:pt x="1186" y="2850"/>
                  </a:lnTo>
                  <a:lnTo>
                    <a:pt x="1204" y="2855"/>
                  </a:lnTo>
                  <a:lnTo>
                    <a:pt x="1239" y="2868"/>
                  </a:lnTo>
                  <a:lnTo>
                    <a:pt x="1271" y="2882"/>
                  </a:lnTo>
                  <a:lnTo>
                    <a:pt x="1339" y="2631"/>
                  </a:lnTo>
                  <a:lnTo>
                    <a:pt x="1326" y="2625"/>
                  </a:lnTo>
                  <a:lnTo>
                    <a:pt x="1311" y="2618"/>
                  </a:lnTo>
                  <a:lnTo>
                    <a:pt x="1294" y="2612"/>
                  </a:lnTo>
                  <a:lnTo>
                    <a:pt x="1276" y="2605"/>
                  </a:lnTo>
                  <a:lnTo>
                    <a:pt x="1255" y="2599"/>
                  </a:lnTo>
                  <a:lnTo>
                    <a:pt x="1234" y="2592"/>
                  </a:lnTo>
                  <a:lnTo>
                    <a:pt x="1210" y="2586"/>
                  </a:lnTo>
                  <a:lnTo>
                    <a:pt x="1185" y="2580"/>
                  </a:lnTo>
                  <a:lnTo>
                    <a:pt x="1157" y="2575"/>
                  </a:lnTo>
                  <a:lnTo>
                    <a:pt x="1128" y="2570"/>
                  </a:lnTo>
                  <a:lnTo>
                    <a:pt x="1098" y="2566"/>
                  </a:lnTo>
                  <a:lnTo>
                    <a:pt x="1065" y="2562"/>
                  </a:lnTo>
                  <a:lnTo>
                    <a:pt x="1032" y="2559"/>
                  </a:lnTo>
                  <a:lnTo>
                    <a:pt x="996" y="2557"/>
                  </a:lnTo>
                  <a:lnTo>
                    <a:pt x="960" y="2556"/>
                  </a:lnTo>
                  <a:lnTo>
                    <a:pt x="922" y="2555"/>
                  </a:lnTo>
                  <a:lnTo>
                    <a:pt x="873" y="2556"/>
                  </a:lnTo>
                  <a:lnTo>
                    <a:pt x="825" y="2559"/>
                  </a:lnTo>
                  <a:lnTo>
                    <a:pt x="777" y="2564"/>
                  </a:lnTo>
                  <a:lnTo>
                    <a:pt x="731" y="2571"/>
                  </a:lnTo>
                  <a:lnTo>
                    <a:pt x="685" y="2579"/>
                  </a:lnTo>
                  <a:lnTo>
                    <a:pt x="641" y="2590"/>
                  </a:lnTo>
                  <a:lnTo>
                    <a:pt x="598" y="2603"/>
                  </a:lnTo>
                  <a:lnTo>
                    <a:pt x="555" y="2617"/>
                  </a:lnTo>
                  <a:lnTo>
                    <a:pt x="515" y="2633"/>
                  </a:lnTo>
                  <a:lnTo>
                    <a:pt x="475" y="2652"/>
                  </a:lnTo>
                  <a:lnTo>
                    <a:pt x="436" y="2671"/>
                  </a:lnTo>
                  <a:lnTo>
                    <a:pt x="399" y="2693"/>
                  </a:lnTo>
                  <a:lnTo>
                    <a:pt x="363" y="2716"/>
                  </a:lnTo>
                  <a:lnTo>
                    <a:pt x="328" y="2742"/>
                  </a:lnTo>
                  <a:lnTo>
                    <a:pt x="296" y="2768"/>
                  </a:lnTo>
                  <a:lnTo>
                    <a:pt x="264" y="2797"/>
                  </a:lnTo>
                  <a:lnTo>
                    <a:pt x="233" y="2827"/>
                  </a:lnTo>
                  <a:lnTo>
                    <a:pt x="205" y="2858"/>
                  </a:lnTo>
                  <a:lnTo>
                    <a:pt x="178" y="2892"/>
                  </a:lnTo>
                  <a:lnTo>
                    <a:pt x="152" y="2927"/>
                  </a:lnTo>
                  <a:lnTo>
                    <a:pt x="130" y="2964"/>
                  </a:lnTo>
                  <a:lnTo>
                    <a:pt x="107" y="3001"/>
                  </a:lnTo>
                  <a:lnTo>
                    <a:pt x="88" y="3041"/>
                  </a:lnTo>
                  <a:lnTo>
                    <a:pt x="70" y="3082"/>
                  </a:lnTo>
                  <a:lnTo>
                    <a:pt x="54" y="3125"/>
                  </a:lnTo>
                  <a:lnTo>
                    <a:pt x="40" y="3169"/>
                  </a:lnTo>
                  <a:lnTo>
                    <a:pt x="28" y="3214"/>
                  </a:lnTo>
                  <a:lnTo>
                    <a:pt x="18" y="3261"/>
                  </a:lnTo>
                  <a:lnTo>
                    <a:pt x="10" y="3309"/>
                  </a:lnTo>
                  <a:lnTo>
                    <a:pt x="4" y="3359"/>
                  </a:lnTo>
                  <a:lnTo>
                    <a:pt x="1" y="3410"/>
                  </a:lnTo>
                  <a:lnTo>
                    <a:pt x="0" y="3463"/>
                  </a:lnTo>
                  <a:lnTo>
                    <a:pt x="1" y="3512"/>
                  </a:lnTo>
                  <a:lnTo>
                    <a:pt x="4" y="3559"/>
                  </a:lnTo>
                  <a:lnTo>
                    <a:pt x="8" y="3606"/>
                  </a:lnTo>
                  <a:lnTo>
                    <a:pt x="15" y="3651"/>
                  </a:lnTo>
                  <a:lnTo>
                    <a:pt x="24" y="3695"/>
                  </a:lnTo>
                  <a:lnTo>
                    <a:pt x="35" y="3738"/>
                  </a:lnTo>
                  <a:lnTo>
                    <a:pt x="46" y="3779"/>
                  </a:lnTo>
                  <a:lnTo>
                    <a:pt x="60" y="3820"/>
                  </a:lnTo>
                  <a:lnTo>
                    <a:pt x="77" y="3858"/>
                  </a:lnTo>
                  <a:lnTo>
                    <a:pt x="94" y="3896"/>
                  </a:lnTo>
                  <a:lnTo>
                    <a:pt x="114" y="3933"/>
                  </a:lnTo>
                  <a:lnTo>
                    <a:pt x="134" y="3968"/>
                  </a:lnTo>
                  <a:lnTo>
                    <a:pt x="157" y="4002"/>
                  </a:lnTo>
                  <a:lnTo>
                    <a:pt x="181" y="4033"/>
                  </a:lnTo>
                  <a:lnTo>
                    <a:pt x="207" y="4064"/>
                  </a:lnTo>
                  <a:lnTo>
                    <a:pt x="234" y="4093"/>
                  </a:lnTo>
                  <a:lnTo>
                    <a:pt x="264" y="4120"/>
                  </a:lnTo>
                  <a:lnTo>
                    <a:pt x="295" y="4147"/>
                  </a:lnTo>
                  <a:lnTo>
                    <a:pt x="327" y="4171"/>
                  </a:lnTo>
                  <a:lnTo>
                    <a:pt x="361" y="4194"/>
                  </a:lnTo>
                  <a:lnTo>
                    <a:pt x="396" y="4215"/>
                  </a:lnTo>
                  <a:lnTo>
                    <a:pt x="433" y="4235"/>
                  </a:lnTo>
                  <a:lnTo>
                    <a:pt x="472" y="4252"/>
                  </a:lnTo>
                  <a:lnTo>
                    <a:pt x="512" y="4268"/>
                  </a:lnTo>
                  <a:lnTo>
                    <a:pt x="552" y="4283"/>
                  </a:lnTo>
                  <a:lnTo>
                    <a:pt x="595" y="4295"/>
                  </a:lnTo>
                  <a:lnTo>
                    <a:pt x="639" y="4305"/>
                  </a:lnTo>
                  <a:lnTo>
                    <a:pt x="684" y="4315"/>
                  </a:lnTo>
                  <a:lnTo>
                    <a:pt x="731" y="4322"/>
                  </a:lnTo>
                  <a:lnTo>
                    <a:pt x="780" y="4327"/>
                  </a:lnTo>
                  <a:lnTo>
                    <a:pt x="829" y="4329"/>
                  </a:lnTo>
                  <a:lnTo>
                    <a:pt x="879" y="4330"/>
                  </a:lnTo>
                  <a:lnTo>
                    <a:pt x="918" y="4330"/>
                  </a:lnTo>
                  <a:lnTo>
                    <a:pt x="955" y="4329"/>
                  </a:lnTo>
                  <a:lnTo>
                    <a:pt x="991" y="4326"/>
                  </a:lnTo>
                  <a:lnTo>
                    <a:pt x="1026" y="4324"/>
                  </a:lnTo>
                  <a:lnTo>
                    <a:pt x="1060" y="4320"/>
                  </a:lnTo>
                  <a:lnTo>
                    <a:pt x="1093" y="4316"/>
                  </a:lnTo>
                  <a:lnTo>
                    <a:pt x="1123" y="4310"/>
                  </a:lnTo>
                  <a:lnTo>
                    <a:pt x="1153" y="4305"/>
                  </a:lnTo>
                  <a:lnTo>
                    <a:pt x="1181" y="4299"/>
                  </a:lnTo>
                  <a:lnTo>
                    <a:pt x="1207" y="4293"/>
                  </a:lnTo>
                  <a:lnTo>
                    <a:pt x="1231" y="4287"/>
                  </a:lnTo>
                  <a:lnTo>
                    <a:pt x="1254" y="4280"/>
                  </a:lnTo>
                  <a:lnTo>
                    <a:pt x="1275" y="4274"/>
                  </a:lnTo>
                  <a:lnTo>
                    <a:pt x="1294" y="4266"/>
                  </a:lnTo>
                  <a:lnTo>
                    <a:pt x="1310" y="4259"/>
                  </a:lnTo>
                  <a:lnTo>
                    <a:pt x="1326" y="4252"/>
                  </a:lnTo>
                  <a:lnTo>
                    <a:pt x="1274" y="4005"/>
                  </a:lnTo>
                  <a:close/>
                  <a:moveTo>
                    <a:pt x="2227" y="4332"/>
                  </a:moveTo>
                  <a:lnTo>
                    <a:pt x="2271" y="4331"/>
                  </a:lnTo>
                  <a:lnTo>
                    <a:pt x="2314" y="4328"/>
                  </a:lnTo>
                  <a:lnTo>
                    <a:pt x="2357" y="4323"/>
                  </a:lnTo>
                  <a:lnTo>
                    <a:pt x="2398" y="4317"/>
                  </a:lnTo>
                  <a:lnTo>
                    <a:pt x="2439" y="4307"/>
                  </a:lnTo>
                  <a:lnTo>
                    <a:pt x="2479" y="4297"/>
                  </a:lnTo>
                  <a:lnTo>
                    <a:pt x="2518" y="4285"/>
                  </a:lnTo>
                  <a:lnTo>
                    <a:pt x="2554" y="4271"/>
                  </a:lnTo>
                  <a:lnTo>
                    <a:pt x="2591" y="4255"/>
                  </a:lnTo>
                  <a:lnTo>
                    <a:pt x="2627" y="4238"/>
                  </a:lnTo>
                  <a:lnTo>
                    <a:pt x="2662" y="4218"/>
                  </a:lnTo>
                  <a:lnTo>
                    <a:pt x="2695" y="4197"/>
                  </a:lnTo>
                  <a:lnTo>
                    <a:pt x="2726" y="4173"/>
                  </a:lnTo>
                  <a:lnTo>
                    <a:pt x="2758" y="4149"/>
                  </a:lnTo>
                  <a:lnTo>
                    <a:pt x="2787" y="4122"/>
                  </a:lnTo>
                  <a:lnTo>
                    <a:pt x="2815" y="4095"/>
                  </a:lnTo>
                  <a:lnTo>
                    <a:pt x="2842" y="4065"/>
                  </a:lnTo>
                  <a:lnTo>
                    <a:pt x="2867" y="4033"/>
                  </a:lnTo>
                  <a:lnTo>
                    <a:pt x="2891" y="4001"/>
                  </a:lnTo>
                  <a:lnTo>
                    <a:pt x="2914" y="3966"/>
                  </a:lnTo>
                  <a:lnTo>
                    <a:pt x="2934" y="3929"/>
                  </a:lnTo>
                  <a:lnTo>
                    <a:pt x="2953" y="3891"/>
                  </a:lnTo>
                  <a:lnTo>
                    <a:pt x="2971" y="3851"/>
                  </a:lnTo>
                  <a:lnTo>
                    <a:pt x="2987" y="3810"/>
                  </a:lnTo>
                  <a:lnTo>
                    <a:pt x="3001" y="3767"/>
                  </a:lnTo>
                  <a:lnTo>
                    <a:pt x="3014" y="3722"/>
                  </a:lnTo>
                  <a:lnTo>
                    <a:pt x="3024" y="3677"/>
                  </a:lnTo>
                  <a:lnTo>
                    <a:pt x="3033" y="3629"/>
                  </a:lnTo>
                  <a:lnTo>
                    <a:pt x="3040" y="3580"/>
                  </a:lnTo>
                  <a:lnTo>
                    <a:pt x="3044" y="3530"/>
                  </a:lnTo>
                  <a:lnTo>
                    <a:pt x="3048" y="3478"/>
                  </a:lnTo>
                  <a:lnTo>
                    <a:pt x="3049" y="3425"/>
                  </a:lnTo>
                  <a:lnTo>
                    <a:pt x="3048" y="3379"/>
                  </a:lnTo>
                  <a:lnTo>
                    <a:pt x="3045" y="3334"/>
                  </a:lnTo>
                  <a:lnTo>
                    <a:pt x="3041" y="3290"/>
                  </a:lnTo>
                  <a:lnTo>
                    <a:pt x="3035" y="3246"/>
                  </a:lnTo>
                  <a:lnTo>
                    <a:pt x="3027" y="3204"/>
                  </a:lnTo>
                  <a:lnTo>
                    <a:pt x="3018" y="3162"/>
                  </a:lnTo>
                  <a:lnTo>
                    <a:pt x="3008" y="3121"/>
                  </a:lnTo>
                  <a:lnTo>
                    <a:pt x="2994" y="3081"/>
                  </a:lnTo>
                  <a:lnTo>
                    <a:pt x="2981" y="3042"/>
                  </a:lnTo>
                  <a:lnTo>
                    <a:pt x="2965" y="3005"/>
                  </a:lnTo>
                  <a:lnTo>
                    <a:pt x="2947" y="2969"/>
                  </a:lnTo>
                  <a:lnTo>
                    <a:pt x="2929" y="2933"/>
                  </a:lnTo>
                  <a:lnTo>
                    <a:pt x="2908" y="2899"/>
                  </a:lnTo>
                  <a:lnTo>
                    <a:pt x="2886" y="2866"/>
                  </a:lnTo>
                  <a:lnTo>
                    <a:pt x="2863" y="2835"/>
                  </a:lnTo>
                  <a:lnTo>
                    <a:pt x="2838" y="2805"/>
                  </a:lnTo>
                  <a:lnTo>
                    <a:pt x="2811" y="2776"/>
                  </a:lnTo>
                  <a:lnTo>
                    <a:pt x="2784" y="2749"/>
                  </a:lnTo>
                  <a:lnTo>
                    <a:pt x="2755" y="2723"/>
                  </a:lnTo>
                  <a:lnTo>
                    <a:pt x="2724" y="2700"/>
                  </a:lnTo>
                  <a:lnTo>
                    <a:pt x="2692" y="2677"/>
                  </a:lnTo>
                  <a:lnTo>
                    <a:pt x="2658" y="2657"/>
                  </a:lnTo>
                  <a:lnTo>
                    <a:pt x="2623" y="2637"/>
                  </a:lnTo>
                  <a:lnTo>
                    <a:pt x="2587" y="2621"/>
                  </a:lnTo>
                  <a:lnTo>
                    <a:pt x="2549" y="2606"/>
                  </a:lnTo>
                  <a:lnTo>
                    <a:pt x="2510" y="2592"/>
                  </a:lnTo>
                  <a:lnTo>
                    <a:pt x="2471" y="2580"/>
                  </a:lnTo>
                  <a:lnTo>
                    <a:pt x="2429" y="2571"/>
                  </a:lnTo>
                  <a:lnTo>
                    <a:pt x="2387" y="2564"/>
                  </a:lnTo>
                  <a:lnTo>
                    <a:pt x="2343" y="2558"/>
                  </a:lnTo>
                  <a:lnTo>
                    <a:pt x="2297" y="2555"/>
                  </a:lnTo>
                  <a:lnTo>
                    <a:pt x="2251" y="2554"/>
                  </a:lnTo>
                  <a:lnTo>
                    <a:pt x="2206" y="2555"/>
                  </a:lnTo>
                  <a:lnTo>
                    <a:pt x="2162" y="2558"/>
                  </a:lnTo>
                  <a:lnTo>
                    <a:pt x="2118" y="2564"/>
                  </a:lnTo>
                  <a:lnTo>
                    <a:pt x="2076" y="2571"/>
                  </a:lnTo>
                  <a:lnTo>
                    <a:pt x="2035" y="2580"/>
                  </a:lnTo>
                  <a:lnTo>
                    <a:pt x="1995" y="2591"/>
                  </a:lnTo>
                  <a:lnTo>
                    <a:pt x="1955" y="2605"/>
                  </a:lnTo>
                  <a:lnTo>
                    <a:pt x="1917" y="2620"/>
                  </a:lnTo>
                  <a:lnTo>
                    <a:pt x="1880" y="2637"/>
                  </a:lnTo>
                  <a:lnTo>
                    <a:pt x="1844" y="2657"/>
                  </a:lnTo>
                  <a:lnTo>
                    <a:pt x="1811" y="2677"/>
                  </a:lnTo>
                  <a:lnTo>
                    <a:pt x="1777" y="2700"/>
                  </a:lnTo>
                  <a:lnTo>
                    <a:pt x="1745" y="2724"/>
                  </a:lnTo>
                  <a:lnTo>
                    <a:pt x="1716" y="2750"/>
                  </a:lnTo>
                  <a:lnTo>
                    <a:pt x="1686" y="2777"/>
                  </a:lnTo>
                  <a:lnTo>
                    <a:pt x="1658" y="2806"/>
                  </a:lnTo>
                  <a:lnTo>
                    <a:pt x="1632" y="2837"/>
                  </a:lnTo>
                  <a:lnTo>
                    <a:pt x="1607" y="2870"/>
                  </a:lnTo>
                  <a:lnTo>
                    <a:pt x="1584" y="2903"/>
                  </a:lnTo>
                  <a:lnTo>
                    <a:pt x="1562" y="2938"/>
                  </a:lnTo>
                  <a:lnTo>
                    <a:pt x="1542" y="2975"/>
                  </a:lnTo>
                  <a:lnTo>
                    <a:pt x="1523" y="3013"/>
                  </a:lnTo>
                  <a:lnTo>
                    <a:pt x="1506" y="3052"/>
                  </a:lnTo>
                  <a:lnTo>
                    <a:pt x="1491" y="3091"/>
                  </a:lnTo>
                  <a:lnTo>
                    <a:pt x="1476" y="3133"/>
                  </a:lnTo>
                  <a:lnTo>
                    <a:pt x="1465" y="3176"/>
                  </a:lnTo>
                  <a:lnTo>
                    <a:pt x="1455" y="3220"/>
                  </a:lnTo>
                  <a:lnTo>
                    <a:pt x="1445" y="3265"/>
                  </a:lnTo>
                  <a:lnTo>
                    <a:pt x="1439" y="3311"/>
                  </a:lnTo>
                  <a:lnTo>
                    <a:pt x="1434" y="3358"/>
                  </a:lnTo>
                  <a:lnTo>
                    <a:pt x="1431" y="3406"/>
                  </a:lnTo>
                  <a:lnTo>
                    <a:pt x="1430" y="3455"/>
                  </a:lnTo>
                  <a:lnTo>
                    <a:pt x="1431" y="3503"/>
                  </a:lnTo>
                  <a:lnTo>
                    <a:pt x="1434" y="3549"/>
                  </a:lnTo>
                  <a:lnTo>
                    <a:pt x="1438" y="3594"/>
                  </a:lnTo>
                  <a:lnTo>
                    <a:pt x="1444" y="3638"/>
                  </a:lnTo>
                  <a:lnTo>
                    <a:pt x="1453" y="3681"/>
                  </a:lnTo>
                  <a:lnTo>
                    <a:pt x="1462" y="3723"/>
                  </a:lnTo>
                  <a:lnTo>
                    <a:pt x="1473" y="3765"/>
                  </a:lnTo>
                  <a:lnTo>
                    <a:pt x="1486" y="3805"/>
                  </a:lnTo>
                  <a:lnTo>
                    <a:pt x="1501" y="3844"/>
                  </a:lnTo>
                  <a:lnTo>
                    <a:pt x="1517" y="3882"/>
                  </a:lnTo>
                  <a:lnTo>
                    <a:pt x="1535" y="3919"/>
                  </a:lnTo>
                  <a:lnTo>
                    <a:pt x="1554" y="3955"/>
                  </a:lnTo>
                  <a:lnTo>
                    <a:pt x="1574" y="3988"/>
                  </a:lnTo>
                  <a:lnTo>
                    <a:pt x="1597" y="4021"/>
                  </a:lnTo>
                  <a:lnTo>
                    <a:pt x="1620" y="4053"/>
                  </a:lnTo>
                  <a:lnTo>
                    <a:pt x="1645" y="4082"/>
                  </a:lnTo>
                  <a:lnTo>
                    <a:pt x="1672" y="4111"/>
                  </a:lnTo>
                  <a:lnTo>
                    <a:pt x="1700" y="4138"/>
                  </a:lnTo>
                  <a:lnTo>
                    <a:pt x="1729" y="4163"/>
                  </a:lnTo>
                  <a:lnTo>
                    <a:pt x="1760" y="4188"/>
                  </a:lnTo>
                  <a:lnTo>
                    <a:pt x="1792" y="4209"/>
                  </a:lnTo>
                  <a:lnTo>
                    <a:pt x="1825" y="4230"/>
                  </a:lnTo>
                  <a:lnTo>
                    <a:pt x="1860" y="4249"/>
                  </a:lnTo>
                  <a:lnTo>
                    <a:pt x="1896" y="4265"/>
                  </a:lnTo>
                  <a:lnTo>
                    <a:pt x="1932" y="4281"/>
                  </a:lnTo>
                  <a:lnTo>
                    <a:pt x="1971" y="4294"/>
                  </a:lnTo>
                  <a:lnTo>
                    <a:pt x="2010" y="4305"/>
                  </a:lnTo>
                  <a:lnTo>
                    <a:pt x="2051" y="4315"/>
                  </a:lnTo>
                  <a:lnTo>
                    <a:pt x="2093" y="4322"/>
                  </a:lnTo>
                  <a:lnTo>
                    <a:pt x="2136" y="4327"/>
                  </a:lnTo>
                  <a:lnTo>
                    <a:pt x="2180" y="4331"/>
                  </a:lnTo>
                  <a:lnTo>
                    <a:pt x="2225" y="4332"/>
                  </a:lnTo>
                  <a:lnTo>
                    <a:pt x="2227" y="4332"/>
                  </a:lnTo>
                  <a:close/>
                  <a:moveTo>
                    <a:pt x="2235" y="4079"/>
                  </a:moveTo>
                  <a:lnTo>
                    <a:pt x="2208" y="4078"/>
                  </a:lnTo>
                  <a:lnTo>
                    <a:pt x="2181" y="4076"/>
                  </a:lnTo>
                  <a:lnTo>
                    <a:pt x="2154" y="4072"/>
                  </a:lnTo>
                  <a:lnTo>
                    <a:pt x="2129" y="4066"/>
                  </a:lnTo>
                  <a:lnTo>
                    <a:pt x="2104" y="4059"/>
                  </a:lnTo>
                  <a:lnTo>
                    <a:pt x="2080" y="4051"/>
                  </a:lnTo>
                  <a:lnTo>
                    <a:pt x="2057" y="4040"/>
                  </a:lnTo>
                  <a:lnTo>
                    <a:pt x="2035" y="4029"/>
                  </a:lnTo>
                  <a:lnTo>
                    <a:pt x="2013" y="4016"/>
                  </a:lnTo>
                  <a:lnTo>
                    <a:pt x="1992" y="4002"/>
                  </a:lnTo>
                  <a:lnTo>
                    <a:pt x="1972" y="3986"/>
                  </a:lnTo>
                  <a:lnTo>
                    <a:pt x="1953" y="3970"/>
                  </a:lnTo>
                  <a:lnTo>
                    <a:pt x="1934" y="3952"/>
                  </a:lnTo>
                  <a:lnTo>
                    <a:pt x="1917" y="3933"/>
                  </a:lnTo>
                  <a:lnTo>
                    <a:pt x="1901" y="3914"/>
                  </a:lnTo>
                  <a:lnTo>
                    <a:pt x="1884" y="3892"/>
                  </a:lnTo>
                  <a:lnTo>
                    <a:pt x="1870" y="3870"/>
                  </a:lnTo>
                  <a:lnTo>
                    <a:pt x="1856" y="3847"/>
                  </a:lnTo>
                  <a:lnTo>
                    <a:pt x="1843" y="3823"/>
                  </a:lnTo>
                  <a:lnTo>
                    <a:pt x="1831" y="3798"/>
                  </a:lnTo>
                  <a:lnTo>
                    <a:pt x="1820" y="3773"/>
                  </a:lnTo>
                  <a:lnTo>
                    <a:pt x="1810" y="3746"/>
                  </a:lnTo>
                  <a:lnTo>
                    <a:pt x="1800" y="3719"/>
                  </a:lnTo>
                  <a:lnTo>
                    <a:pt x="1791" y="3691"/>
                  </a:lnTo>
                  <a:lnTo>
                    <a:pt x="1784" y="3662"/>
                  </a:lnTo>
                  <a:lnTo>
                    <a:pt x="1778" y="3633"/>
                  </a:lnTo>
                  <a:lnTo>
                    <a:pt x="1773" y="3604"/>
                  </a:lnTo>
                  <a:lnTo>
                    <a:pt x="1768" y="3573"/>
                  </a:lnTo>
                  <a:lnTo>
                    <a:pt x="1765" y="3542"/>
                  </a:lnTo>
                  <a:lnTo>
                    <a:pt x="1762" y="3512"/>
                  </a:lnTo>
                  <a:lnTo>
                    <a:pt x="1761" y="3480"/>
                  </a:lnTo>
                  <a:lnTo>
                    <a:pt x="1761" y="3448"/>
                  </a:lnTo>
                  <a:lnTo>
                    <a:pt x="1761" y="3416"/>
                  </a:lnTo>
                  <a:lnTo>
                    <a:pt x="1762" y="3384"/>
                  </a:lnTo>
                  <a:lnTo>
                    <a:pt x="1765" y="3353"/>
                  </a:lnTo>
                  <a:lnTo>
                    <a:pt x="1768" y="3322"/>
                  </a:lnTo>
                  <a:lnTo>
                    <a:pt x="1772" y="3291"/>
                  </a:lnTo>
                  <a:lnTo>
                    <a:pt x="1777" y="3261"/>
                  </a:lnTo>
                  <a:lnTo>
                    <a:pt x="1783" y="3232"/>
                  </a:lnTo>
                  <a:lnTo>
                    <a:pt x="1790" y="3203"/>
                  </a:lnTo>
                  <a:lnTo>
                    <a:pt x="1798" y="3174"/>
                  </a:lnTo>
                  <a:lnTo>
                    <a:pt x="1808" y="3147"/>
                  </a:lnTo>
                  <a:lnTo>
                    <a:pt x="1818" y="3120"/>
                  </a:lnTo>
                  <a:lnTo>
                    <a:pt x="1829" y="3093"/>
                  </a:lnTo>
                  <a:lnTo>
                    <a:pt x="1840" y="3069"/>
                  </a:lnTo>
                  <a:lnTo>
                    <a:pt x="1854" y="3044"/>
                  </a:lnTo>
                  <a:lnTo>
                    <a:pt x="1867" y="3021"/>
                  </a:lnTo>
                  <a:lnTo>
                    <a:pt x="1881" y="2998"/>
                  </a:lnTo>
                  <a:lnTo>
                    <a:pt x="1898" y="2977"/>
                  </a:lnTo>
                  <a:lnTo>
                    <a:pt x="1914" y="2955"/>
                  </a:lnTo>
                  <a:lnTo>
                    <a:pt x="1931" y="2936"/>
                  </a:lnTo>
                  <a:lnTo>
                    <a:pt x="1950" y="2919"/>
                  </a:lnTo>
                  <a:lnTo>
                    <a:pt x="1968" y="2901"/>
                  </a:lnTo>
                  <a:lnTo>
                    <a:pt x="1989" y="2885"/>
                  </a:lnTo>
                  <a:lnTo>
                    <a:pt x="2010" y="2871"/>
                  </a:lnTo>
                  <a:lnTo>
                    <a:pt x="2032" y="2857"/>
                  </a:lnTo>
                  <a:lnTo>
                    <a:pt x="2054" y="2846"/>
                  </a:lnTo>
                  <a:lnTo>
                    <a:pt x="2079" y="2835"/>
                  </a:lnTo>
                  <a:lnTo>
                    <a:pt x="2103" y="2827"/>
                  </a:lnTo>
                  <a:lnTo>
                    <a:pt x="2129" y="2818"/>
                  </a:lnTo>
                  <a:lnTo>
                    <a:pt x="2154" y="2813"/>
                  </a:lnTo>
                  <a:lnTo>
                    <a:pt x="2182" y="2809"/>
                  </a:lnTo>
                  <a:lnTo>
                    <a:pt x="2210" y="2806"/>
                  </a:lnTo>
                  <a:lnTo>
                    <a:pt x="2239" y="2805"/>
                  </a:lnTo>
                  <a:lnTo>
                    <a:pt x="2268" y="2806"/>
                  </a:lnTo>
                  <a:lnTo>
                    <a:pt x="2296" y="2809"/>
                  </a:lnTo>
                  <a:lnTo>
                    <a:pt x="2323" y="2813"/>
                  </a:lnTo>
                  <a:lnTo>
                    <a:pt x="2350" y="2819"/>
                  </a:lnTo>
                  <a:lnTo>
                    <a:pt x="2375" y="2827"/>
                  </a:lnTo>
                  <a:lnTo>
                    <a:pt x="2399" y="2836"/>
                  </a:lnTo>
                  <a:lnTo>
                    <a:pt x="2423" y="2846"/>
                  </a:lnTo>
                  <a:lnTo>
                    <a:pt x="2446" y="2858"/>
                  </a:lnTo>
                  <a:lnTo>
                    <a:pt x="2467" y="2872"/>
                  </a:lnTo>
                  <a:lnTo>
                    <a:pt x="2488" y="2886"/>
                  </a:lnTo>
                  <a:lnTo>
                    <a:pt x="2508" y="2902"/>
                  </a:lnTo>
                  <a:lnTo>
                    <a:pt x="2527" y="2920"/>
                  </a:lnTo>
                  <a:lnTo>
                    <a:pt x="2545" y="2938"/>
                  </a:lnTo>
                  <a:lnTo>
                    <a:pt x="2563" y="2957"/>
                  </a:lnTo>
                  <a:lnTo>
                    <a:pt x="2579" y="2978"/>
                  </a:lnTo>
                  <a:lnTo>
                    <a:pt x="2594" y="2999"/>
                  </a:lnTo>
                  <a:lnTo>
                    <a:pt x="2609" y="3022"/>
                  </a:lnTo>
                  <a:lnTo>
                    <a:pt x="2622" y="3045"/>
                  </a:lnTo>
                  <a:lnTo>
                    <a:pt x="2635" y="3069"/>
                  </a:lnTo>
                  <a:lnTo>
                    <a:pt x="2647" y="3094"/>
                  </a:lnTo>
                  <a:lnTo>
                    <a:pt x="2658" y="3120"/>
                  </a:lnTo>
                  <a:lnTo>
                    <a:pt x="2667" y="3147"/>
                  </a:lnTo>
                  <a:lnTo>
                    <a:pt x="2676" y="3173"/>
                  </a:lnTo>
                  <a:lnTo>
                    <a:pt x="2684" y="3201"/>
                  </a:lnTo>
                  <a:lnTo>
                    <a:pt x="2692" y="3229"/>
                  </a:lnTo>
                  <a:lnTo>
                    <a:pt x="2698" y="3258"/>
                  </a:lnTo>
                  <a:lnTo>
                    <a:pt x="2703" y="3287"/>
                  </a:lnTo>
                  <a:lnTo>
                    <a:pt x="2707" y="3316"/>
                  </a:lnTo>
                  <a:lnTo>
                    <a:pt x="2710" y="3346"/>
                  </a:lnTo>
                  <a:lnTo>
                    <a:pt x="2712" y="3377"/>
                  </a:lnTo>
                  <a:lnTo>
                    <a:pt x="2714" y="3406"/>
                  </a:lnTo>
                  <a:lnTo>
                    <a:pt x="2714" y="3437"/>
                  </a:lnTo>
                  <a:lnTo>
                    <a:pt x="2714" y="3471"/>
                  </a:lnTo>
                  <a:lnTo>
                    <a:pt x="2712" y="3504"/>
                  </a:lnTo>
                  <a:lnTo>
                    <a:pt x="2710" y="3536"/>
                  </a:lnTo>
                  <a:lnTo>
                    <a:pt x="2706" y="3568"/>
                  </a:lnTo>
                  <a:lnTo>
                    <a:pt x="2702" y="3600"/>
                  </a:lnTo>
                  <a:lnTo>
                    <a:pt x="2697" y="3630"/>
                  </a:lnTo>
                  <a:lnTo>
                    <a:pt x="2689" y="3660"/>
                  </a:lnTo>
                  <a:lnTo>
                    <a:pt x="2682" y="3690"/>
                  </a:lnTo>
                  <a:lnTo>
                    <a:pt x="2674" y="3717"/>
                  </a:lnTo>
                  <a:lnTo>
                    <a:pt x="2665" y="3746"/>
                  </a:lnTo>
                  <a:lnTo>
                    <a:pt x="2655" y="3773"/>
                  </a:lnTo>
                  <a:lnTo>
                    <a:pt x="2643" y="3798"/>
                  </a:lnTo>
                  <a:lnTo>
                    <a:pt x="2632" y="3824"/>
                  </a:lnTo>
                  <a:lnTo>
                    <a:pt x="2619" y="3848"/>
                  </a:lnTo>
                  <a:lnTo>
                    <a:pt x="2605" y="3871"/>
                  </a:lnTo>
                  <a:lnTo>
                    <a:pt x="2590" y="3893"/>
                  </a:lnTo>
                  <a:lnTo>
                    <a:pt x="2575" y="3915"/>
                  </a:lnTo>
                  <a:lnTo>
                    <a:pt x="2559" y="3934"/>
                  </a:lnTo>
                  <a:lnTo>
                    <a:pt x="2541" y="3954"/>
                  </a:lnTo>
                  <a:lnTo>
                    <a:pt x="2523" y="3971"/>
                  </a:lnTo>
                  <a:lnTo>
                    <a:pt x="2503" y="3987"/>
                  </a:lnTo>
                  <a:lnTo>
                    <a:pt x="2483" y="4003"/>
                  </a:lnTo>
                  <a:lnTo>
                    <a:pt x="2462" y="4017"/>
                  </a:lnTo>
                  <a:lnTo>
                    <a:pt x="2441" y="4030"/>
                  </a:lnTo>
                  <a:lnTo>
                    <a:pt x="2418" y="4041"/>
                  </a:lnTo>
                  <a:lnTo>
                    <a:pt x="2395" y="4051"/>
                  </a:lnTo>
                  <a:lnTo>
                    <a:pt x="2371" y="4060"/>
                  </a:lnTo>
                  <a:lnTo>
                    <a:pt x="2346" y="4067"/>
                  </a:lnTo>
                  <a:lnTo>
                    <a:pt x="2320" y="4072"/>
                  </a:lnTo>
                  <a:lnTo>
                    <a:pt x="2294" y="4076"/>
                  </a:lnTo>
                  <a:lnTo>
                    <a:pt x="2266" y="4078"/>
                  </a:lnTo>
                  <a:lnTo>
                    <a:pt x="2238" y="4079"/>
                  </a:lnTo>
                  <a:lnTo>
                    <a:pt x="2235" y="4079"/>
                  </a:lnTo>
                  <a:close/>
                  <a:moveTo>
                    <a:pt x="3609" y="4303"/>
                  </a:moveTo>
                  <a:lnTo>
                    <a:pt x="3609" y="3688"/>
                  </a:lnTo>
                  <a:lnTo>
                    <a:pt x="3609" y="3634"/>
                  </a:lnTo>
                  <a:lnTo>
                    <a:pt x="3609" y="3583"/>
                  </a:lnTo>
                  <a:lnTo>
                    <a:pt x="3609" y="3533"/>
                  </a:lnTo>
                  <a:lnTo>
                    <a:pt x="3608" y="3485"/>
                  </a:lnTo>
                  <a:lnTo>
                    <a:pt x="3608" y="3437"/>
                  </a:lnTo>
                  <a:lnTo>
                    <a:pt x="3607" y="3390"/>
                  </a:lnTo>
                  <a:lnTo>
                    <a:pt x="3606" y="3344"/>
                  </a:lnTo>
                  <a:lnTo>
                    <a:pt x="3605" y="3298"/>
                  </a:lnTo>
                  <a:lnTo>
                    <a:pt x="3604" y="3254"/>
                  </a:lnTo>
                  <a:lnTo>
                    <a:pt x="3603" y="3210"/>
                  </a:lnTo>
                  <a:lnTo>
                    <a:pt x="3602" y="3166"/>
                  </a:lnTo>
                  <a:lnTo>
                    <a:pt x="3600" y="3123"/>
                  </a:lnTo>
                  <a:lnTo>
                    <a:pt x="3599" y="3080"/>
                  </a:lnTo>
                  <a:lnTo>
                    <a:pt x="3597" y="3038"/>
                  </a:lnTo>
                  <a:lnTo>
                    <a:pt x="3595" y="2995"/>
                  </a:lnTo>
                  <a:lnTo>
                    <a:pt x="3593" y="2953"/>
                  </a:lnTo>
                  <a:lnTo>
                    <a:pt x="3601" y="2952"/>
                  </a:lnTo>
                  <a:lnTo>
                    <a:pt x="3634" y="3026"/>
                  </a:lnTo>
                  <a:lnTo>
                    <a:pt x="3668" y="3101"/>
                  </a:lnTo>
                  <a:lnTo>
                    <a:pt x="3706" y="3176"/>
                  </a:lnTo>
                  <a:lnTo>
                    <a:pt x="3745" y="3252"/>
                  </a:lnTo>
                  <a:lnTo>
                    <a:pt x="3785" y="3327"/>
                  </a:lnTo>
                  <a:lnTo>
                    <a:pt x="3826" y="3401"/>
                  </a:lnTo>
                  <a:lnTo>
                    <a:pt x="3868" y="3474"/>
                  </a:lnTo>
                  <a:lnTo>
                    <a:pt x="3909" y="3545"/>
                  </a:lnTo>
                  <a:lnTo>
                    <a:pt x="4359" y="4303"/>
                  </a:lnTo>
                  <a:lnTo>
                    <a:pt x="4684" y="4303"/>
                  </a:lnTo>
                  <a:lnTo>
                    <a:pt x="4684" y="2582"/>
                  </a:lnTo>
                  <a:lnTo>
                    <a:pt x="4394" y="2582"/>
                  </a:lnTo>
                  <a:lnTo>
                    <a:pt x="4394" y="3182"/>
                  </a:lnTo>
                  <a:lnTo>
                    <a:pt x="4394" y="3280"/>
                  </a:lnTo>
                  <a:lnTo>
                    <a:pt x="4395" y="3373"/>
                  </a:lnTo>
                  <a:lnTo>
                    <a:pt x="4397" y="3464"/>
                  </a:lnTo>
                  <a:lnTo>
                    <a:pt x="4400" y="3552"/>
                  </a:lnTo>
                  <a:lnTo>
                    <a:pt x="4403" y="3639"/>
                  </a:lnTo>
                  <a:lnTo>
                    <a:pt x="4408" y="3724"/>
                  </a:lnTo>
                  <a:lnTo>
                    <a:pt x="4414" y="3810"/>
                  </a:lnTo>
                  <a:lnTo>
                    <a:pt x="4422" y="3896"/>
                  </a:lnTo>
                  <a:lnTo>
                    <a:pt x="4416" y="3897"/>
                  </a:lnTo>
                  <a:lnTo>
                    <a:pt x="4386" y="3827"/>
                  </a:lnTo>
                  <a:lnTo>
                    <a:pt x="4353" y="3755"/>
                  </a:lnTo>
                  <a:lnTo>
                    <a:pt x="4318" y="3683"/>
                  </a:lnTo>
                  <a:lnTo>
                    <a:pt x="4282" y="3610"/>
                  </a:lnTo>
                  <a:lnTo>
                    <a:pt x="4244" y="3537"/>
                  </a:lnTo>
                  <a:lnTo>
                    <a:pt x="4206" y="3465"/>
                  </a:lnTo>
                  <a:lnTo>
                    <a:pt x="4165" y="3392"/>
                  </a:lnTo>
                  <a:lnTo>
                    <a:pt x="4123" y="3321"/>
                  </a:lnTo>
                  <a:lnTo>
                    <a:pt x="3678" y="2582"/>
                  </a:lnTo>
                  <a:lnTo>
                    <a:pt x="3319" y="2582"/>
                  </a:lnTo>
                  <a:lnTo>
                    <a:pt x="3319" y="4303"/>
                  </a:lnTo>
                  <a:lnTo>
                    <a:pt x="3609" y="4303"/>
                  </a:lnTo>
                  <a:close/>
                  <a:moveTo>
                    <a:pt x="4970" y="4220"/>
                  </a:moveTo>
                  <a:lnTo>
                    <a:pt x="4988" y="4232"/>
                  </a:lnTo>
                  <a:lnTo>
                    <a:pt x="5010" y="4242"/>
                  </a:lnTo>
                  <a:lnTo>
                    <a:pt x="5032" y="4252"/>
                  </a:lnTo>
                  <a:lnTo>
                    <a:pt x="5057" y="4262"/>
                  </a:lnTo>
                  <a:lnTo>
                    <a:pt x="5083" y="4272"/>
                  </a:lnTo>
                  <a:lnTo>
                    <a:pt x="5111" y="4281"/>
                  </a:lnTo>
                  <a:lnTo>
                    <a:pt x="5140" y="4289"/>
                  </a:lnTo>
                  <a:lnTo>
                    <a:pt x="5169" y="4297"/>
                  </a:lnTo>
                  <a:lnTo>
                    <a:pt x="5201" y="4304"/>
                  </a:lnTo>
                  <a:lnTo>
                    <a:pt x="5233" y="4310"/>
                  </a:lnTo>
                  <a:lnTo>
                    <a:pt x="5265" y="4317"/>
                  </a:lnTo>
                  <a:lnTo>
                    <a:pt x="5299" y="4322"/>
                  </a:lnTo>
                  <a:lnTo>
                    <a:pt x="5333" y="4325"/>
                  </a:lnTo>
                  <a:lnTo>
                    <a:pt x="5367" y="4328"/>
                  </a:lnTo>
                  <a:lnTo>
                    <a:pt x="5401" y="4330"/>
                  </a:lnTo>
                  <a:lnTo>
                    <a:pt x="5435" y="4330"/>
                  </a:lnTo>
                  <a:lnTo>
                    <a:pt x="5476" y="4330"/>
                  </a:lnTo>
                  <a:lnTo>
                    <a:pt x="5516" y="4328"/>
                  </a:lnTo>
                  <a:lnTo>
                    <a:pt x="5554" y="4324"/>
                  </a:lnTo>
                  <a:lnTo>
                    <a:pt x="5591" y="4320"/>
                  </a:lnTo>
                  <a:lnTo>
                    <a:pt x="5627" y="4313"/>
                  </a:lnTo>
                  <a:lnTo>
                    <a:pt x="5660" y="4306"/>
                  </a:lnTo>
                  <a:lnTo>
                    <a:pt x="5693" y="4298"/>
                  </a:lnTo>
                  <a:lnTo>
                    <a:pt x="5725" y="4288"/>
                  </a:lnTo>
                  <a:lnTo>
                    <a:pt x="5755" y="4278"/>
                  </a:lnTo>
                  <a:lnTo>
                    <a:pt x="5784" y="4266"/>
                  </a:lnTo>
                  <a:lnTo>
                    <a:pt x="5811" y="4253"/>
                  </a:lnTo>
                  <a:lnTo>
                    <a:pt x="5837" y="4240"/>
                  </a:lnTo>
                  <a:lnTo>
                    <a:pt x="5862" y="4225"/>
                  </a:lnTo>
                  <a:lnTo>
                    <a:pt x="5885" y="4209"/>
                  </a:lnTo>
                  <a:lnTo>
                    <a:pt x="5908" y="4193"/>
                  </a:lnTo>
                  <a:lnTo>
                    <a:pt x="5928" y="4175"/>
                  </a:lnTo>
                  <a:lnTo>
                    <a:pt x="5948" y="4157"/>
                  </a:lnTo>
                  <a:lnTo>
                    <a:pt x="5966" y="4139"/>
                  </a:lnTo>
                  <a:lnTo>
                    <a:pt x="5984" y="4118"/>
                  </a:lnTo>
                  <a:lnTo>
                    <a:pt x="5999" y="4099"/>
                  </a:lnTo>
                  <a:lnTo>
                    <a:pt x="6013" y="4077"/>
                  </a:lnTo>
                  <a:lnTo>
                    <a:pt x="6026" y="4056"/>
                  </a:lnTo>
                  <a:lnTo>
                    <a:pt x="6039" y="4033"/>
                  </a:lnTo>
                  <a:lnTo>
                    <a:pt x="6049" y="4011"/>
                  </a:lnTo>
                  <a:lnTo>
                    <a:pt x="6058" y="3987"/>
                  </a:lnTo>
                  <a:lnTo>
                    <a:pt x="6066" y="3964"/>
                  </a:lnTo>
                  <a:lnTo>
                    <a:pt x="6073" y="3939"/>
                  </a:lnTo>
                  <a:lnTo>
                    <a:pt x="6079" y="3915"/>
                  </a:lnTo>
                  <a:lnTo>
                    <a:pt x="6083" y="3889"/>
                  </a:lnTo>
                  <a:lnTo>
                    <a:pt x="6086" y="3865"/>
                  </a:lnTo>
                  <a:lnTo>
                    <a:pt x="6088" y="3839"/>
                  </a:lnTo>
                  <a:lnTo>
                    <a:pt x="6088" y="3812"/>
                  </a:lnTo>
                  <a:lnTo>
                    <a:pt x="6088" y="3790"/>
                  </a:lnTo>
                  <a:lnTo>
                    <a:pt x="6087" y="3767"/>
                  </a:lnTo>
                  <a:lnTo>
                    <a:pt x="6085" y="3746"/>
                  </a:lnTo>
                  <a:lnTo>
                    <a:pt x="6082" y="3724"/>
                  </a:lnTo>
                  <a:lnTo>
                    <a:pt x="6078" y="3704"/>
                  </a:lnTo>
                  <a:lnTo>
                    <a:pt x="6074" y="3684"/>
                  </a:lnTo>
                  <a:lnTo>
                    <a:pt x="6067" y="3664"/>
                  </a:lnTo>
                  <a:lnTo>
                    <a:pt x="6061" y="3645"/>
                  </a:lnTo>
                  <a:lnTo>
                    <a:pt x="6054" y="3626"/>
                  </a:lnTo>
                  <a:lnTo>
                    <a:pt x="6046" y="3608"/>
                  </a:lnTo>
                  <a:lnTo>
                    <a:pt x="6037" y="3589"/>
                  </a:lnTo>
                  <a:lnTo>
                    <a:pt x="6028" y="3572"/>
                  </a:lnTo>
                  <a:lnTo>
                    <a:pt x="6016" y="3556"/>
                  </a:lnTo>
                  <a:lnTo>
                    <a:pt x="6005" y="3538"/>
                  </a:lnTo>
                  <a:lnTo>
                    <a:pt x="5993" y="3523"/>
                  </a:lnTo>
                  <a:lnTo>
                    <a:pt x="5979" y="3507"/>
                  </a:lnTo>
                  <a:lnTo>
                    <a:pt x="5965" y="3491"/>
                  </a:lnTo>
                  <a:lnTo>
                    <a:pt x="5950" y="3477"/>
                  </a:lnTo>
                  <a:lnTo>
                    <a:pt x="5933" y="3463"/>
                  </a:lnTo>
                  <a:lnTo>
                    <a:pt x="5917" y="3448"/>
                  </a:lnTo>
                  <a:lnTo>
                    <a:pt x="5900" y="3434"/>
                  </a:lnTo>
                  <a:lnTo>
                    <a:pt x="5881" y="3421"/>
                  </a:lnTo>
                  <a:lnTo>
                    <a:pt x="5861" y="3407"/>
                  </a:lnTo>
                  <a:lnTo>
                    <a:pt x="5841" y="3394"/>
                  </a:lnTo>
                  <a:lnTo>
                    <a:pt x="5820" y="3382"/>
                  </a:lnTo>
                  <a:lnTo>
                    <a:pt x="5797" y="3370"/>
                  </a:lnTo>
                  <a:lnTo>
                    <a:pt x="5775" y="3357"/>
                  </a:lnTo>
                  <a:lnTo>
                    <a:pt x="5750" y="3346"/>
                  </a:lnTo>
                  <a:lnTo>
                    <a:pt x="5726" y="3334"/>
                  </a:lnTo>
                  <a:lnTo>
                    <a:pt x="5700" y="3323"/>
                  </a:lnTo>
                  <a:lnTo>
                    <a:pt x="5674" y="3312"/>
                  </a:lnTo>
                  <a:lnTo>
                    <a:pt x="5646" y="3301"/>
                  </a:lnTo>
                  <a:lnTo>
                    <a:pt x="5604" y="3285"/>
                  </a:lnTo>
                  <a:lnTo>
                    <a:pt x="5565" y="3269"/>
                  </a:lnTo>
                  <a:lnTo>
                    <a:pt x="5529" y="3254"/>
                  </a:lnTo>
                  <a:lnTo>
                    <a:pt x="5498" y="3239"/>
                  </a:lnTo>
                  <a:lnTo>
                    <a:pt x="5467" y="3223"/>
                  </a:lnTo>
                  <a:lnTo>
                    <a:pt x="5440" y="3208"/>
                  </a:lnTo>
                  <a:lnTo>
                    <a:pt x="5416" y="3193"/>
                  </a:lnTo>
                  <a:lnTo>
                    <a:pt x="5394" y="3177"/>
                  </a:lnTo>
                  <a:lnTo>
                    <a:pt x="5385" y="3169"/>
                  </a:lnTo>
                  <a:lnTo>
                    <a:pt x="5376" y="3160"/>
                  </a:lnTo>
                  <a:lnTo>
                    <a:pt x="5368" y="3152"/>
                  </a:lnTo>
                  <a:lnTo>
                    <a:pt x="5359" y="3144"/>
                  </a:lnTo>
                  <a:lnTo>
                    <a:pt x="5352" y="3134"/>
                  </a:lnTo>
                  <a:lnTo>
                    <a:pt x="5346" y="3125"/>
                  </a:lnTo>
                  <a:lnTo>
                    <a:pt x="5340" y="3116"/>
                  </a:lnTo>
                  <a:lnTo>
                    <a:pt x="5335" y="3107"/>
                  </a:lnTo>
                  <a:lnTo>
                    <a:pt x="5331" y="3097"/>
                  </a:lnTo>
                  <a:lnTo>
                    <a:pt x="5327" y="3087"/>
                  </a:lnTo>
                  <a:lnTo>
                    <a:pt x="5324" y="3076"/>
                  </a:lnTo>
                  <a:lnTo>
                    <a:pt x="5321" y="3066"/>
                  </a:lnTo>
                  <a:lnTo>
                    <a:pt x="5319" y="3055"/>
                  </a:lnTo>
                  <a:lnTo>
                    <a:pt x="5318" y="3043"/>
                  </a:lnTo>
                  <a:lnTo>
                    <a:pt x="5317" y="3031"/>
                  </a:lnTo>
                  <a:lnTo>
                    <a:pt x="5317" y="3020"/>
                  </a:lnTo>
                  <a:lnTo>
                    <a:pt x="5318" y="3000"/>
                  </a:lnTo>
                  <a:lnTo>
                    <a:pt x="5320" y="2981"/>
                  </a:lnTo>
                  <a:lnTo>
                    <a:pt x="5323" y="2972"/>
                  </a:lnTo>
                  <a:lnTo>
                    <a:pt x="5325" y="2963"/>
                  </a:lnTo>
                  <a:lnTo>
                    <a:pt x="5329" y="2953"/>
                  </a:lnTo>
                  <a:lnTo>
                    <a:pt x="5333" y="2944"/>
                  </a:lnTo>
                  <a:lnTo>
                    <a:pt x="5337" y="2935"/>
                  </a:lnTo>
                  <a:lnTo>
                    <a:pt x="5342" y="2927"/>
                  </a:lnTo>
                  <a:lnTo>
                    <a:pt x="5347" y="2918"/>
                  </a:lnTo>
                  <a:lnTo>
                    <a:pt x="5353" y="2909"/>
                  </a:lnTo>
                  <a:lnTo>
                    <a:pt x="5361" y="2901"/>
                  </a:lnTo>
                  <a:lnTo>
                    <a:pt x="5368" y="2893"/>
                  </a:lnTo>
                  <a:lnTo>
                    <a:pt x="5375" y="2885"/>
                  </a:lnTo>
                  <a:lnTo>
                    <a:pt x="5383" y="2878"/>
                  </a:lnTo>
                  <a:lnTo>
                    <a:pt x="5392" y="2871"/>
                  </a:lnTo>
                  <a:lnTo>
                    <a:pt x="5401" y="2863"/>
                  </a:lnTo>
                  <a:lnTo>
                    <a:pt x="5412" y="2857"/>
                  </a:lnTo>
                  <a:lnTo>
                    <a:pt x="5423" y="2851"/>
                  </a:lnTo>
                  <a:lnTo>
                    <a:pt x="5434" y="2845"/>
                  </a:lnTo>
                  <a:lnTo>
                    <a:pt x="5446" y="2840"/>
                  </a:lnTo>
                  <a:lnTo>
                    <a:pt x="5459" y="2835"/>
                  </a:lnTo>
                  <a:lnTo>
                    <a:pt x="5472" y="2831"/>
                  </a:lnTo>
                  <a:lnTo>
                    <a:pt x="5485" y="2827"/>
                  </a:lnTo>
                  <a:lnTo>
                    <a:pt x="5500" y="2822"/>
                  </a:lnTo>
                  <a:lnTo>
                    <a:pt x="5515" y="2819"/>
                  </a:lnTo>
                  <a:lnTo>
                    <a:pt x="5531" y="2816"/>
                  </a:lnTo>
                  <a:lnTo>
                    <a:pt x="5548" y="2814"/>
                  </a:lnTo>
                  <a:lnTo>
                    <a:pt x="5564" y="2813"/>
                  </a:lnTo>
                  <a:lnTo>
                    <a:pt x="5583" y="2812"/>
                  </a:lnTo>
                  <a:lnTo>
                    <a:pt x="5601" y="2812"/>
                  </a:lnTo>
                  <a:lnTo>
                    <a:pt x="5631" y="2812"/>
                  </a:lnTo>
                  <a:lnTo>
                    <a:pt x="5659" y="2814"/>
                  </a:lnTo>
                  <a:lnTo>
                    <a:pt x="5687" y="2816"/>
                  </a:lnTo>
                  <a:lnTo>
                    <a:pt x="5713" y="2820"/>
                  </a:lnTo>
                  <a:lnTo>
                    <a:pt x="5739" y="2825"/>
                  </a:lnTo>
                  <a:lnTo>
                    <a:pt x="5764" y="2830"/>
                  </a:lnTo>
                  <a:lnTo>
                    <a:pt x="5787" y="2835"/>
                  </a:lnTo>
                  <a:lnTo>
                    <a:pt x="5810" y="2841"/>
                  </a:lnTo>
                  <a:lnTo>
                    <a:pt x="5831" y="2847"/>
                  </a:lnTo>
                  <a:lnTo>
                    <a:pt x="5851" y="2853"/>
                  </a:lnTo>
                  <a:lnTo>
                    <a:pt x="5870" y="2860"/>
                  </a:lnTo>
                  <a:lnTo>
                    <a:pt x="5887" y="2867"/>
                  </a:lnTo>
                  <a:lnTo>
                    <a:pt x="5918" y="2881"/>
                  </a:lnTo>
                  <a:lnTo>
                    <a:pt x="5945" y="2894"/>
                  </a:lnTo>
                  <a:lnTo>
                    <a:pt x="6020" y="2640"/>
                  </a:lnTo>
                  <a:lnTo>
                    <a:pt x="6003" y="2631"/>
                  </a:lnTo>
                  <a:lnTo>
                    <a:pt x="5984" y="2623"/>
                  </a:lnTo>
                  <a:lnTo>
                    <a:pt x="5964" y="2615"/>
                  </a:lnTo>
                  <a:lnTo>
                    <a:pt x="5944" y="2608"/>
                  </a:lnTo>
                  <a:lnTo>
                    <a:pt x="5922" y="2601"/>
                  </a:lnTo>
                  <a:lnTo>
                    <a:pt x="5899" y="2593"/>
                  </a:lnTo>
                  <a:lnTo>
                    <a:pt x="5875" y="2586"/>
                  </a:lnTo>
                  <a:lnTo>
                    <a:pt x="5850" y="2580"/>
                  </a:lnTo>
                  <a:lnTo>
                    <a:pt x="5823" y="2575"/>
                  </a:lnTo>
                  <a:lnTo>
                    <a:pt x="5795" y="2570"/>
                  </a:lnTo>
                  <a:lnTo>
                    <a:pt x="5768" y="2566"/>
                  </a:lnTo>
                  <a:lnTo>
                    <a:pt x="5737" y="2562"/>
                  </a:lnTo>
                  <a:lnTo>
                    <a:pt x="5706" y="2559"/>
                  </a:lnTo>
                  <a:lnTo>
                    <a:pt x="5675" y="2557"/>
                  </a:lnTo>
                  <a:lnTo>
                    <a:pt x="5641" y="2556"/>
                  </a:lnTo>
                  <a:lnTo>
                    <a:pt x="5607" y="2555"/>
                  </a:lnTo>
                  <a:lnTo>
                    <a:pt x="5572" y="2556"/>
                  </a:lnTo>
                  <a:lnTo>
                    <a:pt x="5539" y="2558"/>
                  </a:lnTo>
                  <a:lnTo>
                    <a:pt x="5506" y="2561"/>
                  </a:lnTo>
                  <a:lnTo>
                    <a:pt x="5473" y="2565"/>
                  </a:lnTo>
                  <a:lnTo>
                    <a:pt x="5442" y="2570"/>
                  </a:lnTo>
                  <a:lnTo>
                    <a:pt x="5412" y="2576"/>
                  </a:lnTo>
                  <a:lnTo>
                    <a:pt x="5383" y="2584"/>
                  </a:lnTo>
                  <a:lnTo>
                    <a:pt x="5354" y="2592"/>
                  </a:lnTo>
                  <a:lnTo>
                    <a:pt x="5327" y="2603"/>
                  </a:lnTo>
                  <a:lnTo>
                    <a:pt x="5300" y="2613"/>
                  </a:lnTo>
                  <a:lnTo>
                    <a:pt x="5275" y="2624"/>
                  </a:lnTo>
                  <a:lnTo>
                    <a:pt x="5250" y="2637"/>
                  </a:lnTo>
                  <a:lnTo>
                    <a:pt x="5227" y="2651"/>
                  </a:lnTo>
                  <a:lnTo>
                    <a:pt x="5204" y="2665"/>
                  </a:lnTo>
                  <a:lnTo>
                    <a:pt x="5183" y="2680"/>
                  </a:lnTo>
                  <a:lnTo>
                    <a:pt x="5162" y="2697"/>
                  </a:lnTo>
                  <a:lnTo>
                    <a:pt x="5143" y="2713"/>
                  </a:lnTo>
                  <a:lnTo>
                    <a:pt x="5125" y="2731"/>
                  </a:lnTo>
                  <a:lnTo>
                    <a:pt x="5108" y="2750"/>
                  </a:lnTo>
                  <a:lnTo>
                    <a:pt x="5091" y="2769"/>
                  </a:lnTo>
                  <a:lnTo>
                    <a:pt x="5077" y="2789"/>
                  </a:lnTo>
                  <a:lnTo>
                    <a:pt x="5064" y="2810"/>
                  </a:lnTo>
                  <a:lnTo>
                    <a:pt x="5052" y="2831"/>
                  </a:lnTo>
                  <a:lnTo>
                    <a:pt x="5040" y="2853"/>
                  </a:lnTo>
                  <a:lnTo>
                    <a:pt x="5030" y="2876"/>
                  </a:lnTo>
                  <a:lnTo>
                    <a:pt x="5022" y="2899"/>
                  </a:lnTo>
                  <a:lnTo>
                    <a:pt x="5015" y="2923"/>
                  </a:lnTo>
                  <a:lnTo>
                    <a:pt x="5009" y="2947"/>
                  </a:lnTo>
                  <a:lnTo>
                    <a:pt x="5003" y="2972"/>
                  </a:lnTo>
                  <a:lnTo>
                    <a:pt x="5000" y="2997"/>
                  </a:lnTo>
                  <a:lnTo>
                    <a:pt x="4998" y="3023"/>
                  </a:lnTo>
                  <a:lnTo>
                    <a:pt x="4997" y="3050"/>
                  </a:lnTo>
                  <a:lnTo>
                    <a:pt x="4998" y="3072"/>
                  </a:lnTo>
                  <a:lnTo>
                    <a:pt x="4999" y="3094"/>
                  </a:lnTo>
                  <a:lnTo>
                    <a:pt x="5002" y="3116"/>
                  </a:lnTo>
                  <a:lnTo>
                    <a:pt x="5006" y="3137"/>
                  </a:lnTo>
                  <a:lnTo>
                    <a:pt x="5011" y="3158"/>
                  </a:lnTo>
                  <a:lnTo>
                    <a:pt x="5016" y="3178"/>
                  </a:lnTo>
                  <a:lnTo>
                    <a:pt x="5023" y="3198"/>
                  </a:lnTo>
                  <a:lnTo>
                    <a:pt x="5030" y="3217"/>
                  </a:lnTo>
                  <a:lnTo>
                    <a:pt x="5039" y="3236"/>
                  </a:lnTo>
                  <a:lnTo>
                    <a:pt x="5049" y="3254"/>
                  </a:lnTo>
                  <a:lnTo>
                    <a:pt x="5059" y="3272"/>
                  </a:lnTo>
                  <a:lnTo>
                    <a:pt x="5070" y="3289"/>
                  </a:lnTo>
                  <a:lnTo>
                    <a:pt x="5082" y="3306"/>
                  </a:lnTo>
                  <a:lnTo>
                    <a:pt x="5096" y="3323"/>
                  </a:lnTo>
                  <a:lnTo>
                    <a:pt x="5109" y="3339"/>
                  </a:lnTo>
                  <a:lnTo>
                    <a:pt x="5124" y="3354"/>
                  </a:lnTo>
                  <a:lnTo>
                    <a:pt x="5140" y="3369"/>
                  </a:lnTo>
                  <a:lnTo>
                    <a:pt x="5156" y="3384"/>
                  </a:lnTo>
                  <a:lnTo>
                    <a:pt x="5173" y="3398"/>
                  </a:lnTo>
                  <a:lnTo>
                    <a:pt x="5192" y="3412"/>
                  </a:lnTo>
                  <a:lnTo>
                    <a:pt x="5210" y="3425"/>
                  </a:lnTo>
                  <a:lnTo>
                    <a:pt x="5230" y="3438"/>
                  </a:lnTo>
                  <a:lnTo>
                    <a:pt x="5250" y="3451"/>
                  </a:lnTo>
                  <a:lnTo>
                    <a:pt x="5270" y="3464"/>
                  </a:lnTo>
                  <a:lnTo>
                    <a:pt x="5293" y="3475"/>
                  </a:lnTo>
                  <a:lnTo>
                    <a:pt x="5316" y="3487"/>
                  </a:lnTo>
                  <a:lnTo>
                    <a:pt x="5338" y="3498"/>
                  </a:lnTo>
                  <a:lnTo>
                    <a:pt x="5363" y="3509"/>
                  </a:lnTo>
                  <a:lnTo>
                    <a:pt x="5386" y="3520"/>
                  </a:lnTo>
                  <a:lnTo>
                    <a:pt x="5412" y="3530"/>
                  </a:lnTo>
                  <a:lnTo>
                    <a:pt x="5437" y="3539"/>
                  </a:lnTo>
                  <a:lnTo>
                    <a:pt x="5464" y="3550"/>
                  </a:lnTo>
                  <a:lnTo>
                    <a:pt x="5503" y="3564"/>
                  </a:lnTo>
                  <a:lnTo>
                    <a:pt x="5540" y="3579"/>
                  </a:lnTo>
                  <a:lnTo>
                    <a:pt x="5572" y="3594"/>
                  </a:lnTo>
                  <a:lnTo>
                    <a:pt x="5603" y="3609"/>
                  </a:lnTo>
                  <a:lnTo>
                    <a:pt x="5631" y="3624"/>
                  </a:lnTo>
                  <a:lnTo>
                    <a:pt x="5656" y="3641"/>
                  </a:lnTo>
                  <a:lnTo>
                    <a:pt x="5678" y="3656"/>
                  </a:lnTo>
                  <a:lnTo>
                    <a:pt x="5698" y="3673"/>
                  </a:lnTo>
                  <a:lnTo>
                    <a:pt x="5706" y="3681"/>
                  </a:lnTo>
                  <a:lnTo>
                    <a:pt x="5714" y="3691"/>
                  </a:lnTo>
                  <a:lnTo>
                    <a:pt x="5723" y="3699"/>
                  </a:lnTo>
                  <a:lnTo>
                    <a:pt x="5730" y="3708"/>
                  </a:lnTo>
                  <a:lnTo>
                    <a:pt x="5736" y="3717"/>
                  </a:lnTo>
                  <a:lnTo>
                    <a:pt x="5742" y="3728"/>
                  </a:lnTo>
                  <a:lnTo>
                    <a:pt x="5747" y="3737"/>
                  </a:lnTo>
                  <a:lnTo>
                    <a:pt x="5751" y="3747"/>
                  </a:lnTo>
                  <a:lnTo>
                    <a:pt x="5755" y="3757"/>
                  </a:lnTo>
                  <a:lnTo>
                    <a:pt x="5759" y="3767"/>
                  </a:lnTo>
                  <a:lnTo>
                    <a:pt x="5763" y="3778"/>
                  </a:lnTo>
                  <a:lnTo>
                    <a:pt x="5765" y="3789"/>
                  </a:lnTo>
                  <a:lnTo>
                    <a:pt x="5767" y="3800"/>
                  </a:lnTo>
                  <a:lnTo>
                    <a:pt x="5768" y="3811"/>
                  </a:lnTo>
                  <a:lnTo>
                    <a:pt x="5769" y="3823"/>
                  </a:lnTo>
                  <a:lnTo>
                    <a:pt x="5769" y="3835"/>
                  </a:lnTo>
                  <a:lnTo>
                    <a:pt x="5769" y="3848"/>
                  </a:lnTo>
                  <a:lnTo>
                    <a:pt x="5768" y="3860"/>
                  </a:lnTo>
                  <a:lnTo>
                    <a:pt x="5766" y="3873"/>
                  </a:lnTo>
                  <a:lnTo>
                    <a:pt x="5764" y="3885"/>
                  </a:lnTo>
                  <a:lnTo>
                    <a:pt x="5761" y="3897"/>
                  </a:lnTo>
                  <a:lnTo>
                    <a:pt x="5757" y="3909"/>
                  </a:lnTo>
                  <a:lnTo>
                    <a:pt x="5752" y="3920"/>
                  </a:lnTo>
                  <a:lnTo>
                    <a:pt x="5748" y="3931"/>
                  </a:lnTo>
                  <a:lnTo>
                    <a:pt x="5742" y="3941"/>
                  </a:lnTo>
                  <a:lnTo>
                    <a:pt x="5736" y="3951"/>
                  </a:lnTo>
                  <a:lnTo>
                    <a:pt x="5730" y="3962"/>
                  </a:lnTo>
                  <a:lnTo>
                    <a:pt x="5723" y="3971"/>
                  </a:lnTo>
                  <a:lnTo>
                    <a:pt x="5714" y="3980"/>
                  </a:lnTo>
                  <a:lnTo>
                    <a:pt x="5706" y="3989"/>
                  </a:lnTo>
                  <a:lnTo>
                    <a:pt x="5697" y="3997"/>
                  </a:lnTo>
                  <a:lnTo>
                    <a:pt x="5688" y="4006"/>
                  </a:lnTo>
                  <a:lnTo>
                    <a:pt x="5677" y="4013"/>
                  </a:lnTo>
                  <a:lnTo>
                    <a:pt x="5666" y="4020"/>
                  </a:lnTo>
                  <a:lnTo>
                    <a:pt x="5655" y="4026"/>
                  </a:lnTo>
                  <a:lnTo>
                    <a:pt x="5643" y="4032"/>
                  </a:lnTo>
                  <a:lnTo>
                    <a:pt x="5631" y="4038"/>
                  </a:lnTo>
                  <a:lnTo>
                    <a:pt x="5617" y="4044"/>
                  </a:lnTo>
                  <a:lnTo>
                    <a:pt x="5603" y="4049"/>
                  </a:lnTo>
                  <a:lnTo>
                    <a:pt x="5590" y="4053"/>
                  </a:lnTo>
                  <a:lnTo>
                    <a:pt x="5574" y="4057"/>
                  </a:lnTo>
                  <a:lnTo>
                    <a:pt x="5559" y="4060"/>
                  </a:lnTo>
                  <a:lnTo>
                    <a:pt x="5544" y="4063"/>
                  </a:lnTo>
                  <a:lnTo>
                    <a:pt x="5526" y="4066"/>
                  </a:lnTo>
                  <a:lnTo>
                    <a:pt x="5510" y="4067"/>
                  </a:lnTo>
                  <a:lnTo>
                    <a:pt x="5492" y="4069"/>
                  </a:lnTo>
                  <a:lnTo>
                    <a:pt x="5474" y="4069"/>
                  </a:lnTo>
                  <a:lnTo>
                    <a:pt x="5456" y="4070"/>
                  </a:lnTo>
                  <a:lnTo>
                    <a:pt x="5426" y="4069"/>
                  </a:lnTo>
                  <a:lnTo>
                    <a:pt x="5396" y="4067"/>
                  </a:lnTo>
                  <a:lnTo>
                    <a:pt x="5367" y="4065"/>
                  </a:lnTo>
                  <a:lnTo>
                    <a:pt x="5337" y="4061"/>
                  </a:lnTo>
                  <a:lnTo>
                    <a:pt x="5308" y="4056"/>
                  </a:lnTo>
                  <a:lnTo>
                    <a:pt x="5281" y="4051"/>
                  </a:lnTo>
                  <a:lnTo>
                    <a:pt x="5253" y="4045"/>
                  </a:lnTo>
                  <a:lnTo>
                    <a:pt x="5225" y="4037"/>
                  </a:lnTo>
                  <a:lnTo>
                    <a:pt x="5199" y="4029"/>
                  </a:lnTo>
                  <a:lnTo>
                    <a:pt x="5173" y="4021"/>
                  </a:lnTo>
                  <a:lnTo>
                    <a:pt x="5149" y="4012"/>
                  </a:lnTo>
                  <a:lnTo>
                    <a:pt x="5125" y="4002"/>
                  </a:lnTo>
                  <a:lnTo>
                    <a:pt x="5102" y="3992"/>
                  </a:lnTo>
                  <a:lnTo>
                    <a:pt x="5080" y="3981"/>
                  </a:lnTo>
                  <a:lnTo>
                    <a:pt x="5060" y="3971"/>
                  </a:lnTo>
                  <a:lnTo>
                    <a:pt x="5039" y="3960"/>
                  </a:lnTo>
                  <a:lnTo>
                    <a:pt x="4970" y="4220"/>
                  </a:lnTo>
                  <a:close/>
                  <a:moveTo>
                    <a:pt x="6369" y="2582"/>
                  </a:moveTo>
                  <a:lnTo>
                    <a:pt x="6369" y="3567"/>
                  </a:lnTo>
                  <a:lnTo>
                    <a:pt x="6370" y="3616"/>
                  </a:lnTo>
                  <a:lnTo>
                    <a:pt x="6372" y="3664"/>
                  </a:lnTo>
                  <a:lnTo>
                    <a:pt x="6376" y="3711"/>
                  </a:lnTo>
                  <a:lnTo>
                    <a:pt x="6381" y="3755"/>
                  </a:lnTo>
                  <a:lnTo>
                    <a:pt x="6388" y="3797"/>
                  </a:lnTo>
                  <a:lnTo>
                    <a:pt x="6396" y="3838"/>
                  </a:lnTo>
                  <a:lnTo>
                    <a:pt x="6405" y="3877"/>
                  </a:lnTo>
                  <a:lnTo>
                    <a:pt x="6416" y="3915"/>
                  </a:lnTo>
                  <a:lnTo>
                    <a:pt x="6429" y="3950"/>
                  </a:lnTo>
                  <a:lnTo>
                    <a:pt x="6442" y="3984"/>
                  </a:lnTo>
                  <a:lnTo>
                    <a:pt x="6456" y="4016"/>
                  </a:lnTo>
                  <a:lnTo>
                    <a:pt x="6473" y="4047"/>
                  </a:lnTo>
                  <a:lnTo>
                    <a:pt x="6490" y="4075"/>
                  </a:lnTo>
                  <a:lnTo>
                    <a:pt x="6508" y="4103"/>
                  </a:lnTo>
                  <a:lnTo>
                    <a:pt x="6528" y="4128"/>
                  </a:lnTo>
                  <a:lnTo>
                    <a:pt x="6548" y="4152"/>
                  </a:lnTo>
                  <a:lnTo>
                    <a:pt x="6571" y="4174"/>
                  </a:lnTo>
                  <a:lnTo>
                    <a:pt x="6593" y="4195"/>
                  </a:lnTo>
                  <a:lnTo>
                    <a:pt x="6618" y="4214"/>
                  </a:lnTo>
                  <a:lnTo>
                    <a:pt x="6643" y="4233"/>
                  </a:lnTo>
                  <a:lnTo>
                    <a:pt x="6670" y="4248"/>
                  </a:lnTo>
                  <a:lnTo>
                    <a:pt x="6698" y="4263"/>
                  </a:lnTo>
                  <a:lnTo>
                    <a:pt x="6726" y="4277"/>
                  </a:lnTo>
                  <a:lnTo>
                    <a:pt x="6756" y="4288"/>
                  </a:lnTo>
                  <a:lnTo>
                    <a:pt x="6786" y="4298"/>
                  </a:lnTo>
                  <a:lnTo>
                    <a:pt x="6817" y="4307"/>
                  </a:lnTo>
                  <a:lnTo>
                    <a:pt x="6850" y="4315"/>
                  </a:lnTo>
                  <a:lnTo>
                    <a:pt x="6883" y="4321"/>
                  </a:lnTo>
                  <a:lnTo>
                    <a:pt x="6918" y="4326"/>
                  </a:lnTo>
                  <a:lnTo>
                    <a:pt x="6952" y="4329"/>
                  </a:lnTo>
                  <a:lnTo>
                    <a:pt x="6989" y="4331"/>
                  </a:lnTo>
                  <a:lnTo>
                    <a:pt x="7026" y="4332"/>
                  </a:lnTo>
                  <a:lnTo>
                    <a:pt x="7064" y="4331"/>
                  </a:lnTo>
                  <a:lnTo>
                    <a:pt x="7102" y="4329"/>
                  </a:lnTo>
                  <a:lnTo>
                    <a:pt x="7138" y="4326"/>
                  </a:lnTo>
                  <a:lnTo>
                    <a:pt x="7174" y="4321"/>
                  </a:lnTo>
                  <a:lnTo>
                    <a:pt x="7209" y="4315"/>
                  </a:lnTo>
                  <a:lnTo>
                    <a:pt x="7244" y="4306"/>
                  </a:lnTo>
                  <a:lnTo>
                    <a:pt x="7277" y="4297"/>
                  </a:lnTo>
                  <a:lnTo>
                    <a:pt x="7308" y="4286"/>
                  </a:lnTo>
                  <a:lnTo>
                    <a:pt x="7340" y="4275"/>
                  </a:lnTo>
                  <a:lnTo>
                    <a:pt x="7370" y="4260"/>
                  </a:lnTo>
                  <a:lnTo>
                    <a:pt x="7398" y="4245"/>
                  </a:lnTo>
                  <a:lnTo>
                    <a:pt x="7426" y="4229"/>
                  </a:lnTo>
                  <a:lnTo>
                    <a:pt x="7453" y="4211"/>
                  </a:lnTo>
                  <a:lnTo>
                    <a:pt x="7478" y="4191"/>
                  </a:lnTo>
                  <a:lnTo>
                    <a:pt x="7503" y="4170"/>
                  </a:lnTo>
                  <a:lnTo>
                    <a:pt x="7526" y="4147"/>
                  </a:lnTo>
                  <a:lnTo>
                    <a:pt x="7548" y="4123"/>
                  </a:lnTo>
                  <a:lnTo>
                    <a:pt x="7568" y="4097"/>
                  </a:lnTo>
                  <a:lnTo>
                    <a:pt x="7588" y="4070"/>
                  </a:lnTo>
                  <a:lnTo>
                    <a:pt x="7606" y="4040"/>
                  </a:lnTo>
                  <a:lnTo>
                    <a:pt x="7623" y="4010"/>
                  </a:lnTo>
                  <a:lnTo>
                    <a:pt x="7639" y="3978"/>
                  </a:lnTo>
                  <a:lnTo>
                    <a:pt x="7652" y="3944"/>
                  </a:lnTo>
                  <a:lnTo>
                    <a:pt x="7665" y="3909"/>
                  </a:lnTo>
                  <a:lnTo>
                    <a:pt x="7677" y="3872"/>
                  </a:lnTo>
                  <a:lnTo>
                    <a:pt x="7687" y="3833"/>
                  </a:lnTo>
                  <a:lnTo>
                    <a:pt x="7695" y="3792"/>
                  </a:lnTo>
                  <a:lnTo>
                    <a:pt x="7702" y="3750"/>
                  </a:lnTo>
                  <a:lnTo>
                    <a:pt x="7707" y="3706"/>
                  </a:lnTo>
                  <a:lnTo>
                    <a:pt x="7711" y="3661"/>
                  </a:lnTo>
                  <a:lnTo>
                    <a:pt x="7713" y="3614"/>
                  </a:lnTo>
                  <a:lnTo>
                    <a:pt x="7714" y="3565"/>
                  </a:lnTo>
                  <a:lnTo>
                    <a:pt x="7714" y="2582"/>
                  </a:lnTo>
                  <a:lnTo>
                    <a:pt x="7399" y="2582"/>
                  </a:lnTo>
                  <a:lnTo>
                    <a:pt x="7399" y="3585"/>
                  </a:lnTo>
                  <a:lnTo>
                    <a:pt x="7399" y="3616"/>
                  </a:lnTo>
                  <a:lnTo>
                    <a:pt x="7398" y="3647"/>
                  </a:lnTo>
                  <a:lnTo>
                    <a:pt x="7396" y="3675"/>
                  </a:lnTo>
                  <a:lnTo>
                    <a:pt x="7393" y="3704"/>
                  </a:lnTo>
                  <a:lnTo>
                    <a:pt x="7390" y="3731"/>
                  </a:lnTo>
                  <a:lnTo>
                    <a:pt x="7386" y="3756"/>
                  </a:lnTo>
                  <a:lnTo>
                    <a:pt x="7381" y="3781"/>
                  </a:lnTo>
                  <a:lnTo>
                    <a:pt x="7375" y="3805"/>
                  </a:lnTo>
                  <a:lnTo>
                    <a:pt x="7369" y="3828"/>
                  </a:lnTo>
                  <a:lnTo>
                    <a:pt x="7362" y="3849"/>
                  </a:lnTo>
                  <a:lnTo>
                    <a:pt x="7353" y="3870"/>
                  </a:lnTo>
                  <a:lnTo>
                    <a:pt x="7345" y="3890"/>
                  </a:lnTo>
                  <a:lnTo>
                    <a:pt x="7335" y="3909"/>
                  </a:lnTo>
                  <a:lnTo>
                    <a:pt x="7326" y="3926"/>
                  </a:lnTo>
                  <a:lnTo>
                    <a:pt x="7314" y="3942"/>
                  </a:lnTo>
                  <a:lnTo>
                    <a:pt x="7303" y="3959"/>
                  </a:lnTo>
                  <a:lnTo>
                    <a:pt x="7291" y="3973"/>
                  </a:lnTo>
                  <a:lnTo>
                    <a:pt x="7279" y="3987"/>
                  </a:lnTo>
                  <a:lnTo>
                    <a:pt x="7265" y="4000"/>
                  </a:lnTo>
                  <a:lnTo>
                    <a:pt x="7251" y="4012"/>
                  </a:lnTo>
                  <a:lnTo>
                    <a:pt x="7237" y="4022"/>
                  </a:lnTo>
                  <a:lnTo>
                    <a:pt x="7221" y="4032"/>
                  </a:lnTo>
                  <a:lnTo>
                    <a:pt x="7206" y="4040"/>
                  </a:lnTo>
                  <a:lnTo>
                    <a:pt x="7190" y="4049"/>
                  </a:lnTo>
                  <a:lnTo>
                    <a:pt x="7172" y="4056"/>
                  </a:lnTo>
                  <a:lnTo>
                    <a:pt x="7155" y="4062"/>
                  </a:lnTo>
                  <a:lnTo>
                    <a:pt x="7136" y="4067"/>
                  </a:lnTo>
                  <a:lnTo>
                    <a:pt x="7118" y="4071"/>
                  </a:lnTo>
                  <a:lnTo>
                    <a:pt x="7099" y="4074"/>
                  </a:lnTo>
                  <a:lnTo>
                    <a:pt x="7078" y="4076"/>
                  </a:lnTo>
                  <a:lnTo>
                    <a:pt x="7058" y="4078"/>
                  </a:lnTo>
                  <a:lnTo>
                    <a:pt x="7037" y="4078"/>
                  </a:lnTo>
                  <a:lnTo>
                    <a:pt x="7017" y="4078"/>
                  </a:lnTo>
                  <a:lnTo>
                    <a:pt x="6998" y="4076"/>
                  </a:lnTo>
                  <a:lnTo>
                    <a:pt x="6979" y="4074"/>
                  </a:lnTo>
                  <a:lnTo>
                    <a:pt x="6960" y="4071"/>
                  </a:lnTo>
                  <a:lnTo>
                    <a:pt x="6943" y="4067"/>
                  </a:lnTo>
                  <a:lnTo>
                    <a:pt x="6926" y="4062"/>
                  </a:lnTo>
                  <a:lnTo>
                    <a:pt x="6908" y="4056"/>
                  </a:lnTo>
                  <a:lnTo>
                    <a:pt x="6892" y="4049"/>
                  </a:lnTo>
                  <a:lnTo>
                    <a:pt x="6876" y="4040"/>
                  </a:lnTo>
                  <a:lnTo>
                    <a:pt x="6860" y="4031"/>
                  </a:lnTo>
                  <a:lnTo>
                    <a:pt x="6846" y="4022"/>
                  </a:lnTo>
                  <a:lnTo>
                    <a:pt x="6832" y="4011"/>
                  </a:lnTo>
                  <a:lnTo>
                    <a:pt x="6818" y="4000"/>
                  </a:lnTo>
                  <a:lnTo>
                    <a:pt x="6805" y="3986"/>
                  </a:lnTo>
                  <a:lnTo>
                    <a:pt x="6793" y="3973"/>
                  </a:lnTo>
                  <a:lnTo>
                    <a:pt x="6780" y="3958"/>
                  </a:lnTo>
                  <a:lnTo>
                    <a:pt x="6769" y="3942"/>
                  </a:lnTo>
                  <a:lnTo>
                    <a:pt x="6759" y="3926"/>
                  </a:lnTo>
                  <a:lnTo>
                    <a:pt x="6749" y="3907"/>
                  </a:lnTo>
                  <a:lnTo>
                    <a:pt x="6740" y="3889"/>
                  </a:lnTo>
                  <a:lnTo>
                    <a:pt x="6731" y="3870"/>
                  </a:lnTo>
                  <a:lnTo>
                    <a:pt x="6723" y="3849"/>
                  </a:lnTo>
                  <a:lnTo>
                    <a:pt x="6716" y="3827"/>
                  </a:lnTo>
                  <a:lnTo>
                    <a:pt x="6709" y="3804"/>
                  </a:lnTo>
                  <a:lnTo>
                    <a:pt x="6704" y="3781"/>
                  </a:lnTo>
                  <a:lnTo>
                    <a:pt x="6699" y="3756"/>
                  </a:lnTo>
                  <a:lnTo>
                    <a:pt x="6693" y="3730"/>
                  </a:lnTo>
                  <a:lnTo>
                    <a:pt x="6690" y="3703"/>
                  </a:lnTo>
                  <a:lnTo>
                    <a:pt x="6687" y="3675"/>
                  </a:lnTo>
                  <a:lnTo>
                    <a:pt x="6685" y="3647"/>
                  </a:lnTo>
                  <a:lnTo>
                    <a:pt x="6684" y="3616"/>
                  </a:lnTo>
                  <a:lnTo>
                    <a:pt x="6684" y="3585"/>
                  </a:lnTo>
                  <a:lnTo>
                    <a:pt x="6684" y="2582"/>
                  </a:lnTo>
                  <a:lnTo>
                    <a:pt x="6369" y="2582"/>
                  </a:lnTo>
                  <a:close/>
                  <a:moveTo>
                    <a:pt x="8072" y="4303"/>
                  </a:moveTo>
                  <a:lnTo>
                    <a:pt x="9095" y="4303"/>
                  </a:lnTo>
                  <a:lnTo>
                    <a:pt x="9095" y="4039"/>
                  </a:lnTo>
                  <a:lnTo>
                    <a:pt x="8388" y="4039"/>
                  </a:lnTo>
                  <a:lnTo>
                    <a:pt x="8388" y="2582"/>
                  </a:lnTo>
                  <a:lnTo>
                    <a:pt x="8072" y="2582"/>
                  </a:lnTo>
                  <a:lnTo>
                    <a:pt x="8072" y="4303"/>
                  </a:lnTo>
                  <a:close/>
                  <a:moveTo>
                    <a:pt x="9413" y="4303"/>
                  </a:moveTo>
                  <a:lnTo>
                    <a:pt x="9727" y="4303"/>
                  </a:lnTo>
                  <a:lnTo>
                    <a:pt x="9727" y="2846"/>
                  </a:lnTo>
                  <a:lnTo>
                    <a:pt x="10224" y="2846"/>
                  </a:lnTo>
                  <a:lnTo>
                    <a:pt x="10224" y="2582"/>
                  </a:lnTo>
                  <a:lnTo>
                    <a:pt x="8921" y="2582"/>
                  </a:lnTo>
                  <a:lnTo>
                    <a:pt x="8921" y="2846"/>
                  </a:lnTo>
                  <a:lnTo>
                    <a:pt x="9413" y="2846"/>
                  </a:lnTo>
                  <a:lnTo>
                    <a:pt x="9413" y="4303"/>
                  </a:lnTo>
                  <a:close/>
                  <a:moveTo>
                    <a:pt x="11128" y="3816"/>
                  </a:moveTo>
                  <a:lnTo>
                    <a:pt x="11285" y="4303"/>
                  </a:lnTo>
                  <a:lnTo>
                    <a:pt x="11622" y="4303"/>
                  </a:lnTo>
                  <a:lnTo>
                    <a:pt x="11063" y="2582"/>
                  </a:lnTo>
                  <a:lnTo>
                    <a:pt x="10663" y="2582"/>
                  </a:lnTo>
                  <a:lnTo>
                    <a:pt x="10109" y="4303"/>
                  </a:lnTo>
                  <a:lnTo>
                    <a:pt x="10435" y="4303"/>
                  </a:lnTo>
                  <a:lnTo>
                    <a:pt x="10582" y="3816"/>
                  </a:lnTo>
                  <a:lnTo>
                    <a:pt x="11128" y="3816"/>
                  </a:lnTo>
                  <a:close/>
                  <a:moveTo>
                    <a:pt x="10633" y="3579"/>
                  </a:moveTo>
                  <a:lnTo>
                    <a:pt x="10766" y="3154"/>
                  </a:lnTo>
                  <a:lnTo>
                    <a:pt x="10777" y="3115"/>
                  </a:lnTo>
                  <a:lnTo>
                    <a:pt x="10789" y="3074"/>
                  </a:lnTo>
                  <a:lnTo>
                    <a:pt x="10799" y="3033"/>
                  </a:lnTo>
                  <a:lnTo>
                    <a:pt x="10809" y="2992"/>
                  </a:lnTo>
                  <a:lnTo>
                    <a:pt x="10819" y="2950"/>
                  </a:lnTo>
                  <a:lnTo>
                    <a:pt x="10828" y="2909"/>
                  </a:lnTo>
                  <a:lnTo>
                    <a:pt x="10839" y="2870"/>
                  </a:lnTo>
                  <a:lnTo>
                    <a:pt x="10848" y="2832"/>
                  </a:lnTo>
                  <a:lnTo>
                    <a:pt x="10854" y="2832"/>
                  </a:lnTo>
                  <a:lnTo>
                    <a:pt x="10863" y="2870"/>
                  </a:lnTo>
                  <a:lnTo>
                    <a:pt x="10873" y="2908"/>
                  </a:lnTo>
                  <a:lnTo>
                    <a:pt x="10884" y="2949"/>
                  </a:lnTo>
                  <a:lnTo>
                    <a:pt x="10895" y="2990"/>
                  </a:lnTo>
                  <a:lnTo>
                    <a:pt x="10905" y="3032"/>
                  </a:lnTo>
                  <a:lnTo>
                    <a:pt x="10917" y="3073"/>
                  </a:lnTo>
                  <a:lnTo>
                    <a:pt x="10929" y="3114"/>
                  </a:lnTo>
                  <a:lnTo>
                    <a:pt x="10941" y="3155"/>
                  </a:lnTo>
                  <a:lnTo>
                    <a:pt x="11077" y="3579"/>
                  </a:lnTo>
                  <a:lnTo>
                    <a:pt x="10633" y="3579"/>
                  </a:lnTo>
                  <a:close/>
                  <a:moveTo>
                    <a:pt x="12151" y="4303"/>
                  </a:moveTo>
                  <a:lnTo>
                    <a:pt x="12151" y="3688"/>
                  </a:lnTo>
                  <a:lnTo>
                    <a:pt x="12151" y="3634"/>
                  </a:lnTo>
                  <a:lnTo>
                    <a:pt x="12151" y="3583"/>
                  </a:lnTo>
                  <a:lnTo>
                    <a:pt x="12151" y="3533"/>
                  </a:lnTo>
                  <a:lnTo>
                    <a:pt x="12151" y="3485"/>
                  </a:lnTo>
                  <a:lnTo>
                    <a:pt x="12150" y="3437"/>
                  </a:lnTo>
                  <a:lnTo>
                    <a:pt x="12150" y="3390"/>
                  </a:lnTo>
                  <a:lnTo>
                    <a:pt x="12149" y="3344"/>
                  </a:lnTo>
                  <a:lnTo>
                    <a:pt x="12148" y="3298"/>
                  </a:lnTo>
                  <a:lnTo>
                    <a:pt x="12147" y="3254"/>
                  </a:lnTo>
                  <a:lnTo>
                    <a:pt x="12146" y="3210"/>
                  </a:lnTo>
                  <a:lnTo>
                    <a:pt x="12144" y="3166"/>
                  </a:lnTo>
                  <a:lnTo>
                    <a:pt x="12143" y="3123"/>
                  </a:lnTo>
                  <a:lnTo>
                    <a:pt x="12141" y="3080"/>
                  </a:lnTo>
                  <a:lnTo>
                    <a:pt x="12139" y="3038"/>
                  </a:lnTo>
                  <a:lnTo>
                    <a:pt x="12137" y="2995"/>
                  </a:lnTo>
                  <a:lnTo>
                    <a:pt x="12135" y="2953"/>
                  </a:lnTo>
                  <a:lnTo>
                    <a:pt x="12143" y="2952"/>
                  </a:lnTo>
                  <a:lnTo>
                    <a:pt x="12176" y="3026"/>
                  </a:lnTo>
                  <a:lnTo>
                    <a:pt x="12212" y="3101"/>
                  </a:lnTo>
                  <a:lnTo>
                    <a:pt x="12248" y="3176"/>
                  </a:lnTo>
                  <a:lnTo>
                    <a:pt x="12287" y="3252"/>
                  </a:lnTo>
                  <a:lnTo>
                    <a:pt x="12327" y="3327"/>
                  </a:lnTo>
                  <a:lnTo>
                    <a:pt x="12368" y="3401"/>
                  </a:lnTo>
                  <a:lnTo>
                    <a:pt x="12410" y="3474"/>
                  </a:lnTo>
                  <a:lnTo>
                    <a:pt x="12452" y="3545"/>
                  </a:lnTo>
                  <a:lnTo>
                    <a:pt x="12901" y="4303"/>
                  </a:lnTo>
                  <a:lnTo>
                    <a:pt x="13227" y="4303"/>
                  </a:lnTo>
                  <a:lnTo>
                    <a:pt x="13227" y="2582"/>
                  </a:lnTo>
                  <a:lnTo>
                    <a:pt x="12937" y="2582"/>
                  </a:lnTo>
                  <a:lnTo>
                    <a:pt x="12937" y="3182"/>
                  </a:lnTo>
                  <a:lnTo>
                    <a:pt x="12937" y="3280"/>
                  </a:lnTo>
                  <a:lnTo>
                    <a:pt x="12938" y="3373"/>
                  </a:lnTo>
                  <a:lnTo>
                    <a:pt x="12939" y="3464"/>
                  </a:lnTo>
                  <a:lnTo>
                    <a:pt x="12942" y="3552"/>
                  </a:lnTo>
                  <a:lnTo>
                    <a:pt x="12946" y="3639"/>
                  </a:lnTo>
                  <a:lnTo>
                    <a:pt x="12951" y="3724"/>
                  </a:lnTo>
                  <a:lnTo>
                    <a:pt x="12957" y="3810"/>
                  </a:lnTo>
                  <a:lnTo>
                    <a:pt x="12964" y="3896"/>
                  </a:lnTo>
                  <a:lnTo>
                    <a:pt x="12958" y="3897"/>
                  </a:lnTo>
                  <a:lnTo>
                    <a:pt x="12928" y="3827"/>
                  </a:lnTo>
                  <a:lnTo>
                    <a:pt x="12895" y="3755"/>
                  </a:lnTo>
                  <a:lnTo>
                    <a:pt x="12861" y="3683"/>
                  </a:lnTo>
                  <a:lnTo>
                    <a:pt x="12824" y="3610"/>
                  </a:lnTo>
                  <a:lnTo>
                    <a:pt x="12788" y="3537"/>
                  </a:lnTo>
                  <a:lnTo>
                    <a:pt x="12748" y="3465"/>
                  </a:lnTo>
                  <a:lnTo>
                    <a:pt x="12708" y="3392"/>
                  </a:lnTo>
                  <a:lnTo>
                    <a:pt x="12665" y="3321"/>
                  </a:lnTo>
                  <a:lnTo>
                    <a:pt x="12220" y="2582"/>
                  </a:lnTo>
                  <a:lnTo>
                    <a:pt x="11861" y="2582"/>
                  </a:lnTo>
                  <a:lnTo>
                    <a:pt x="11861" y="4303"/>
                  </a:lnTo>
                  <a:lnTo>
                    <a:pt x="12151" y="4303"/>
                  </a:lnTo>
                  <a:close/>
                  <a:moveTo>
                    <a:pt x="14772" y="4005"/>
                  </a:moveTo>
                  <a:lnTo>
                    <a:pt x="14756" y="4011"/>
                  </a:lnTo>
                  <a:lnTo>
                    <a:pt x="14739" y="4018"/>
                  </a:lnTo>
                  <a:lnTo>
                    <a:pt x="14721" y="4024"/>
                  </a:lnTo>
                  <a:lnTo>
                    <a:pt x="14702" y="4030"/>
                  </a:lnTo>
                  <a:lnTo>
                    <a:pt x="14681" y="4035"/>
                  </a:lnTo>
                  <a:lnTo>
                    <a:pt x="14661" y="4040"/>
                  </a:lnTo>
                  <a:lnTo>
                    <a:pt x="14639" y="4046"/>
                  </a:lnTo>
                  <a:lnTo>
                    <a:pt x="14618" y="4050"/>
                  </a:lnTo>
                  <a:lnTo>
                    <a:pt x="14595" y="4054"/>
                  </a:lnTo>
                  <a:lnTo>
                    <a:pt x="14572" y="4057"/>
                  </a:lnTo>
                  <a:lnTo>
                    <a:pt x="14548" y="4060"/>
                  </a:lnTo>
                  <a:lnTo>
                    <a:pt x="14525" y="4062"/>
                  </a:lnTo>
                  <a:lnTo>
                    <a:pt x="14501" y="4064"/>
                  </a:lnTo>
                  <a:lnTo>
                    <a:pt x="14476" y="4066"/>
                  </a:lnTo>
                  <a:lnTo>
                    <a:pt x="14453" y="4067"/>
                  </a:lnTo>
                  <a:lnTo>
                    <a:pt x="14429" y="4067"/>
                  </a:lnTo>
                  <a:lnTo>
                    <a:pt x="14394" y="4066"/>
                  </a:lnTo>
                  <a:lnTo>
                    <a:pt x="14360" y="4064"/>
                  </a:lnTo>
                  <a:lnTo>
                    <a:pt x="14327" y="4061"/>
                  </a:lnTo>
                  <a:lnTo>
                    <a:pt x="14294" y="4056"/>
                  </a:lnTo>
                  <a:lnTo>
                    <a:pt x="14264" y="4050"/>
                  </a:lnTo>
                  <a:lnTo>
                    <a:pt x="14233" y="4042"/>
                  </a:lnTo>
                  <a:lnTo>
                    <a:pt x="14204" y="4033"/>
                  </a:lnTo>
                  <a:lnTo>
                    <a:pt x="14176" y="4023"/>
                  </a:lnTo>
                  <a:lnTo>
                    <a:pt x="14148" y="4012"/>
                  </a:lnTo>
                  <a:lnTo>
                    <a:pt x="14123" y="4000"/>
                  </a:lnTo>
                  <a:lnTo>
                    <a:pt x="14097" y="3986"/>
                  </a:lnTo>
                  <a:lnTo>
                    <a:pt x="14073" y="3971"/>
                  </a:lnTo>
                  <a:lnTo>
                    <a:pt x="14050" y="3955"/>
                  </a:lnTo>
                  <a:lnTo>
                    <a:pt x="14028" y="3937"/>
                  </a:lnTo>
                  <a:lnTo>
                    <a:pt x="14007" y="3919"/>
                  </a:lnTo>
                  <a:lnTo>
                    <a:pt x="13987" y="3899"/>
                  </a:lnTo>
                  <a:lnTo>
                    <a:pt x="13969" y="3879"/>
                  </a:lnTo>
                  <a:lnTo>
                    <a:pt x="13952" y="3856"/>
                  </a:lnTo>
                  <a:lnTo>
                    <a:pt x="13934" y="3834"/>
                  </a:lnTo>
                  <a:lnTo>
                    <a:pt x="13920" y="3810"/>
                  </a:lnTo>
                  <a:lnTo>
                    <a:pt x="13906" y="3785"/>
                  </a:lnTo>
                  <a:lnTo>
                    <a:pt x="13892" y="3759"/>
                  </a:lnTo>
                  <a:lnTo>
                    <a:pt x="13881" y="3732"/>
                  </a:lnTo>
                  <a:lnTo>
                    <a:pt x="13870" y="3704"/>
                  </a:lnTo>
                  <a:lnTo>
                    <a:pt x="13861" y="3675"/>
                  </a:lnTo>
                  <a:lnTo>
                    <a:pt x="13852" y="3645"/>
                  </a:lnTo>
                  <a:lnTo>
                    <a:pt x="13845" y="3614"/>
                  </a:lnTo>
                  <a:lnTo>
                    <a:pt x="13840" y="3582"/>
                  </a:lnTo>
                  <a:lnTo>
                    <a:pt x="13835" y="3550"/>
                  </a:lnTo>
                  <a:lnTo>
                    <a:pt x="13832" y="3517"/>
                  </a:lnTo>
                  <a:lnTo>
                    <a:pt x="13830" y="3482"/>
                  </a:lnTo>
                  <a:lnTo>
                    <a:pt x="13830" y="3447"/>
                  </a:lnTo>
                  <a:lnTo>
                    <a:pt x="13830" y="3408"/>
                  </a:lnTo>
                  <a:lnTo>
                    <a:pt x="13833" y="3372"/>
                  </a:lnTo>
                  <a:lnTo>
                    <a:pt x="13836" y="3336"/>
                  </a:lnTo>
                  <a:lnTo>
                    <a:pt x="13841" y="3301"/>
                  </a:lnTo>
                  <a:lnTo>
                    <a:pt x="13847" y="3267"/>
                  </a:lnTo>
                  <a:lnTo>
                    <a:pt x="13856" y="3235"/>
                  </a:lnTo>
                  <a:lnTo>
                    <a:pt x="13865" y="3204"/>
                  </a:lnTo>
                  <a:lnTo>
                    <a:pt x="13875" y="3173"/>
                  </a:lnTo>
                  <a:lnTo>
                    <a:pt x="13886" y="3145"/>
                  </a:lnTo>
                  <a:lnTo>
                    <a:pt x="13898" y="3117"/>
                  </a:lnTo>
                  <a:lnTo>
                    <a:pt x="13913" y="3090"/>
                  </a:lnTo>
                  <a:lnTo>
                    <a:pt x="13928" y="3065"/>
                  </a:lnTo>
                  <a:lnTo>
                    <a:pt x="13945" y="3041"/>
                  </a:lnTo>
                  <a:lnTo>
                    <a:pt x="13962" y="3018"/>
                  </a:lnTo>
                  <a:lnTo>
                    <a:pt x="13980" y="2996"/>
                  </a:lnTo>
                  <a:lnTo>
                    <a:pt x="14000" y="2976"/>
                  </a:lnTo>
                  <a:lnTo>
                    <a:pt x="14020" y="2956"/>
                  </a:lnTo>
                  <a:lnTo>
                    <a:pt x="14042" y="2938"/>
                  </a:lnTo>
                  <a:lnTo>
                    <a:pt x="14064" y="2921"/>
                  </a:lnTo>
                  <a:lnTo>
                    <a:pt x="14088" y="2905"/>
                  </a:lnTo>
                  <a:lnTo>
                    <a:pt x="14112" y="2891"/>
                  </a:lnTo>
                  <a:lnTo>
                    <a:pt x="14138" y="2878"/>
                  </a:lnTo>
                  <a:lnTo>
                    <a:pt x="14163" y="2865"/>
                  </a:lnTo>
                  <a:lnTo>
                    <a:pt x="14191" y="2855"/>
                  </a:lnTo>
                  <a:lnTo>
                    <a:pt x="14219" y="2845"/>
                  </a:lnTo>
                  <a:lnTo>
                    <a:pt x="14247" y="2837"/>
                  </a:lnTo>
                  <a:lnTo>
                    <a:pt x="14277" y="2831"/>
                  </a:lnTo>
                  <a:lnTo>
                    <a:pt x="14307" y="2825"/>
                  </a:lnTo>
                  <a:lnTo>
                    <a:pt x="14337" y="2820"/>
                  </a:lnTo>
                  <a:lnTo>
                    <a:pt x="14369" y="2816"/>
                  </a:lnTo>
                  <a:lnTo>
                    <a:pt x="14401" y="2815"/>
                  </a:lnTo>
                  <a:lnTo>
                    <a:pt x="14434" y="2814"/>
                  </a:lnTo>
                  <a:lnTo>
                    <a:pt x="14459" y="2814"/>
                  </a:lnTo>
                  <a:lnTo>
                    <a:pt x="14485" y="2815"/>
                  </a:lnTo>
                  <a:lnTo>
                    <a:pt x="14509" y="2817"/>
                  </a:lnTo>
                  <a:lnTo>
                    <a:pt x="14534" y="2819"/>
                  </a:lnTo>
                  <a:lnTo>
                    <a:pt x="14557" y="2822"/>
                  </a:lnTo>
                  <a:lnTo>
                    <a:pt x="14580" y="2826"/>
                  </a:lnTo>
                  <a:lnTo>
                    <a:pt x="14602" y="2830"/>
                  </a:lnTo>
                  <a:lnTo>
                    <a:pt x="14624" y="2835"/>
                  </a:lnTo>
                  <a:lnTo>
                    <a:pt x="14644" y="2839"/>
                  </a:lnTo>
                  <a:lnTo>
                    <a:pt x="14665" y="2844"/>
                  </a:lnTo>
                  <a:lnTo>
                    <a:pt x="14684" y="2850"/>
                  </a:lnTo>
                  <a:lnTo>
                    <a:pt x="14703" y="2855"/>
                  </a:lnTo>
                  <a:lnTo>
                    <a:pt x="14737" y="2868"/>
                  </a:lnTo>
                  <a:lnTo>
                    <a:pt x="14769" y="2882"/>
                  </a:lnTo>
                  <a:lnTo>
                    <a:pt x="14838" y="2631"/>
                  </a:lnTo>
                  <a:lnTo>
                    <a:pt x="14824" y="2625"/>
                  </a:lnTo>
                  <a:lnTo>
                    <a:pt x="14810" y="2618"/>
                  </a:lnTo>
                  <a:lnTo>
                    <a:pt x="14793" y="2612"/>
                  </a:lnTo>
                  <a:lnTo>
                    <a:pt x="14774" y="2605"/>
                  </a:lnTo>
                  <a:lnTo>
                    <a:pt x="14754" y="2599"/>
                  </a:lnTo>
                  <a:lnTo>
                    <a:pt x="14732" y="2592"/>
                  </a:lnTo>
                  <a:lnTo>
                    <a:pt x="14708" y="2586"/>
                  </a:lnTo>
                  <a:lnTo>
                    <a:pt x="14682" y="2580"/>
                  </a:lnTo>
                  <a:lnTo>
                    <a:pt x="14655" y="2575"/>
                  </a:lnTo>
                  <a:lnTo>
                    <a:pt x="14627" y="2570"/>
                  </a:lnTo>
                  <a:lnTo>
                    <a:pt x="14596" y="2566"/>
                  </a:lnTo>
                  <a:lnTo>
                    <a:pt x="14563" y="2562"/>
                  </a:lnTo>
                  <a:lnTo>
                    <a:pt x="14530" y="2559"/>
                  </a:lnTo>
                  <a:lnTo>
                    <a:pt x="14495" y="2557"/>
                  </a:lnTo>
                  <a:lnTo>
                    <a:pt x="14458" y="2556"/>
                  </a:lnTo>
                  <a:lnTo>
                    <a:pt x="14420" y="2555"/>
                  </a:lnTo>
                  <a:lnTo>
                    <a:pt x="14371" y="2556"/>
                  </a:lnTo>
                  <a:lnTo>
                    <a:pt x="14323" y="2559"/>
                  </a:lnTo>
                  <a:lnTo>
                    <a:pt x="14276" y="2564"/>
                  </a:lnTo>
                  <a:lnTo>
                    <a:pt x="14230" y="2571"/>
                  </a:lnTo>
                  <a:lnTo>
                    <a:pt x="14184" y="2579"/>
                  </a:lnTo>
                  <a:lnTo>
                    <a:pt x="14140" y="2590"/>
                  </a:lnTo>
                  <a:lnTo>
                    <a:pt x="14096" y="2603"/>
                  </a:lnTo>
                  <a:lnTo>
                    <a:pt x="14054" y="2617"/>
                  </a:lnTo>
                  <a:lnTo>
                    <a:pt x="14013" y="2633"/>
                  </a:lnTo>
                  <a:lnTo>
                    <a:pt x="13973" y="2652"/>
                  </a:lnTo>
                  <a:lnTo>
                    <a:pt x="13934" y="2671"/>
                  </a:lnTo>
                  <a:lnTo>
                    <a:pt x="13897" y="2693"/>
                  </a:lnTo>
                  <a:lnTo>
                    <a:pt x="13862" y="2716"/>
                  </a:lnTo>
                  <a:lnTo>
                    <a:pt x="13827" y="2742"/>
                  </a:lnTo>
                  <a:lnTo>
                    <a:pt x="13793" y="2768"/>
                  </a:lnTo>
                  <a:lnTo>
                    <a:pt x="13762" y="2797"/>
                  </a:lnTo>
                  <a:lnTo>
                    <a:pt x="13732" y="2827"/>
                  </a:lnTo>
                  <a:lnTo>
                    <a:pt x="13703" y="2858"/>
                  </a:lnTo>
                  <a:lnTo>
                    <a:pt x="13676" y="2892"/>
                  </a:lnTo>
                  <a:lnTo>
                    <a:pt x="13651" y="2927"/>
                  </a:lnTo>
                  <a:lnTo>
                    <a:pt x="13627" y="2964"/>
                  </a:lnTo>
                  <a:lnTo>
                    <a:pt x="13606" y="3001"/>
                  </a:lnTo>
                  <a:lnTo>
                    <a:pt x="13586" y="3041"/>
                  </a:lnTo>
                  <a:lnTo>
                    <a:pt x="13568" y="3082"/>
                  </a:lnTo>
                  <a:lnTo>
                    <a:pt x="13553" y="3125"/>
                  </a:lnTo>
                  <a:lnTo>
                    <a:pt x="13538" y="3169"/>
                  </a:lnTo>
                  <a:lnTo>
                    <a:pt x="13526" y="3214"/>
                  </a:lnTo>
                  <a:lnTo>
                    <a:pt x="13517" y="3261"/>
                  </a:lnTo>
                  <a:lnTo>
                    <a:pt x="13509" y="3309"/>
                  </a:lnTo>
                  <a:lnTo>
                    <a:pt x="13503" y="3359"/>
                  </a:lnTo>
                  <a:lnTo>
                    <a:pt x="13500" y="3410"/>
                  </a:lnTo>
                  <a:lnTo>
                    <a:pt x="13498" y="3463"/>
                  </a:lnTo>
                  <a:lnTo>
                    <a:pt x="13500" y="3512"/>
                  </a:lnTo>
                  <a:lnTo>
                    <a:pt x="13503" y="3559"/>
                  </a:lnTo>
                  <a:lnTo>
                    <a:pt x="13507" y="3606"/>
                  </a:lnTo>
                  <a:lnTo>
                    <a:pt x="13514" y="3651"/>
                  </a:lnTo>
                  <a:lnTo>
                    <a:pt x="13522" y="3695"/>
                  </a:lnTo>
                  <a:lnTo>
                    <a:pt x="13532" y="3738"/>
                  </a:lnTo>
                  <a:lnTo>
                    <a:pt x="13545" y="3779"/>
                  </a:lnTo>
                  <a:lnTo>
                    <a:pt x="13559" y="3820"/>
                  </a:lnTo>
                  <a:lnTo>
                    <a:pt x="13575" y="3858"/>
                  </a:lnTo>
                  <a:lnTo>
                    <a:pt x="13593" y="3896"/>
                  </a:lnTo>
                  <a:lnTo>
                    <a:pt x="13611" y="3933"/>
                  </a:lnTo>
                  <a:lnTo>
                    <a:pt x="13632" y="3968"/>
                  </a:lnTo>
                  <a:lnTo>
                    <a:pt x="13655" y="4002"/>
                  </a:lnTo>
                  <a:lnTo>
                    <a:pt x="13680" y="4033"/>
                  </a:lnTo>
                  <a:lnTo>
                    <a:pt x="13705" y="4064"/>
                  </a:lnTo>
                  <a:lnTo>
                    <a:pt x="13733" y="4093"/>
                  </a:lnTo>
                  <a:lnTo>
                    <a:pt x="13762" y="4120"/>
                  </a:lnTo>
                  <a:lnTo>
                    <a:pt x="13793" y="4147"/>
                  </a:lnTo>
                  <a:lnTo>
                    <a:pt x="13826" y="4171"/>
                  </a:lnTo>
                  <a:lnTo>
                    <a:pt x="13860" y="4194"/>
                  </a:lnTo>
                  <a:lnTo>
                    <a:pt x="13894" y="4215"/>
                  </a:lnTo>
                  <a:lnTo>
                    <a:pt x="13931" y="4235"/>
                  </a:lnTo>
                  <a:lnTo>
                    <a:pt x="13970" y="4252"/>
                  </a:lnTo>
                  <a:lnTo>
                    <a:pt x="14010" y="4268"/>
                  </a:lnTo>
                  <a:lnTo>
                    <a:pt x="14051" y="4283"/>
                  </a:lnTo>
                  <a:lnTo>
                    <a:pt x="14094" y="4295"/>
                  </a:lnTo>
                  <a:lnTo>
                    <a:pt x="14138" y="4305"/>
                  </a:lnTo>
                  <a:lnTo>
                    <a:pt x="14183" y="4315"/>
                  </a:lnTo>
                  <a:lnTo>
                    <a:pt x="14230" y="4322"/>
                  </a:lnTo>
                  <a:lnTo>
                    <a:pt x="14278" y="4327"/>
                  </a:lnTo>
                  <a:lnTo>
                    <a:pt x="14327" y="4329"/>
                  </a:lnTo>
                  <a:lnTo>
                    <a:pt x="14377" y="4330"/>
                  </a:lnTo>
                  <a:lnTo>
                    <a:pt x="14416" y="4330"/>
                  </a:lnTo>
                  <a:lnTo>
                    <a:pt x="14454" y="4329"/>
                  </a:lnTo>
                  <a:lnTo>
                    <a:pt x="14490" y="4326"/>
                  </a:lnTo>
                  <a:lnTo>
                    <a:pt x="14525" y="4324"/>
                  </a:lnTo>
                  <a:lnTo>
                    <a:pt x="14558" y="4320"/>
                  </a:lnTo>
                  <a:lnTo>
                    <a:pt x="14591" y="4316"/>
                  </a:lnTo>
                  <a:lnTo>
                    <a:pt x="14622" y="4310"/>
                  </a:lnTo>
                  <a:lnTo>
                    <a:pt x="14651" y="4305"/>
                  </a:lnTo>
                  <a:lnTo>
                    <a:pt x="14679" y="4299"/>
                  </a:lnTo>
                  <a:lnTo>
                    <a:pt x="14705" y="4293"/>
                  </a:lnTo>
                  <a:lnTo>
                    <a:pt x="14729" y="4287"/>
                  </a:lnTo>
                  <a:lnTo>
                    <a:pt x="14753" y="4280"/>
                  </a:lnTo>
                  <a:lnTo>
                    <a:pt x="14773" y="4274"/>
                  </a:lnTo>
                  <a:lnTo>
                    <a:pt x="14793" y="4266"/>
                  </a:lnTo>
                  <a:lnTo>
                    <a:pt x="14809" y="4259"/>
                  </a:lnTo>
                  <a:lnTo>
                    <a:pt x="14824" y="4252"/>
                  </a:lnTo>
                  <a:lnTo>
                    <a:pt x="14772" y="4005"/>
                  </a:lnTo>
                  <a:close/>
                  <a:moveTo>
                    <a:pt x="15796" y="4303"/>
                  </a:moveTo>
                  <a:lnTo>
                    <a:pt x="15796" y="3578"/>
                  </a:lnTo>
                  <a:lnTo>
                    <a:pt x="16368" y="2582"/>
                  </a:lnTo>
                  <a:lnTo>
                    <a:pt x="16013" y="2582"/>
                  </a:lnTo>
                  <a:lnTo>
                    <a:pt x="15806" y="3023"/>
                  </a:lnTo>
                  <a:lnTo>
                    <a:pt x="15785" y="3069"/>
                  </a:lnTo>
                  <a:lnTo>
                    <a:pt x="15763" y="3114"/>
                  </a:lnTo>
                  <a:lnTo>
                    <a:pt x="15744" y="3157"/>
                  </a:lnTo>
                  <a:lnTo>
                    <a:pt x="15726" y="3199"/>
                  </a:lnTo>
                  <a:lnTo>
                    <a:pt x="15707" y="3241"/>
                  </a:lnTo>
                  <a:lnTo>
                    <a:pt x="15690" y="3283"/>
                  </a:lnTo>
                  <a:lnTo>
                    <a:pt x="15673" y="3324"/>
                  </a:lnTo>
                  <a:lnTo>
                    <a:pt x="15657" y="3364"/>
                  </a:lnTo>
                  <a:lnTo>
                    <a:pt x="15652" y="3364"/>
                  </a:lnTo>
                  <a:lnTo>
                    <a:pt x="15635" y="3322"/>
                  </a:lnTo>
                  <a:lnTo>
                    <a:pt x="15617" y="3280"/>
                  </a:lnTo>
                  <a:lnTo>
                    <a:pt x="15599" y="3239"/>
                  </a:lnTo>
                  <a:lnTo>
                    <a:pt x="15581" y="3198"/>
                  </a:lnTo>
                  <a:lnTo>
                    <a:pt x="15563" y="3156"/>
                  </a:lnTo>
                  <a:lnTo>
                    <a:pt x="15543" y="3114"/>
                  </a:lnTo>
                  <a:lnTo>
                    <a:pt x="15523" y="3070"/>
                  </a:lnTo>
                  <a:lnTo>
                    <a:pt x="15502" y="3024"/>
                  </a:lnTo>
                  <a:lnTo>
                    <a:pt x="15297" y="2582"/>
                  </a:lnTo>
                  <a:lnTo>
                    <a:pt x="14937" y="2582"/>
                  </a:lnTo>
                  <a:lnTo>
                    <a:pt x="15481" y="3586"/>
                  </a:lnTo>
                  <a:lnTo>
                    <a:pt x="15481" y="4303"/>
                  </a:lnTo>
                  <a:lnTo>
                    <a:pt x="15796" y="4303"/>
                  </a:lnTo>
                  <a:close/>
                  <a:moveTo>
                    <a:pt x="7244" y="692"/>
                  </a:moveTo>
                  <a:lnTo>
                    <a:pt x="6894" y="1721"/>
                  </a:lnTo>
                  <a:lnTo>
                    <a:pt x="6222" y="1721"/>
                  </a:lnTo>
                  <a:lnTo>
                    <a:pt x="6881" y="0"/>
                  </a:lnTo>
                  <a:lnTo>
                    <a:pt x="7608" y="0"/>
                  </a:lnTo>
                  <a:lnTo>
                    <a:pt x="8267" y="1721"/>
                  </a:lnTo>
                  <a:lnTo>
                    <a:pt x="7595" y="1721"/>
                  </a:lnTo>
                  <a:lnTo>
                    <a:pt x="7244" y="692"/>
                  </a:lnTo>
                  <a:close/>
                  <a:moveTo>
                    <a:pt x="9765" y="495"/>
                  </a:moveTo>
                  <a:lnTo>
                    <a:pt x="9765" y="0"/>
                  </a:lnTo>
                  <a:lnTo>
                    <a:pt x="8101" y="0"/>
                  </a:lnTo>
                  <a:lnTo>
                    <a:pt x="8101" y="495"/>
                  </a:lnTo>
                  <a:lnTo>
                    <a:pt x="8589" y="495"/>
                  </a:lnTo>
                  <a:lnTo>
                    <a:pt x="8589" y="1721"/>
                  </a:lnTo>
                  <a:lnTo>
                    <a:pt x="9277" y="1721"/>
                  </a:lnTo>
                  <a:lnTo>
                    <a:pt x="9277" y="495"/>
                  </a:lnTo>
                  <a:lnTo>
                    <a:pt x="9765" y="495"/>
                  </a:lnTo>
                  <a:close/>
                  <a:moveTo>
                    <a:pt x="10621" y="692"/>
                  </a:moveTo>
                  <a:lnTo>
                    <a:pt x="10271" y="1721"/>
                  </a:lnTo>
                  <a:lnTo>
                    <a:pt x="9599" y="1721"/>
                  </a:lnTo>
                  <a:lnTo>
                    <a:pt x="10258" y="0"/>
                  </a:lnTo>
                  <a:lnTo>
                    <a:pt x="10985" y="0"/>
                  </a:lnTo>
                  <a:lnTo>
                    <a:pt x="11644" y="1721"/>
                  </a:lnTo>
                  <a:lnTo>
                    <a:pt x="10972" y="1721"/>
                  </a:lnTo>
                  <a:lnTo>
                    <a:pt x="10621" y="6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solidFill>
                  <a:prstClr val="black"/>
                </a:solidFill>
              </a:endParaRPr>
            </a:p>
          </p:txBody>
        </p:sp>
        <p:cxnSp>
          <p:nvCxnSpPr>
            <p:cNvPr id="18" name="Straight Connector 17"/>
            <p:cNvCxnSpPr/>
            <p:nvPr/>
          </p:nvCxnSpPr>
          <p:spPr>
            <a:xfrm>
              <a:off x="7918464" y="6477000"/>
              <a:ext cx="0" cy="331144"/>
            </a:xfrm>
            <a:prstGeom prst="line">
              <a:avLst/>
            </a:prstGeom>
            <a:grpFill/>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userDrawn="1"/>
        </p:nvPicPr>
        <p:blipFill>
          <a:blip r:embed="rId47" cstate="print">
            <a:extLst>
              <a:ext uri="{28A0092B-C50C-407E-A947-70E740481C1C}">
                <a14:useLocalDpi xmlns:a14="http://schemas.microsoft.com/office/drawing/2010/main" val="0"/>
              </a:ext>
            </a:extLst>
          </a:blip>
          <a:srcRect/>
          <a:stretch>
            <a:fillRect/>
          </a:stretch>
        </p:blipFill>
        <p:spPr bwMode="auto">
          <a:xfrm>
            <a:off x="11064240" y="6480809"/>
            <a:ext cx="1005840" cy="3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0"/>
          <p:cNvSpPr txBox="1">
            <a:spLocks/>
          </p:cNvSpPr>
          <p:nvPr userDrawn="1"/>
        </p:nvSpPr>
        <p:spPr>
          <a:xfrm>
            <a:off x="5088836" y="6557415"/>
            <a:ext cx="2946400" cy="213496"/>
          </a:xfrm>
          <a:prstGeom prst="rect">
            <a:avLst/>
          </a:prstGeom>
        </p:spPr>
        <p:txBody>
          <a:bodyPr wrap="none" anchor="ctr">
            <a:normAutofit fontScale="92500" lnSpcReduction="20000"/>
          </a:bodyPr>
          <a:lstStyle>
            <a:lvl1pPr marL="0" indent="0" algn="r" defTabSz="914400" rtl="0" eaLnBrk="1" latinLnBrk="0" hangingPunct="1">
              <a:spcBef>
                <a:spcPct val="20000"/>
              </a:spcBef>
              <a:buClr>
                <a:srgbClr val="4E84C4"/>
              </a:buClr>
              <a:buFont typeface="+mj-lt"/>
              <a:buNone/>
              <a:defRPr sz="1000" b="0" kern="1200" baseline="0">
                <a:solidFill>
                  <a:schemeClr val="bg1"/>
                </a:solidFill>
                <a:latin typeface="+mj-lt"/>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000000"/>
                </a:solidFill>
              </a:rPr>
              <a:t>TCS BI Confidential</a:t>
            </a:r>
            <a:endParaRPr lang="en-US" dirty="0">
              <a:solidFill>
                <a:srgbClr val="000000"/>
              </a:solidFill>
            </a:endParaRPr>
          </a:p>
        </p:txBody>
      </p:sp>
    </p:spTree>
    <p:extLst>
      <p:ext uri="{BB962C8B-B14F-4D97-AF65-F5344CB8AC3E}">
        <p14:creationId xmlns:p14="http://schemas.microsoft.com/office/powerpoint/2010/main" val="163216987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 id="2147483849" r:id="rId36"/>
    <p:sldLayoutId id="2147483850" r:id="rId37"/>
    <p:sldLayoutId id="2147483851" r:id="rId38"/>
    <p:sldLayoutId id="2147483852" r:id="rId39"/>
    <p:sldLayoutId id="2147483853" r:id="rId40"/>
    <p:sldLayoutId id="2147483854" r:id="rId41"/>
    <p:sldLayoutId id="2147483855" r:id="rId42"/>
    <p:sldLayoutId id="2147483856" r:id="rId43"/>
    <p:sldLayoutId id="2147483857" r:id="rId44"/>
    <p:sldLayoutId id="2147483858" r:id="rId45"/>
  </p:sldLayoutIdLst>
  <p:timing>
    <p:tnLst>
      <p:par>
        <p:cTn id="1" dur="indefinite" restart="never" nodeType="tmRoot"/>
      </p:par>
    </p:tnLst>
  </p:timing>
  <p:txStyles>
    <p:titleStyle>
      <a:lvl1pPr algn="l" defTabSz="914377" rtl="0" eaLnBrk="1" latinLnBrk="0" hangingPunct="1">
        <a:spcBef>
          <a:spcPct val="0"/>
        </a:spcBef>
        <a:buNone/>
        <a:defRPr sz="2400" kern="1200">
          <a:solidFill>
            <a:schemeClr val="bg1"/>
          </a:solidFill>
          <a:latin typeface="+mj-lt"/>
          <a:ea typeface="+mj-ea"/>
          <a:cs typeface="Arial" pitchFamily="34" charset="0"/>
        </a:defRPr>
      </a:lvl1pPr>
    </p:titleStyle>
    <p:body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7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9.xml"/><Relationship Id="rId6" Type="http://schemas.microsoft.com/office/2007/relationships/hdphoto" Target="../media/hdphoto5.wdp"/><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2.xml"/><Relationship Id="rId5" Type="http://schemas.openxmlformats.org/officeDocument/2006/relationships/chart" Target="../charts/chart5.xml"/><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4.jpe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2.png"/><Relationship Id="rId5" Type="http://schemas.microsoft.com/office/2007/relationships/hdphoto" Target="../media/hdphoto3.wdp"/><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9.xml"/><Relationship Id="rId6" Type="http://schemas.microsoft.com/office/2007/relationships/hdphoto" Target="../media/hdphoto5.wdp"/><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microsoft.com/office/2007/relationships/hdphoto" Target="../media/hdphoto11.wdp"/><Relationship Id="rId5" Type="http://schemas.openxmlformats.org/officeDocument/2006/relationships/image" Target="../media/image59.png"/><Relationship Id="rId4" Type="http://schemas.microsoft.com/office/2007/relationships/hdphoto" Target="../media/hdphoto10.wdp"/></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9.xml"/><Relationship Id="rId6" Type="http://schemas.microsoft.com/office/2007/relationships/hdphoto" Target="../media/hdphoto5.wdp"/><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www.webdesign-guru.co.uk/icon/wp-content/uploads/handshake.gi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5.png"/><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6.xml"/><Relationship Id="rId1" Type="http://schemas.openxmlformats.org/officeDocument/2006/relationships/vmlDrawing" Target="../drawings/vmlDrawing1.vml"/><Relationship Id="rId4" Type="http://schemas.openxmlformats.org/officeDocument/2006/relationships/image" Target="../media/image6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package" Target="../embeddings/Microsoft_Excel_Worksheet3.xlsx"/><Relationship Id="rId7" Type="http://schemas.openxmlformats.org/officeDocument/2006/relationships/package" Target="../embeddings/Microsoft_Excel_Worksheet5.xlsx"/><Relationship Id="rId2" Type="http://schemas.openxmlformats.org/officeDocument/2006/relationships/slideLayout" Target="../slideLayouts/slideLayout45.xml"/><Relationship Id="rId1" Type="http://schemas.openxmlformats.org/officeDocument/2006/relationships/vmlDrawing" Target="../drawings/vmlDrawing2.vml"/><Relationship Id="rId6" Type="http://schemas.openxmlformats.org/officeDocument/2006/relationships/image" Target="../media/image70.wmf"/><Relationship Id="rId5" Type="http://schemas.openxmlformats.org/officeDocument/2006/relationships/package" Target="../embeddings/Microsoft_Excel_Worksheet4.xlsx"/><Relationship Id="rId4" Type="http://schemas.openxmlformats.org/officeDocument/2006/relationships/image" Target="../media/image69.wmf"/></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9.xml"/><Relationship Id="rId6" Type="http://schemas.microsoft.com/office/2007/relationships/hdphoto" Target="../media/hdphoto5.wdp"/><Relationship Id="rId5" Type="http://schemas.openxmlformats.org/officeDocument/2006/relationships/image" Target="../media/image2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microsoft.com/office/2007/relationships/hdphoto" Target="../media/hdphoto8.wdp"/><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1.png"/><Relationship Id="rId2" Type="http://schemas.openxmlformats.org/officeDocument/2006/relationships/image" Target="../media/image28.jpg"/><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39.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0.png"/><Relationship Id="rId10" Type="http://schemas.openxmlformats.org/officeDocument/2006/relationships/image" Target="../media/image36.png"/><Relationship Id="rId19" Type="http://schemas.openxmlformats.org/officeDocument/2006/relationships/image" Target="../media/image42.png"/><Relationship Id="rId4" Type="http://schemas.openxmlformats.org/officeDocument/2006/relationships/image" Target="../media/image30.jpg"/><Relationship Id="rId9" Type="http://schemas.openxmlformats.org/officeDocument/2006/relationships/image" Target="../media/image35.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400" dirty="0" smtClean="0"/>
              <a:t>TCS BI Engagement Workshop</a:t>
            </a:r>
            <a:endParaRPr lang="en-US" sz="2400" dirty="0"/>
          </a:p>
        </p:txBody>
      </p:sp>
      <p:sp>
        <p:nvSpPr>
          <p:cNvPr id="4" name="Text Placeholder 3"/>
          <p:cNvSpPr>
            <a:spLocks noGrp="1"/>
          </p:cNvSpPr>
          <p:nvPr>
            <p:ph type="body" sz="quarter" idx="10"/>
          </p:nvPr>
        </p:nvSpPr>
        <p:spPr/>
        <p:txBody>
          <a:bodyPr/>
          <a:lstStyle/>
          <a:p>
            <a:r>
              <a:rPr lang="en-US" dirty="0" smtClean="0"/>
              <a:t>27 September, 2017</a:t>
            </a:r>
            <a:endParaRPr lang="en-US" dirty="0"/>
          </a:p>
        </p:txBody>
      </p:sp>
    </p:spTree>
    <p:extLst>
      <p:ext uri="{BB962C8B-B14F-4D97-AF65-F5344CB8AC3E}">
        <p14:creationId xmlns:p14="http://schemas.microsoft.com/office/powerpoint/2010/main" val="14482885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16728"/>
            <a:ext cx="12192000"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ound Same Side Corner Rectangle 16"/>
          <p:cNvSpPr/>
          <p:nvPr/>
        </p:nvSpPr>
        <p:spPr>
          <a:xfrm>
            <a:off x="8239407" y="1440695"/>
            <a:ext cx="3864838" cy="4658749"/>
          </a:xfrm>
          <a:prstGeom prst="round2SameRect">
            <a:avLst>
              <a:gd name="adj1" fmla="val 1244"/>
              <a:gd name="adj2" fmla="val 0"/>
            </a:avLst>
          </a:prstGeom>
          <a:gradFill flip="none" rotWithShape="1">
            <a:gsLst>
              <a:gs pos="0">
                <a:schemeClr val="bg1">
                  <a:lumMod val="75000"/>
                </a:schemeClr>
              </a:gs>
              <a:gs pos="100000">
                <a:schemeClr val="bg1"/>
              </a:gs>
            </a:gsLst>
            <a:lin ang="16200000" scaled="1"/>
            <a:tileRect/>
          </a:gradFill>
          <a:ln>
            <a:solidFill>
              <a:schemeClr val="bg1">
                <a:lumMod val="75000"/>
              </a:schemeClr>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7777" tIns="208280" rIns="427777" bIns="85344" numCol="1" spcCol="1270" anchor="t" anchorCtr="0">
            <a:noAutofit/>
          </a:bodyPr>
          <a:lstStyle/>
          <a:p>
            <a:pPr indent="-457200" defTabSz="533400">
              <a:lnSpc>
                <a:spcPct val="90000"/>
              </a:lnSpc>
              <a:spcBef>
                <a:spcPct val="0"/>
              </a:spcBef>
              <a:spcAft>
                <a:spcPct val="15000"/>
              </a:spcAft>
              <a:buFont typeface="Arial" panose="020B0604020202020204" pitchFamily="34" charset="0"/>
              <a:buChar char="•"/>
            </a:pPr>
            <a:endParaRPr lang="en-US" sz="1400" dirty="0"/>
          </a:p>
        </p:txBody>
      </p:sp>
      <p:sp>
        <p:nvSpPr>
          <p:cNvPr id="16" name="Round Same Side Corner Rectangle 15"/>
          <p:cNvSpPr/>
          <p:nvPr/>
        </p:nvSpPr>
        <p:spPr>
          <a:xfrm>
            <a:off x="4174335" y="1440695"/>
            <a:ext cx="3839675" cy="4658749"/>
          </a:xfrm>
          <a:prstGeom prst="round2SameRect">
            <a:avLst>
              <a:gd name="adj1" fmla="val 1244"/>
              <a:gd name="adj2" fmla="val 0"/>
            </a:avLst>
          </a:prstGeom>
          <a:gradFill flip="none" rotWithShape="1">
            <a:gsLst>
              <a:gs pos="0">
                <a:schemeClr val="bg1">
                  <a:lumMod val="75000"/>
                </a:schemeClr>
              </a:gs>
              <a:gs pos="100000">
                <a:schemeClr val="bg1"/>
              </a:gs>
            </a:gsLst>
            <a:lin ang="16200000" scaled="1"/>
            <a:tileRect/>
          </a:gradFill>
          <a:ln>
            <a:solidFill>
              <a:schemeClr val="bg1">
                <a:lumMod val="75000"/>
              </a:schemeClr>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7777" tIns="208280" rIns="427777" bIns="85344" numCol="1" spcCol="1270" anchor="t" anchorCtr="0">
            <a:noAutofit/>
          </a:bodyPr>
          <a:lstStyle/>
          <a:p>
            <a:pPr indent="-457200" defTabSz="533400">
              <a:lnSpc>
                <a:spcPct val="90000"/>
              </a:lnSpc>
              <a:spcBef>
                <a:spcPct val="0"/>
              </a:spcBef>
              <a:spcAft>
                <a:spcPct val="15000"/>
              </a:spcAft>
              <a:buFont typeface="Arial" panose="020B0604020202020204" pitchFamily="34" charset="0"/>
              <a:buChar char="•"/>
            </a:pPr>
            <a:endParaRPr lang="en-US" sz="1400" dirty="0"/>
          </a:p>
        </p:txBody>
      </p:sp>
      <p:sp>
        <p:nvSpPr>
          <p:cNvPr id="14" name="Round Same Side Corner Rectangle 13"/>
          <p:cNvSpPr/>
          <p:nvPr/>
        </p:nvSpPr>
        <p:spPr>
          <a:xfrm>
            <a:off x="99060" y="1440695"/>
            <a:ext cx="3843302" cy="4658749"/>
          </a:xfrm>
          <a:prstGeom prst="round2SameRect">
            <a:avLst>
              <a:gd name="adj1" fmla="val 1244"/>
              <a:gd name="adj2" fmla="val 0"/>
            </a:avLst>
          </a:prstGeom>
          <a:gradFill flip="none" rotWithShape="1">
            <a:gsLst>
              <a:gs pos="0">
                <a:schemeClr val="bg1">
                  <a:lumMod val="75000"/>
                </a:schemeClr>
              </a:gs>
              <a:gs pos="100000">
                <a:schemeClr val="bg1"/>
              </a:gs>
            </a:gsLst>
            <a:lin ang="16200000" scaled="1"/>
            <a:tileRect/>
          </a:gradFill>
          <a:ln>
            <a:solidFill>
              <a:schemeClr val="bg1">
                <a:lumMod val="75000"/>
              </a:schemeClr>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7777" tIns="208280" rIns="427777" bIns="85344" numCol="1" spcCol="1270" anchor="t" anchorCtr="0">
            <a:noAutofit/>
          </a:bodyPr>
          <a:lstStyle/>
          <a:p>
            <a:pPr indent="-457200" defTabSz="533400">
              <a:lnSpc>
                <a:spcPct val="90000"/>
              </a:lnSpc>
              <a:spcBef>
                <a:spcPct val="0"/>
              </a:spcBef>
              <a:spcAft>
                <a:spcPct val="15000"/>
              </a:spcAft>
              <a:buFont typeface="Arial" panose="020B0604020202020204" pitchFamily="34" charset="0"/>
              <a:buChar char="•"/>
            </a:pPr>
            <a:endParaRPr lang="en-US" sz="1400" dirty="0"/>
          </a:p>
        </p:txBody>
      </p:sp>
      <p:sp>
        <p:nvSpPr>
          <p:cNvPr id="2" name="Title 1"/>
          <p:cNvSpPr>
            <a:spLocks noGrp="1"/>
          </p:cNvSpPr>
          <p:nvPr>
            <p:ph type="title"/>
          </p:nvPr>
        </p:nvSpPr>
        <p:spPr/>
        <p:txBody>
          <a:bodyPr vert="horz" wrap="square" lIns="91440" tIns="45720" rIns="91440" bIns="45720" rtlCol="0" anchor="ctr">
            <a:noAutofit/>
          </a:bodyPr>
          <a:lstStyle/>
          <a:p>
            <a:pPr defTabSz="1207282"/>
            <a:r>
              <a:rPr lang="en-US" sz="2400" dirty="0" smtClean="0">
                <a:solidFill>
                  <a:sysClr val="window" lastClr="FFFFFF"/>
                </a:solidFill>
                <a:latin typeface="Calibri" panose="020F0502020204030204" pitchFamily="34" charset="0"/>
              </a:rPr>
              <a:t>Service Integration and Continuous Improvements – Key Instances</a:t>
            </a:r>
            <a:endParaRPr lang="de-DE" sz="2400" dirty="0">
              <a:latin typeface="Calibri" panose="020F0502020204030204" pitchFamily="34" charset="0"/>
            </a:endParaRPr>
          </a:p>
        </p:txBody>
      </p:sp>
      <p:sp>
        <p:nvSpPr>
          <p:cNvPr id="40" name="Rectangle 10"/>
          <p:cNvSpPr>
            <a:spLocks noChangeArrowheads="1"/>
          </p:cNvSpPr>
          <p:nvPr/>
        </p:nvSpPr>
        <p:spPr bwMode="auto">
          <a:xfrm>
            <a:off x="105689" y="1443019"/>
            <a:ext cx="3836673" cy="347006"/>
          </a:xfrm>
          <a:prstGeom prst="roundRect">
            <a:avLst/>
          </a:prstGeom>
          <a:solidFill>
            <a:schemeClr val="accent1">
              <a:lumMod val="75000"/>
            </a:schemeClr>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anchor="ctr"/>
          <a:lstStyle/>
          <a:p>
            <a:pPr algn="ctr">
              <a:defRPr/>
            </a:pPr>
            <a:r>
              <a:rPr lang="en-US" sz="1400" b="1" dirty="0">
                <a:solidFill>
                  <a:prstClr val="white"/>
                </a:solidFill>
                <a:cs typeface="Calibri" pitchFamily="34" charset="0"/>
              </a:rPr>
              <a:t>Productivity </a:t>
            </a:r>
            <a:r>
              <a:rPr lang="en-US" sz="1400" b="1" dirty="0" smtClean="0">
                <a:solidFill>
                  <a:prstClr val="white"/>
                </a:solidFill>
                <a:cs typeface="Calibri" pitchFamily="34" charset="0"/>
              </a:rPr>
              <a:t>Improvements</a:t>
            </a:r>
            <a:endParaRPr lang="en-US" sz="1400" dirty="0">
              <a:solidFill>
                <a:prstClr val="white"/>
              </a:solidFill>
              <a:cs typeface="Calibri" pitchFamily="34" charset="0"/>
            </a:endParaRPr>
          </a:p>
        </p:txBody>
      </p:sp>
      <p:sp>
        <p:nvSpPr>
          <p:cNvPr id="41" name="Rectangle 10"/>
          <p:cNvSpPr>
            <a:spLocks noChangeArrowheads="1"/>
          </p:cNvSpPr>
          <p:nvPr/>
        </p:nvSpPr>
        <p:spPr bwMode="auto">
          <a:xfrm>
            <a:off x="4177338" y="1443019"/>
            <a:ext cx="3839675" cy="347006"/>
          </a:xfrm>
          <a:prstGeom prst="roundRect">
            <a:avLst/>
          </a:prstGeom>
          <a:solidFill>
            <a:schemeClr val="accent1"/>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anchor="ctr"/>
          <a:lstStyle/>
          <a:p>
            <a:pPr algn="ctr">
              <a:defRPr/>
            </a:pPr>
            <a:r>
              <a:rPr lang="en-US" sz="1400" b="1" dirty="0" smtClean="0">
                <a:solidFill>
                  <a:prstClr val="white"/>
                </a:solidFill>
                <a:cs typeface="Calibri" pitchFamily="34" charset="0"/>
              </a:rPr>
              <a:t>Effort Optimization</a:t>
            </a:r>
            <a:endParaRPr lang="en-US" sz="1400" dirty="0">
              <a:solidFill>
                <a:prstClr val="white"/>
              </a:solidFill>
              <a:cs typeface="Calibri" pitchFamily="34" charset="0"/>
            </a:endParaRPr>
          </a:p>
        </p:txBody>
      </p:sp>
      <p:sp>
        <p:nvSpPr>
          <p:cNvPr id="42" name="Rectangle 10"/>
          <p:cNvSpPr>
            <a:spLocks noChangeArrowheads="1"/>
          </p:cNvSpPr>
          <p:nvPr/>
        </p:nvSpPr>
        <p:spPr bwMode="auto">
          <a:xfrm>
            <a:off x="8251989" y="1443019"/>
            <a:ext cx="3839675" cy="347006"/>
          </a:xfrm>
          <a:prstGeom prst="roundRect">
            <a:avLst/>
          </a:prstGeom>
          <a:solidFill>
            <a:srgbClr val="00B0F0"/>
          </a:solidFill>
          <a:ln w="12700">
            <a:noFill/>
            <a:miter lim="800000"/>
            <a:headEnd/>
            <a:tailEnd/>
          </a:ln>
          <a:effectLst/>
          <a:scene3d>
            <a:camera prst="orthographicFront">
              <a:rot lat="0" lon="0" rev="0"/>
            </a:camera>
            <a:lightRig rig="contrasting" dir="t">
              <a:rot lat="0" lon="0" rev="7800000"/>
            </a:lightRig>
          </a:scene3d>
          <a:sp3d>
            <a:bevelT w="139700" h="139700"/>
          </a:sp3d>
        </p:spPr>
        <p:txBody>
          <a:bodyPr anchor="ctr"/>
          <a:lstStyle/>
          <a:p>
            <a:pPr algn="ctr">
              <a:defRPr/>
            </a:pPr>
            <a:r>
              <a:rPr lang="en-US" sz="1400" b="1" kern="0" dirty="0">
                <a:solidFill>
                  <a:prstClr val="white"/>
                </a:solidFill>
                <a:cs typeface="Calibri" pitchFamily="34" charset="0"/>
              </a:rPr>
              <a:t>Quality </a:t>
            </a:r>
            <a:r>
              <a:rPr lang="en-US" sz="1400" b="1" kern="0" dirty="0" smtClean="0">
                <a:solidFill>
                  <a:prstClr val="white"/>
                </a:solidFill>
                <a:cs typeface="Calibri" pitchFamily="34" charset="0"/>
              </a:rPr>
              <a:t>Enhancements</a:t>
            </a:r>
            <a:endParaRPr lang="en-US" sz="1400" kern="0" dirty="0">
              <a:solidFill>
                <a:prstClr val="white"/>
              </a:solidFill>
              <a:cs typeface="Calibri" pitchFamily="34" charset="0"/>
            </a:endParaRPr>
          </a:p>
        </p:txBody>
      </p:sp>
      <p:sp>
        <p:nvSpPr>
          <p:cNvPr id="9" name="Rounded Rectangle 8"/>
          <p:cNvSpPr/>
          <p:nvPr/>
        </p:nvSpPr>
        <p:spPr>
          <a:xfrm>
            <a:off x="0" y="941922"/>
            <a:ext cx="12192000" cy="385433"/>
          </a:xfrm>
          <a:prstGeom prst="roundRect">
            <a:avLst>
              <a:gd name="adj" fmla="val 0"/>
            </a:avLst>
          </a:prstGeom>
          <a:gradFill flip="none" rotWithShape="1">
            <a:gsLst>
              <a:gs pos="0">
                <a:srgbClr val="00B0F0"/>
              </a:gs>
              <a:gs pos="100000">
                <a:schemeClr val="accent1">
                  <a:lumMod val="5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~200+ Value additions and Synergy instances across services provided to BI leading to :</a:t>
            </a:r>
          </a:p>
        </p:txBody>
      </p:sp>
      <p:sp>
        <p:nvSpPr>
          <p:cNvPr id="3" name="Rounded Rectangle 2"/>
          <p:cNvSpPr/>
          <p:nvPr/>
        </p:nvSpPr>
        <p:spPr>
          <a:xfrm>
            <a:off x="77553" y="1658870"/>
            <a:ext cx="4012701" cy="4376167"/>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189314" y="1768185"/>
            <a:ext cx="3824697" cy="4278094"/>
          </a:xfrm>
          <a:prstGeom prst="rect">
            <a:avLst/>
          </a:prstGeom>
        </p:spPr>
        <p:txBody>
          <a:bodyPr wrap="square">
            <a:spAutoFit/>
          </a:bodyPr>
          <a:lstStyle/>
          <a:p>
            <a:pPr marL="285750" lvl="2" indent="-285750" defTabSz="577850">
              <a:spcBef>
                <a:spcPts val="600"/>
              </a:spcBef>
              <a:buFont typeface="Wingdings" panose="05000000000000000000" pitchFamily="2" charset="2"/>
              <a:buChar char="§"/>
              <a:defRPr/>
            </a:pPr>
            <a:r>
              <a:rPr lang="en-US" altLang="en-US" sz="1300" b="1" dirty="0" smtClean="0">
                <a:solidFill>
                  <a:prstClr val="black"/>
                </a:solidFill>
                <a:latin typeface="Calibri" panose="020F0502020204030204" pitchFamily="34" charset="0"/>
              </a:rPr>
              <a:t>Joint </a:t>
            </a:r>
            <a:r>
              <a:rPr lang="en-US" altLang="en-US" sz="1300" b="1" dirty="0">
                <a:solidFill>
                  <a:prstClr val="black"/>
                </a:solidFill>
                <a:latin typeface="Calibri" panose="020F0502020204030204" pitchFamily="34" charset="0"/>
              </a:rPr>
              <a:t>Knowledge transitions </a:t>
            </a:r>
            <a:r>
              <a:rPr lang="en-US" altLang="en-US" sz="1300" dirty="0">
                <a:solidFill>
                  <a:prstClr val="black"/>
                </a:solidFill>
                <a:latin typeface="Calibri" panose="020F0502020204030204" pitchFamily="34" charset="0"/>
              </a:rPr>
              <a:t>across services for multiple projects (~15 projects) leading to optimized BI Expert efforts(~60</a:t>
            </a:r>
            <a:r>
              <a:rPr lang="en-US" altLang="en-US" sz="1300" dirty="0" smtClean="0">
                <a:solidFill>
                  <a:prstClr val="black"/>
                </a:solidFill>
                <a:latin typeface="Calibri" panose="020F0502020204030204" pitchFamily="34" charset="0"/>
              </a:rPr>
              <a:t>%)</a:t>
            </a:r>
          </a:p>
          <a:p>
            <a:pPr marL="285750" lvl="2" indent="-285750" defTabSz="577850">
              <a:spcBef>
                <a:spcPts val="600"/>
              </a:spcBef>
              <a:buFont typeface="Wingdings" panose="05000000000000000000" pitchFamily="2" charset="2"/>
              <a:buChar char="§"/>
              <a:defRPr/>
            </a:pPr>
            <a:r>
              <a:rPr lang="en-US" sz="1300" b="1" dirty="0" smtClean="0">
                <a:solidFill>
                  <a:prstClr val="black"/>
                </a:solidFill>
                <a:latin typeface="Calibri" panose="020F0502020204030204" pitchFamily="34" charset="0"/>
              </a:rPr>
              <a:t>40+ Knowledge sharing sessions </a:t>
            </a:r>
            <a:r>
              <a:rPr lang="en-US" sz="1300" dirty="0" smtClean="0">
                <a:solidFill>
                  <a:prstClr val="black"/>
                </a:solidFill>
                <a:latin typeface="Calibri" panose="020F0502020204030204" pitchFamily="34" charset="0"/>
              </a:rPr>
              <a:t>across services leading to BI Expert Optimized efforts</a:t>
            </a:r>
          </a:p>
          <a:p>
            <a:pPr marL="285750" lvl="2" indent="-285750" defTabSz="577850">
              <a:spcBef>
                <a:spcPts val="600"/>
              </a:spcBef>
              <a:buFont typeface="Wingdings" panose="05000000000000000000" pitchFamily="2" charset="2"/>
              <a:buChar char="§"/>
              <a:defRPr/>
            </a:pPr>
            <a:r>
              <a:rPr lang="en-US" altLang="en-US" sz="1300" dirty="0" smtClean="0">
                <a:solidFill>
                  <a:prstClr val="black"/>
                </a:solidFill>
                <a:latin typeface="Calibri" panose="020F0502020204030204" pitchFamily="34" charset="0"/>
              </a:rPr>
              <a:t>New </a:t>
            </a:r>
            <a:r>
              <a:rPr lang="en-US" altLang="en-US" sz="1300" dirty="0">
                <a:solidFill>
                  <a:prstClr val="black"/>
                </a:solidFill>
                <a:latin typeface="Calibri" panose="020F0502020204030204" pitchFamily="34" charset="0"/>
              </a:rPr>
              <a:t>functionality implemented to ensure seamless course completion marked in LOS - </a:t>
            </a:r>
            <a:r>
              <a:rPr lang="en-US" altLang="en-US" sz="1300" b="1" dirty="0">
                <a:solidFill>
                  <a:prstClr val="black"/>
                </a:solidFill>
                <a:latin typeface="Calibri" panose="020F0502020204030204" pitchFamily="34" charset="0"/>
              </a:rPr>
              <a:t>100% reduction in efforts </a:t>
            </a:r>
            <a:r>
              <a:rPr lang="en-US" altLang="en-US" sz="1300" dirty="0">
                <a:solidFill>
                  <a:prstClr val="black"/>
                </a:solidFill>
                <a:latin typeface="Calibri" panose="020F0502020204030204" pitchFamily="34" charset="0"/>
              </a:rPr>
              <a:t>of the Support Team in resolving training completion related tickets</a:t>
            </a:r>
          </a:p>
          <a:p>
            <a:pPr marL="285750" lvl="2" indent="-285750" defTabSz="577850">
              <a:spcBef>
                <a:spcPts val="600"/>
              </a:spcBef>
              <a:buFont typeface="Wingdings" panose="05000000000000000000" pitchFamily="2" charset="2"/>
              <a:buChar char="§"/>
              <a:defRPr/>
            </a:pPr>
            <a:r>
              <a:rPr lang="en-US" altLang="en-US" sz="1300" b="1" dirty="0">
                <a:solidFill>
                  <a:prstClr val="black"/>
                </a:solidFill>
                <a:latin typeface="Calibri" panose="020F0502020204030204" pitchFamily="34" charset="0"/>
              </a:rPr>
              <a:t>Reduced </a:t>
            </a:r>
            <a:r>
              <a:rPr lang="en-US" altLang="en-US" sz="1300" b="1" dirty="0" smtClean="0">
                <a:solidFill>
                  <a:prstClr val="black"/>
                </a:solidFill>
                <a:latin typeface="Calibri" panose="020F0502020204030204" pitchFamily="34" charset="0"/>
              </a:rPr>
              <a:t>BI Expert </a:t>
            </a:r>
            <a:r>
              <a:rPr lang="en-US" altLang="en-US" sz="1300" b="1" dirty="0">
                <a:solidFill>
                  <a:prstClr val="black"/>
                </a:solidFill>
                <a:latin typeface="Calibri" panose="020F0502020204030204" pitchFamily="34" charset="0"/>
              </a:rPr>
              <a:t>review effort </a:t>
            </a:r>
            <a:r>
              <a:rPr lang="en-US" altLang="en-US" sz="1300" dirty="0">
                <a:solidFill>
                  <a:prstClr val="black"/>
                </a:solidFill>
                <a:latin typeface="Calibri" panose="020F0502020204030204" pitchFamily="34" charset="0"/>
              </a:rPr>
              <a:t>(~30%) - by implementing review comments provided in one training material into other training materials; by conducting workshops for the deliverables</a:t>
            </a:r>
          </a:p>
          <a:p>
            <a:pPr marL="285750" lvl="2" indent="-285750" defTabSz="577850">
              <a:spcBef>
                <a:spcPts val="600"/>
              </a:spcBef>
              <a:buFont typeface="Wingdings" panose="05000000000000000000" pitchFamily="2" charset="2"/>
              <a:buChar char="§"/>
              <a:defRPr/>
            </a:pPr>
            <a:r>
              <a:rPr lang="en-US" sz="1300" dirty="0">
                <a:solidFill>
                  <a:prstClr val="black"/>
                </a:solidFill>
                <a:latin typeface="Calibri" panose="020F0502020204030204" pitchFamily="34" charset="0"/>
              </a:rPr>
              <a:t>Improvement in Defect management process to reduce BI effort in analysis and tracking of defects - </a:t>
            </a:r>
            <a:r>
              <a:rPr lang="en-US" sz="1300" b="1" dirty="0">
                <a:solidFill>
                  <a:prstClr val="black"/>
                </a:solidFill>
                <a:latin typeface="Calibri" panose="020F0502020204030204" pitchFamily="34" charset="0"/>
              </a:rPr>
              <a:t>overall effort reduction ~50%</a:t>
            </a:r>
          </a:p>
          <a:p>
            <a:pPr marL="285750" lvl="2" indent="-285750" defTabSz="577850">
              <a:spcBef>
                <a:spcPts val="600"/>
              </a:spcBef>
              <a:buFont typeface="Wingdings" panose="05000000000000000000" pitchFamily="2" charset="2"/>
              <a:buChar char="§"/>
              <a:defRPr/>
            </a:pPr>
            <a:r>
              <a:rPr lang="en-US" sz="1300" dirty="0">
                <a:solidFill>
                  <a:prstClr val="black"/>
                </a:solidFill>
                <a:latin typeface="Calibri" panose="020F0502020204030204" pitchFamily="34" charset="0"/>
              </a:rPr>
              <a:t>Automation of metadata compliance through SAS macros leading to </a:t>
            </a:r>
            <a:r>
              <a:rPr lang="en-US" sz="1300" b="1" dirty="0">
                <a:solidFill>
                  <a:prstClr val="black"/>
                </a:solidFill>
                <a:latin typeface="Calibri" panose="020F0502020204030204" pitchFamily="34" charset="0"/>
              </a:rPr>
              <a:t>10% reduction in effort and cycle </a:t>
            </a:r>
            <a:r>
              <a:rPr lang="en-US" sz="1300" b="1" dirty="0" smtClean="0">
                <a:solidFill>
                  <a:prstClr val="black"/>
                </a:solidFill>
                <a:latin typeface="Calibri" panose="020F0502020204030204" pitchFamily="34" charset="0"/>
              </a:rPr>
              <a:t>time</a:t>
            </a:r>
            <a:endParaRPr lang="en-US" sz="1300" b="1" dirty="0">
              <a:solidFill>
                <a:prstClr val="black"/>
              </a:solidFill>
              <a:latin typeface="Calibri" panose="020F0502020204030204" pitchFamily="34" charset="0"/>
            </a:endParaRPr>
          </a:p>
        </p:txBody>
      </p:sp>
      <p:sp>
        <p:nvSpPr>
          <p:cNvPr id="4" name="Rectangle 3"/>
          <p:cNvSpPr/>
          <p:nvPr/>
        </p:nvSpPr>
        <p:spPr>
          <a:xfrm>
            <a:off x="102686" y="1768185"/>
            <a:ext cx="3839676" cy="2246769"/>
          </a:xfrm>
          <a:prstGeom prst="rect">
            <a:avLst/>
          </a:prstGeom>
        </p:spPr>
        <p:txBody>
          <a:bodyPr wrap="square">
            <a:spAutoFit/>
          </a:bodyPr>
          <a:lstStyle/>
          <a:p>
            <a:pPr marL="285750" lvl="2" indent="-285750" defTabSz="577850">
              <a:spcBef>
                <a:spcPts val="600"/>
              </a:spcBef>
              <a:buFont typeface="Wingdings" panose="05000000000000000000" pitchFamily="2" charset="2"/>
              <a:buChar char="§"/>
            </a:pPr>
            <a:r>
              <a:rPr lang="en-US" sz="1300" dirty="0">
                <a:solidFill>
                  <a:prstClr val="black"/>
                </a:solidFill>
                <a:latin typeface="Calibri" panose="020F0502020204030204" pitchFamily="34" charset="0"/>
              </a:rPr>
              <a:t>Created SAS programs to check trial entry structure issues, leading to </a:t>
            </a:r>
            <a:r>
              <a:rPr lang="en-US" sz="1300" b="1" dirty="0">
                <a:solidFill>
                  <a:prstClr val="black"/>
                </a:solidFill>
                <a:latin typeface="Calibri" panose="020F0502020204030204" pitchFamily="34" charset="0"/>
              </a:rPr>
              <a:t>100% reduction in outages </a:t>
            </a:r>
            <a:r>
              <a:rPr lang="en-US" sz="1300" dirty="0">
                <a:solidFill>
                  <a:prstClr val="black"/>
                </a:solidFill>
                <a:latin typeface="Calibri" panose="020F0502020204030204" pitchFamily="34" charset="0"/>
              </a:rPr>
              <a:t>because of this issue</a:t>
            </a:r>
          </a:p>
          <a:p>
            <a:pPr marL="285750" lvl="2" indent="-285750" defTabSz="577850">
              <a:spcBef>
                <a:spcPts val="600"/>
              </a:spcBef>
              <a:buFont typeface="Wingdings" panose="05000000000000000000" pitchFamily="2" charset="2"/>
              <a:buChar char="§"/>
            </a:pPr>
            <a:r>
              <a:rPr lang="en-US" sz="1300" b="1" dirty="0" smtClean="0">
                <a:solidFill>
                  <a:prstClr val="black"/>
                </a:solidFill>
                <a:latin typeface="Calibri" panose="020F0502020204030204" pitchFamily="34" charset="0"/>
              </a:rPr>
              <a:t>~60% </a:t>
            </a:r>
            <a:r>
              <a:rPr lang="en-US" sz="1300" b="1" dirty="0">
                <a:solidFill>
                  <a:prstClr val="black"/>
                </a:solidFill>
                <a:latin typeface="Calibri" panose="020F0502020204030204" pitchFamily="34" charset="0"/>
              </a:rPr>
              <a:t>Cycle time reduction</a:t>
            </a:r>
            <a:r>
              <a:rPr lang="en-US" sz="1300" dirty="0">
                <a:solidFill>
                  <a:prstClr val="black"/>
                </a:solidFill>
                <a:latin typeface="Calibri" panose="020F0502020204030204" pitchFamily="34" charset="0"/>
              </a:rPr>
              <a:t> in access management for a ~100 user base, by training team directly owning the attendance closure and certification process</a:t>
            </a:r>
          </a:p>
          <a:p>
            <a:pPr marL="285750" lvl="2" indent="-285750" defTabSz="577850">
              <a:spcBef>
                <a:spcPts val="600"/>
              </a:spcBef>
              <a:buFont typeface="Wingdings" panose="05000000000000000000" pitchFamily="2" charset="2"/>
              <a:buChar char="§"/>
            </a:pPr>
            <a:r>
              <a:rPr lang="en-US" sz="1300" b="1" dirty="0" smtClean="0">
                <a:solidFill>
                  <a:prstClr val="black"/>
                </a:solidFill>
                <a:latin typeface="Calibri" panose="020F0502020204030204" pitchFamily="34" charset="0"/>
              </a:rPr>
              <a:t>Reduced </a:t>
            </a:r>
            <a:r>
              <a:rPr lang="en-US" sz="1300" b="1" dirty="0">
                <a:solidFill>
                  <a:prstClr val="black"/>
                </a:solidFill>
                <a:latin typeface="Calibri" panose="020F0502020204030204" pitchFamily="34" charset="0"/>
              </a:rPr>
              <a:t>maintenance life cycle by ~10% </a:t>
            </a:r>
            <a:r>
              <a:rPr lang="en-US" sz="1300" dirty="0">
                <a:solidFill>
                  <a:prstClr val="black"/>
                </a:solidFill>
                <a:latin typeface="Calibri" panose="020F0502020204030204" pitchFamily="34" charset="0"/>
              </a:rPr>
              <a:t>for multiple training materials by proposing updates during ILT </a:t>
            </a:r>
            <a:r>
              <a:rPr lang="en-US" sz="1300" dirty="0" smtClean="0">
                <a:solidFill>
                  <a:prstClr val="black"/>
                </a:solidFill>
                <a:latin typeface="Calibri" panose="020F0502020204030204" pitchFamily="34" charset="0"/>
              </a:rPr>
              <a:t>sessions and not through maintenance</a:t>
            </a:r>
          </a:p>
        </p:txBody>
      </p:sp>
      <p:sp>
        <p:nvSpPr>
          <p:cNvPr id="5" name="Rectangle 4"/>
          <p:cNvSpPr/>
          <p:nvPr/>
        </p:nvSpPr>
        <p:spPr>
          <a:xfrm>
            <a:off x="8251989" y="1768185"/>
            <a:ext cx="3839675" cy="3954929"/>
          </a:xfrm>
          <a:prstGeom prst="rect">
            <a:avLst/>
          </a:prstGeom>
        </p:spPr>
        <p:txBody>
          <a:bodyPr wrap="square">
            <a:spAutoFit/>
          </a:bodyPr>
          <a:lstStyle/>
          <a:p>
            <a:pPr marL="285750" lvl="2" indent="-285750" defTabSz="577850">
              <a:spcBef>
                <a:spcPts val="600"/>
              </a:spcBef>
              <a:buFont typeface="Wingdings" panose="05000000000000000000" pitchFamily="2" charset="2"/>
              <a:buChar char="§"/>
            </a:pPr>
            <a:r>
              <a:rPr lang="en-US" sz="1300" b="1" dirty="0" smtClean="0">
                <a:solidFill>
                  <a:prstClr val="black"/>
                </a:solidFill>
                <a:latin typeface="Calibri" panose="020F0502020204030204" pitchFamily="34" charset="0"/>
              </a:rPr>
              <a:t>80+ Processes optimized </a:t>
            </a:r>
            <a:r>
              <a:rPr lang="en-US" sz="1300" dirty="0" smtClean="0">
                <a:solidFill>
                  <a:prstClr val="black"/>
                </a:solidFill>
                <a:latin typeface="Calibri" panose="020F0502020204030204" pitchFamily="34" charset="0"/>
              </a:rPr>
              <a:t>across services leading to quality improvements and synergy enablement</a:t>
            </a:r>
          </a:p>
          <a:p>
            <a:pPr marL="285750" lvl="2" indent="-285750" defTabSz="577850">
              <a:spcBef>
                <a:spcPts val="600"/>
              </a:spcBef>
              <a:buFont typeface="Wingdings" panose="05000000000000000000" pitchFamily="2" charset="2"/>
              <a:buChar char="§"/>
            </a:pPr>
            <a:r>
              <a:rPr lang="en-US" sz="1300" dirty="0" smtClean="0">
                <a:solidFill>
                  <a:prstClr val="black"/>
                </a:solidFill>
                <a:latin typeface="Calibri" panose="020F0502020204030204" pitchFamily="34" charset="0"/>
              </a:rPr>
              <a:t>Continuous </a:t>
            </a:r>
            <a:r>
              <a:rPr lang="en-US" sz="1300" dirty="0">
                <a:solidFill>
                  <a:prstClr val="black"/>
                </a:solidFill>
                <a:latin typeface="Calibri" panose="020F0502020204030204" pitchFamily="34" charset="0"/>
              </a:rPr>
              <a:t>Focus on </a:t>
            </a:r>
            <a:r>
              <a:rPr lang="en-US" sz="1300" dirty="0" err="1">
                <a:solidFill>
                  <a:prstClr val="black"/>
                </a:solidFill>
                <a:latin typeface="Calibri" panose="020F0502020204030204" pitchFamily="34" charset="0"/>
              </a:rPr>
              <a:t>RiO</a:t>
            </a:r>
            <a:r>
              <a:rPr lang="en-US" sz="1300" dirty="0">
                <a:solidFill>
                  <a:prstClr val="black"/>
                </a:solidFill>
                <a:latin typeface="Calibri" panose="020F0502020204030204" pitchFamily="34" charset="0"/>
              </a:rPr>
              <a:t> – A TCS-wide initiative towards Rigor in Operations led to identification of </a:t>
            </a:r>
            <a:r>
              <a:rPr lang="en-US" sz="1300" b="1" dirty="0">
                <a:solidFill>
                  <a:prstClr val="black"/>
                </a:solidFill>
                <a:latin typeface="Calibri" panose="020F0502020204030204" pitchFamily="34" charset="0"/>
              </a:rPr>
              <a:t>4 Major risks </a:t>
            </a:r>
            <a:r>
              <a:rPr lang="en-US" sz="1300" dirty="0">
                <a:solidFill>
                  <a:prstClr val="black"/>
                </a:solidFill>
                <a:latin typeface="Calibri" panose="020F0502020204030204" pitchFamily="34" charset="0"/>
              </a:rPr>
              <a:t>in BI processes by TCS teams</a:t>
            </a:r>
          </a:p>
          <a:p>
            <a:pPr marL="285750" lvl="2" indent="-285750" defTabSz="577850">
              <a:spcBef>
                <a:spcPts val="600"/>
              </a:spcBef>
              <a:buFont typeface="Wingdings" panose="05000000000000000000" pitchFamily="2" charset="2"/>
              <a:buChar char="§"/>
            </a:pPr>
            <a:r>
              <a:rPr lang="en-US" altLang="en-US" sz="1300" dirty="0" err="1">
                <a:solidFill>
                  <a:prstClr val="black"/>
                </a:solidFill>
                <a:latin typeface="Calibri" panose="020F0502020204030204" pitchFamily="34" charset="0"/>
              </a:rPr>
              <a:t>VTCoE</a:t>
            </a:r>
            <a:r>
              <a:rPr lang="en-US" altLang="en-US" sz="1300" dirty="0">
                <a:solidFill>
                  <a:prstClr val="black"/>
                </a:solidFill>
                <a:latin typeface="Calibri" panose="020F0502020204030204" pitchFamily="34" charset="0"/>
              </a:rPr>
              <a:t> and Support Services involved in review of  Training deliverables </a:t>
            </a:r>
            <a:r>
              <a:rPr lang="en-US" altLang="en-US" sz="1300" dirty="0" smtClean="0">
                <a:solidFill>
                  <a:prstClr val="black"/>
                </a:solidFill>
                <a:latin typeface="Calibri" panose="020F0502020204030204" pitchFamily="34" charset="0"/>
              </a:rPr>
              <a:t>(</a:t>
            </a:r>
            <a:r>
              <a:rPr lang="en-US" altLang="en-US" sz="1300" b="1" dirty="0" smtClean="0">
                <a:solidFill>
                  <a:prstClr val="black"/>
                </a:solidFill>
                <a:latin typeface="Calibri" panose="020F0502020204030204" pitchFamily="34" charset="0"/>
              </a:rPr>
              <a:t>9000</a:t>
            </a:r>
            <a:r>
              <a:rPr lang="en-US" altLang="en-US" sz="1300" b="1" dirty="0">
                <a:solidFill>
                  <a:prstClr val="black"/>
                </a:solidFill>
                <a:latin typeface="Calibri" panose="020F0502020204030204" pitchFamily="34" charset="0"/>
              </a:rPr>
              <a:t>+ Minutes of WBT</a:t>
            </a:r>
            <a:r>
              <a:rPr lang="en-US" altLang="en-US" sz="1300" dirty="0">
                <a:solidFill>
                  <a:prstClr val="black"/>
                </a:solidFill>
                <a:latin typeface="Calibri" panose="020F0502020204030204" pitchFamily="34" charset="0"/>
              </a:rPr>
              <a:t>) </a:t>
            </a:r>
          </a:p>
          <a:p>
            <a:pPr marL="285750" lvl="2" indent="-285750" defTabSz="577850">
              <a:spcBef>
                <a:spcPts val="600"/>
              </a:spcBef>
              <a:buFont typeface="Wingdings" panose="05000000000000000000" pitchFamily="2" charset="2"/>
              <a:buChar char="§"/>
            </a:pPr>
            <a:r>
              <a:rPr lang="en-US" altLang="en-US" sz="1300" dirty="0" err="1">
                <a:solidFill>
                  <a:prstClr val="black"/>
                </a:solidFill>
                <a:latin typeface="Calibri" panose="020F0502020204030204" pitchFamily="34" charset="0"/>
              </a:rPr>
              <a:t>VTCoE</a:t>
            </a:r>
            <a:r>
              <a:rPr lang="en-US" altLang="en-US" sz="1300" dirty="0">
                <a:solidFill>
                  <a:prstClr val="black"/>
                </a:solidFill>
                <a:latin typeface="Calibri" panose="020F0502020204030204" pitchFamily="34" charset="0"/>
              </a:rPr>
              <a:t> team involved in the </a:t>
            </a:r>
            <a:r>
              <a:rPr lang="en-US" altLang="en-US" sz="1300" dirty="0" err="1">
                <a:solidFill>
                  <a:prstClr val="black"/>
                </a:solidFill>
                <a:latin typeface="Calibri" panose="020F0502020204030204" pitchFamily="34" charset="0"/>
              </a:rPr>
              <a:t>CASpedia</a:t>
            </a:r>
            <a:r>
              <a:rPr lang="en-US" altLang="en-US" sz="1300" dirty="0">
                <a:solidFill>
                  <a:prstClr val="black"/>
                </a:solidFill>
                <a:latin typeface="Calibri" panose="020F0502020204030204" pitchFamily="34" charset="0"/>
              </a:rPr>
              <a:t> content creation </a:t>
            </a:r>
            <a:r>
              <a:rPr lang="en-US" altLang="en-US" sz="1300" b="1" dirty="0">
                <a:solidFill>
                  <a:prstClr val="black"/>
                </a:solidFill>
                <a:latin typeface="Calibri" panose="020F0502020204030204" pitchFamily="34" charset="0"/>
              </a:rPr>
              <a:t>(~400+ </a:t>
            </a:r>
            <a:r>
              <a:rPr lang="en-US" altLang="en-US" sz="1300" b="1" dirty="0" err="1">
                <a:solidFill>
                  <a:prstClr val="black"/>
                </a:solidFill>
                <a:latin typeface="Calibri" panose="020F0502020204030204" pitchFamily="34" charset="0"/>
              </a:rPr>
              <a:t>CASpedia</a:t>
            </a:r>
            <a:r>
              <a:rPr lang="en-US" altLang="en-US" sz="1300" b="1" dirty="0">
                <a:solidFill>
                  <a:prstClr val="black"/>
                </a:solidFill>
                <a:latin typeface="Calibri" panose="020F0502020204030204" pitchFamily="34" charset="0"/>
              </a:rPr>
              <a:t> Pages</a:t>
            </a:r>
            <a:r>
              <a:rPr lang="en-US" altLang="en-US" sz="1300" dirty="0">
                <a:solidFill>
                  <a:prstClr val="black"/>
                </a:solidFill>
                <a:latin typeface="Calibri" panose="020F0502020204030204" pitchFamily="34" charset="0"/>
              </a:rPr>
              <a:t>)</a:t>
            </a:r>
          </a:p>
          <a:p>
            <a:pPr marL="285750" lvl="2" indent="-285750" defTabSz="577850">
              <a:spcBef>
                <a:spcPts val="600"/>
              </a:spcBef>
              <a:buFont typeface="Wingdings" panose="05000000000000000000" pitchFamily="2" charset="2"/>
              <a:buChar char="§"/>
              <a:defRPr/>
            </a:pPr>
            <a:r>
              <a:rPr lang="en-US" altLang="en-US" sz="1300" dirty="0">
                <a:solidFill>
                  <a:prstClr val="black"/>
                </a:solidFill>
                <a:latin typeface="Calibri" panose="020F0502020204030204" pitchFamily="34" charset="0"/>
              </a:rPr>
              <a:t>Training Services helped Support Services in resolving Tickets related to LOS issues</a:t>
            </a:r>
          </a:p>
          <a:p>
            <a:pPr marL="285750" lvl="2" indent="-285750" defTabSz="577850">
              <a:spcBef>
                <a:spcPts val="600"/>
              </a:spcBef>
              <a:buFont typeface="Wingdings" panose="05000000000000000000" pitchFamily="2" charset="2"/>
              <a:buChar char="§"/>
              <a:defRPr/>
            </a:pPr>
            <a:r>
              <a:rPr lang="en-US" altLang="en-US" sz="1300" dirty="0">
                <a:solidFill>
                  <a:prstClr val="black"/>
                </a:solidFill>
                <a:latin typeface="Calibri" panose="020F0502020204030204" pitchFamily="34" charset="0"/>
              </a:rPr>
              <a:t>Support Services team assisted in setting up of CRO Data Load for Training Services in CDR Test environment</a:t>
            </a:r>
          </a:p>
          <a:p>
            <a:pPr marL="285750" lvl="2" indent="-285750" defTabSz="577850">
              <a:spcBef>
                <a:spcPts val="600"/>
              </a:spcBef>
              <a:buFont typeface="Wingdings" panose="05000000000000000000" pitchFamily="2" charset="2"/>
              <a:buChar char="§"/>
              <a:defRPr/>
            </a:pPr>
            <a:r>
              <a:rPr lang="en-US" sz="1300" b="1" dirty="0">
                <a:solidFill>
                  <a:prstClr val="black"/>
                </a:solidFill>
                <a:latin typeface="Calibri" panose="020F0502020204030204" pitchFamily="34" charset="0"/>
              </a:rPr>
              <a:t>Increase in traceability </a:t>
            </a:r>
            <a:r>
              <a:rPr lang="en-US" sz="1300" dirty="0">
                <a:solidFill>
                  <a:prstClr val="black"/>
                </a:solidFill>
                <a:latin typeface="Calibri" panose="020F0502020204030204" pitchFamily="34" charset="0"/>
              </a:rPr>
              <a:t>and completeness of accesses in the access tracker in the Clinical Data Warehousing </a:t>
            </a:r>
            <a:r>
              <a:rPr lang="en-US" sz="1300" dirty="0" smtClean="0">
                <a:solidFill>
                  <a:prstClr val="black"/>
                </a:solidFill>
                <a:latin typeface="Calibri" panose="020F0502020204030204" pitchFamily="34" charset="0"/>
              </a:rPr>
              <a:t>area</a:t>
            </a:r>
          </a:p>
        </p:txBody>
      </p:sp>
    </p:spTree>
    <p:extLst>
      <p:ext uri="{BB962C8B-B14F-4D97-AF65-F5344CB8AC3E}">
        <p14:creationId xmlns:p14="http://schemas.microsoft.com/office/powerpoint/2010/main" val="3292333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0" y="816728"/>
            <a:ext cx="12192000"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Title 1"/>
          <p:cNvSpPr txBox="1">
            <a:spLocks/>
          </p:cNvSpPr>
          <p:nvPr/>
        </p:nvSpPr>
        <p:spPr>
          <a:xfrm>
            <a:off x="398147" y="60107"/>
            <a:ext cx="11237861" cy="642648"/>
          </a:xfrm>
          <a:prstGeom prst="rect">
            <a:avLst/>
          </a:prstGeom>
        </p:spPr>
        <p:txBody>
          <a:bodyPr vert="horz" wrap="square" lIns="90546" tIns="45273" rIns="90546" bIns="45273" rtlCol="0" anchor="ctr">
            <a:normAutofit/>
          </a:bodyPr>
          <a:lstStyle>
            <a:lvl1pPr defTabSz="905417">
              <a:spcBef>
                <a:spcPct val="0"/>
              </a:spcBef>
              <a:buNone/>
              <a:defRPr sz="2400">
                <a:solidFill>
                  <a:schemeClr val="bg1"/>
                </a:solidFill>
                <a:latin typeface="Calibri" panose="020F0502020204030204" pitchFamily="34" charset="0"/>
                <a:ea typeface="+mj-ea"/>
                <a:cs typeface="Arial" pitchFamily="34" charset="0"/>
              </a:defRPr>
            </a:lvl1pPr>
          </a:lstStyle>
          <a:p>
            <a:r>
              <a:rPr lang="en-US" dirty="0">
                <a:solidFill>
                  <a:prstClr val="white"/>
                </a:solidFill>
                <a:latin typeface="Calibri"/>
              </a:rPr>
              <a:t>Key Performance </a:t>
            </a:r>
            <a:r>
              <a:rPr lang="en-US" dirty="0" smtClean="0">
                <a:solidFill>
                  <a:prstClr val="white"/>
                </a:solidFill>
                <a:latin typeface="Calibri"/>
              </a:rPr>
              <a:t>Indicators</a:t>
            </a:r>
            <a:endParaRPr lang="en-US" dirty="0">
              <a:solidFill>
                <a:prstClr val="white"/>
              </a:solidFill>
              <a:latin typeface="Calibri"/>
            </a:endParaRPr>
          </a:p>
        </p:txBody>
      </p:sp>
      <p:sp>
        <p:nvSpPr>
          <p:cNvPr id="119" name="Round Same Side Corner Rectangle 118">
            <a:hlinkClick r:id="" action="ppaction://noaction"/>
          </p:cNvPr>
          <p:cNvSpPr/>
          <p:nvPr/>
        </p:nvSpPr>
        <p:spPr>
          <a:xfrm>
            <a:off x="8545752" y="1012471"/>
            <a:ext cx="2903538" cy="416300"/>
          </a:xfrm>
          <a:prstGeom prst="round2SameRect">
            <a:avLst>
              <a:gd name="adj1" fmla="val 23830"/>
              <a:gd name="adj2" fmla="val 0"/>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r>
              <a:rPr lang="en-US" dirty="0" smtClean="0">
                <a:solidFill>
                  <a:prstClr val="white"/>
                </a:solidFill>
              </a:rPr>
              <a:t>KPI : Training </a:t>
            </a:r>
            <a:r>
              <a:rPr lang="en-US" dirty="0">
                <a:solidFill>
                  <a:prstClr val="white"/>
                </a:solidFill>
              </a:rPr>
              <a:t>Services</a:t>
            </a:r>
          </a:p>
        </p:txBody>
      </p:sp>
      <p:graphicFrame>
        <p:nvGraphicFramePr>
          <p:cNvPr id="120" name="Table 119"/>
          <p:cNvGraphicFramePr>
            <a:graphicFrameLocks noGrp="1"/>
          </p:cNvGraphicFramePr>
          <p:nvPr>
            <p:extLst/>
          </p:nvPr>
        </p:nvGraphicFramePr>
        <p:xfrm>
          <a:off x="8547340" y="1448128"/>
          <a:ext cx="2903537" cy="2750742"/>
        </p:xfrm>
        <a:graphic>
          <a:graphicData uri="http://schemas.openxmlformats.org/drawingml/2006/table">
            <a:tbl>
              <a:tblPr/>
              <a:tblGrid>
                <a:gridCol w="2122429"/>
                <a:gridCol w="231833"/>
                <a:gridCol w="549275"/>
              </a:tblGrid>
              <a:tr h="733045">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mj-lt"/>
                          <a:ea typeface="+mn-ea"/>
                          <a:cs typeface="Arial" charset="0"/>
                        </a:rPr>
                        <a:t>Adherence to the committed timelines for delivery of training material(s) as per the planned dates</a:t>
                      </a:r>
                    </a:p>
                  </a:txBody>
                  <a:tcPr marL="91430" marR="91430" marT="45702" marB="45702"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0" marR="91430" marT="45702" marB="45702"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0" marR="91430" marT="45702" marB="45702"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508992">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mj-lt"/>
                          <a:ea typeface="+mn-ea"/>
                          <a:cs typeface="Arial" charset="0"/>
                        </a:rPr>
                        <a:t>% of deliverables rescheduled</a:t>
                      </a:r>
                    </a:p>
                  </a:txBody>
                  <a:tcPr marL="91436" marR="91436" marT="47107" marB="47107" anchor="ctr">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mj-lt"/>
                        <a:ea typeface="+mn-ea"/>
                        <a:cs typeface="+mn-cs"/>
                      </a:endParaRPr>
                    </a:p>
                  </a:txBody>
                  <a:tcPr marL="91436" marR="91436" marT="47107" marB="47107">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0" marR="91430" marT="45702" marB="45702"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441008">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mj-lt"/>
                          <a:ea typeface="+mn-ea"/>
                          <a:cs typeface="Arial" charset="0"/>
                        </a:rPr>
                        <a:t>Development/Conceptualization (Functional Defects)</a:t>
                      </a:r>
                    </a:p>
                  </a:txBody>
                  <a:tcPr marL="91436" marR="91436" marT="47107" marB="47107" anchor="ctr">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kern="1200" dirty="0">
                        <a:solidFill>
                          <a:schemeClr val="dk1"/>
                        </a:solidFill>
                        <a:latin typeface="+mj-lt"/>
                        <a:ea typeface="+mn-ea"/>
                        <a:cs typeface="+mn-cs"/>
                      </a:endParaRPr>
                    </a:p>
                  </a:txBody>
                  <a:tcPr marL="91436" marR="91436" marT="47107" marB="47107">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0" marR="91430" marT="45702" marB="45702"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597616">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mj-lt"/>
                          <a:ea typeface="+mn-ea"/>
                          <a:cs typeface="Arial" charset="0"/>
                        </a:rPr>
                        <a:t>Timely Status Reports (Weekly &amp; Monthly)</a:t>
                      </a:r>
                      <a:endParaRPr kumimoji="0" lang="en-US" altLang="en-US" sz="1000" b="1" i="0" u="none" strike="noStrike" kern="1200" cap="none" normalizeH="0" baseline="0" dirty="0" smtClean="0">
                        <a:ln>
                          <a:noFill/>
                        </a:ln>
                        <a:solidFill>
                          <a:schemeClr val="tx1"/>
                        </a:solidFill>
                        <a:effectLst/>
                        <a:latin typeface="+mj-lt"/>
                        <a:ea typeface="+mn-ea"/>
                        <a:cs typeface="Arial" charset="0"/>
                      </a:endParaRPr>
                    </a:p>
                  </a:txBody>
                  <a:tcPr marL="91430" marR="91430" marT="45702" marB="45702"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0" marR="91430" marT="45702" marB="45702"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0" marR="91430" marT="45702" marB="45702"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470081">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normalizeH="0" baseline="0" dirty="0" smtClean="0">
                          <a:ln>
                            <a:noFill/>
                          </a:ln>
                          <a:solidFill>
                            <a:schemeClr val="tx1"/>
                          </a:solidFill>
                          <a:effectLst/>
                          <a:latin typeface="+mj-lt"/>
                          <a:ea typeface="+mn-ea"/>
                          <a:cs typeface="Arial" charset="0"/>
                        </a:rPr>
                        <a:t>% of pipeline items rescheduled</a:t>
                      </a:r>
                      <a:endParaRPr kumimoji="0" lang="en-US" sz="1000" b="1" i="0" u="none" strike="noStrike" kern="1200" cap="none" normalizeH="0" baseline="0" dirty="0">
                        <a:ln>
                          <a:noFill/>
                        </a:ln>
                        <a:solidFill>
                          <a:schemeClr val="tx1"/>
                        </a:solidFill>
                        <a:effectLst/>
                        <a:latin typeface="+mj-lt"/>
                        <a:ea typeface="+mn-ea"/>
                        <a:cs typeface="Arial" charset="0"/>
                      </a:endParaRPr>
                    </a:p>
                  </a:txBody>
                  <a:tcPr marL="91444" marR="91444" marT="45683" marB="45683" anchor="ctr">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0" marR="91430" marT="45702" marB="45702"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0" marR="91430" marT="45702" marB="45702"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bl>
          </a:graphicData>
        </a:graphic>
      </p:graphicFrame>
      <p:grpSp>
        <p:nvGrpSpPr>
          <p:cNvPr id="121" name="Group 89"/>
          <p:cNvGrpSpPr>
            <a:grpSpLocks/>
          </p:cNvGrpSpPr>
          <p:nvPr/>
        </p:nvGrpSpPr>
        <p:grpSpPr bwMode="auto">
          <a:xfrm>
            <a:off x="10998440" y="1080733"/>
            <a:ext cx="276225" cy="292100"/>
            <a:chOff x="9331633" y="974331"/>
            <a:chExt cx="275339" cy="290975"/>
          </a:xfrm>
        </p:grpSpPr>
        <p:sp>
          <p:nvSpPr>
            <p:cNvPr id="122" name="Rounded Rectangle 121"/>
            <p:cNvSpPr/>
            <p:nvPr/>
          </p:nvSpPr>
          <p:spPr>
            <a:xfrm>
              <a:off x="9331633" y="974331"/>
              <a:ext cx="274320" cy="290975"/>
            </a:xfrm>
            <a:prstGeom prst="roundRect">
              <a:avLst/>
            </a:prstGeom>
            <a:solidFill>
              <a:schemeClr val="bg2"/>
            </a:solidFill>
            <a:ln w="952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0" fontAlgn="base" hangingPunct="0">
                <a:spcBef>
                  <a:spcPct val="0"/>
                </a:spcBef>
                <a:spcAft>
                  <a:spcPct val="0"/>
                </a:spcAft>
              </a:pPr>
              <a:endParaRPr lang="en-US" altLang="en-US">
                <a:solidFill>
                  <a:srgbClr val="FFFFFF"/>
                </a:solidFill>
                <a:latin typeface="Calibri"/>
              </a:endParaRPr>
            </a:p>
          </p:txBody>
        </p:sp>
        <p:grpSp>
          <p:nvGrpSpPr>
            <p:cNvPr id="123" name="Group 91"/>
            <p:cNvGrpSpPr>
              <a:grpSpLocks/>
            </p:cNvGrpSpPr>
            <p:nvPr/>
          </p:nvGrpSpPr>
          <p:grpSpPr bwMode="auto">
            <a:xfrm>
              <a:off x="9332652" y="984601"/>
              <a:ext cx="274320" cy="270436"/>
              <a:chOff x="10063716" y="1075884"/>
              <a:chExt cx="274320" cy="270436"/>
            </a:xfrm>
          </p:grpSpPr>
          <p:sp>
            <p:nvSpPr>
              <p:cNvPr id="124" name="Oval 123"/>
              <p:cNvSpPr/>
              <p:nvPr/>
            </p:nvSpPr>
            <p:spPr>
              <a:xfrm>
                <a:off x="10064279" y="1075102"/>
                <a:ext cx="273757" cy="271998"/>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0" fontAlgn="base" hangingPunct="0">
                  <a:spcBef>
                    <a:spcPct val="0"/>
                  </a:spcBef>
                  <a:spcAft>
                    <a:spcPct val="0"/>
                  </a:spcAft>
                </a:pPr>
                <a:endParaRPr lang="en-US" altLang="en-US">
                  <a:solidFill>
                    <a:srgbClr val="FFFFFF"/>
                  </a:solidFill>
                  <a:latin typeface="Calibri"/>
                </a:endParaRPr>
              </a:p>
            </p:txBody>
          </p:sp>
          <p:sp>
            <p:nvSpPr>
              <p:cNvPr id="125" name="Oval 124">
                <a:hlinkClick r:id="" action="ppaction://noaction"/>
              </p:cNvPr>
              <p:cNvSpPr/>
              <p:nvPr/>
            </p:nvSpPr>
            <p:spPr>
              <a:xfrm>
                <a:off x="10085557" y="1096802"/>
                <a:ext cx="228600" cy="228600"/>
              </a:xfrm>
              <a:prstGeom prst="ellipse">
                <a:avLst/>
              </a:prstGeom>
              <a:solidFill>
                <a:srgbClr val="55A51C"/>
              </a:solidFill>
              <a:ln>
                <a:noFill/>
              </a:ln>
              <a:effectLst/>
              <a:scene3d>
                <a:camera prst="orthographicFront">
                  <a:rot lat="0" lon="0" rev="0"/>
                </a:camera>
                <a:lightRig rig="contrasting" dir="t">
                  <a:rot lat="0" lon="0" rev="7800000"/>
                </a:lightRig>
              </a:scene3d>
              <a:sp3d>
                <a:bevelT w="139700" h="1397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r>
                  <a:rPr lang="en-US" dirty="0">
                    <a:solidFill>
                      <a:prstClr val="white"/>
                    </a:solidFill>
                  </a:rPr>
                  <a:t>  </a:t>
                </a:r>
              </a:p>
            </p:txBody>
          </p:sp>
        </p:grpSp>
      </p:grpSp>
      <p:pic>
        <p:nvPicPr>
          <p:cNvPr id="127"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9790" y="1629299"/>
            <a:ext cx="4572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Round Same Side Corner Rectangle 128">
            <a:hlinkClick r:id="" action="ppaction://noaction"/>
          </p:cNvPr>
          <p:cNvSpPr/>
          <p:nvPr/>
        </p:nvSpPr>
        <p:spPr>
          <a:xfrm>
            <a:off x="4591353" y="1014808"/>
            <a:ext cx="2903538" cy="419100"/>
          </a:xfrm>
          <a:prstGeom prst="round2SameRect">
            <a:avLst>
              <a:gd name="adj1" fmla="val 25416"/>
              <a:gd name="adj2" fmla="val 0"/>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r>
              <a:rPr lang="en-US" dirty="0">
                <a:solidFill>
                  <a:prstClr val="white"/>
                </a:solidFill>
              </a:rPr>
              <a:t>KPI : </a:t>
            </a:r>
            <a:r>
              <a:rPr lang="en-US" dirty="0" smtClean="0">
                <a:solidFill>
                  <a:prstClr val="white"/>
                </a:solidFill>
              </a:rPr>
              <a:t>Support Services</a:t>
            </a:r>
            <a:endParaRPr lang="en-US" dirty="0">
              <a:solidFill>
                <a:prstClr val="white"/>
              </a:solidFill>
            </a:endParaRPr>
          </a:p>
        </p:txBody>
      </p:sp>
      <p:graphicFrame>
        <p:nvGraphicFramePr>
          <p:cNvPr id="130" name="Table 129"/>
          <p:cNvGraphicFramePr>
            <a:graphicFrameLocks noGrp="1"/>
          </p:cNvGraphicFramePr>
          <p:nvPr>
            <p:extLst/>
          </p:nvPr>
        </p:nvGraphicFramePr>
        <p:xfrm>
          <a:off x="4578653" y="1450891"/>
          <a:ext cx="2929053" cy="3493379"/>
        </p:xfrm>
        <a:graphic>
          <a:graphicData uri="http://schemas.openxmlformats.org/drawingml/2006/table">
            <a:tbl>
              <a:tblPr/>
              <a:tblGrid>
                <a:gridCol w="1846263"/>
                <a:gridCol w="533400"/>
                <a:gridCol w="549390"/>
              </a:tblGrid>
              <a:tr h="275351">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First feedback on Ticket</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388638">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chemeClr val="tx1"/>
                          </a:solidFill>
                          <a:effectLst/>
                          <a:latin typeface="+mj-lt"/>
                          <a:cs typeface="Arial" charset="0"/>
                        </a:rPr>
                        <a:t>% Customer &amp; Expert Hops</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388638">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%age of tickets resolved within 24 </a:t>
                      </a:r>
                      <a:r>
                        <a:rPr kumimoji="0" lang="en-US" altLang="en-US" sz="1000" b="1" i="0" u="none" strike="noStrike" kern="1200" cap="none" normalizeH="0" baseline="0" dirty="0" err="1" smtClean="0">
                          <a:ln>
                            <a:noFill/>
                          </a:ln>
                          <a:solidFill>
                            <a:schemeClr val="tx1"/>
                          </a:solidFill>
                          <a:effectLst/>
                          <a:latin typeface="+mj-lt"/>
                          <a:ea typeface="+mn-ea"/>
                          <a:cs typeface="Arial" charset="0"/>
                        </a:rPr>
                        <a:t>Hrs</a:t>
                      </a:r>
                      <a:endParaRPr kumimoji="0" lang="en-US" altLang="en-US" sz="1000" b="1" i="0" u="none" strike="noStrike" kern="1200" cap="none" normalizeH="0" baseline="0" dirty="0" smtClean="0">
                        <a:ln>
                          <a:noFill/>
                        </a:ln>
                        <a:solidFill>
                          <a:schemeClr val="tx1"/>
                        </a:solidFill>
                        <a:effectLst/>
                        <a:latin typeface="+mj-lt"/>
                        <a:ea typeface="+mn-ea"/>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388638">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Escalation to the next support level</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401588">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Knowledge Base Utilization Trend</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294232">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End user feedback</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362513">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Timely delivery of monitoring report</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388638">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Reachability of support personnel for voice support </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533394">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 of monitoring items execution / evidence were missed on planned day</a:t>
                      </a:r>
                      <a:endParaRPr kumimoji="0" lang="en-US" altLang="en-US" sz="1000" b="1" i="0" u="none" strike="noStrike" cap="none" normalizeH="0" baseline="0" dirty="0" smtClean="0">
                        <a:ln>
                          <a:noFill/>
                        </a:ln>
                        <a:solidFill>
                          <a:schemeClr val="tx1"/>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mj-lt"/>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bl>
          </a:graphicData>
        </a:graphic>
      </p:graphicFrame>
      <p:pic>
        <p:nvPicPr>
          <p:cNvPr id="131" name="Picture 7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8914" y="1467245"/>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7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8914" y="1787123"/>
            <a:ext cx="4556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8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8914" y="2197495"/>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8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8914" y="2581670"/>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8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8914" y="2968094"/>
            <a:ext cx="455613"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 name="Group 84"/>
          <p:cNvGrpSpPr>
            <a:grpSpLocks/>
          </p:cNvGrpSpPr>
          <p:nvPr/>
        </p:nvGrpSpPr>
        <p:grpSpPr bwMode="auto">
          <a:xfrm>
            <a:off x="7062607" y="1071958"/>
            <a:ext cx="276225" cy="290512"/>
            <a:chOff x="9331633" y="974331"/>
            <a:chExt cx="275339" cy="290975"/>
          </a:xfrm>
        </p:grpSpPr>
        <p:sp>
          <p:nvSpPr>
            <p:cNvPr id="140" name="Rounded Rectangle 139"/>
            <p:cNvSpPr/>
            <p:nvPr/>
          </p:nvSpPr>
          <p:spPr>
            <a:xfrm>
              <a:off x="9331633" y="974331"/>
              <a:ext cx="274320" cy="290975"/>
            </a:xfrm>
            <a:prstGeom prst="roundRect">
              <a:avLst/>
            </a:prstGeom>
            <a:solidFill>
              <a:schemeClr val="bg2"/>
            </a:solidFill>
            <a:ln w="952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0" fontAlgn="base" hangingPunct="0">
                <a:spcBef>
                  <a:spcPct val="0"/>
                </a:spcBef>
                <a:spcAft>
                  <a:spcPct val="0"/>
                </a:spcAft>
              </a:pPr>
              <a:endParaRPr lang="en-US" altLang="en-US">
                <a:solidFill>
                  <a:srgbClr val="FFFFFF"/>
                </a:solidFill>
                <a:latin typeface="Calibri"/>
              </a:endParaRPr>
            </a:p>
          </p:txBody>
        </p:sp>
        <p:grpSp>
          <p:nvGrpSpPr>
            <p:cNvPr id="141" name="Group 86"/>
            <p:cNvGrpSpPr>
              <a:grpSpLocks/>
            </p:cNvGrpSpPr>
            <p:nvPr/>
          </p:nvGrpSpPr>
          <p:grpSpPr bwMode="auto">
            <a:xfrm>
              <a:off x="9332652" y="984601"/>
              <a:ext cx="274320" cy="270436"/>
              <a:chOff x="10063716" y="1075884"/>
              <a:chExt cx="274320" cy="270436"/>
            </a:xfrm>
          </p:grpSpPr>
          <p:sp>
            <p:nvSpPr>
              <p:cNvPr id="142" name="Oval 141"/>
              <p:cNvSpPr/>
              <p:nvPr/>
            </p:nvSpPr>
            <p:spPr>
              <a:xfrm>
                <a:off x="10064280" y="1075154"/>
                <a:ext cx="273756" cy="271894"/>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0" fontAlgn="base" hangingPunct="0">
                  <a:spcBef>
                    <a:spcPct val="0"/>
                  </a:spcBef>
                  <a:spcAft>
                    <a:spcPct val="0"/>
                  </a:spcAft>
                </a:pPr>
                <a:endParaRPr lang="en-US" altLang="en-US">
                  <a:solidFill>
                    <a:srgbClr val="FFFFFF"/>
                  </a:solidFill>
                  <a:latin typeface="Calibri"/>
                </a:endParaRPr>
              </a:p>
            </p:txBody>
          </p:sp>
          <p:sp>
            <p:nvSpPr>
              <p:cNvPr id="143" name="Oval 142">
                <a:hlinkClick r:id="" action="ppaction://noaction"/>
              </p:cNvPr>
              <p:cNvSpPr/>
              <p:nvPr/>
            </p:nvSpPr>
            <p:spPr>
              <a:xfrm>
                <a:off x="10085557" y="1096802"/>
                <a:ext cx="228600" cy="228600"/>
              </a:xfrm>
              <a:prstGeom prst="ellipse">
                <a:avLst/>
              </a:prstGeom>
              <a:solidFill>
                <a:srgbClr val="55A51C"/>
              </a:solidFill>
              <a:ln>
                <a:noFill/>
              </a:ln>
              <a:effectLst/>
              <a:scene3d>
                <a:camera prst="orthographicFront">
                  <a:rot lat="0" lon="0" rev="0"/>
                </a:camera>
                <a:lightRig rig="contrasting" dir="t">
                  <a:rot lat="0" lon="0" rev="7800000"/>
                </a:lightRig>
              </a:scene3d>
              <a:sp3d>
                <a:bevelT w="139700" h="1397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0" fontAlgn="base" hangingPunct="0">
                  <a:spcBef>
                    <a:spcPct val="0"/>
                  </a:spcBef>
                  <a:spcAft>
                    <a:spcPct val="0"/>
                  </a:spcAft>
                  <a:defRPr/>
                </a:pPr>
                <a:r>
                  <a:rPr lang="en-US" dirty="0">
                    <a:solidFill>
                      <a:prstClr val="white"/>
                    </a:solidFill>
                  </a:rPr>
                  <a:t>  </a:t>
                </a:r>
              </a:p>
            </p:txBody>
          </p:sp>
        </p:grpSp>
      </p:grpSp>
      <p:pic>
        <p:nvPicPr>
          <p:cNvPr id="145" name="Picture 8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8914" y="3674421"/>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8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8914" y="3321212"/>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8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8914" y="4073592"/>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Round Same Side Corner Rectangle 187">
            <a:hlinkClick r:id="" action="ppaction://noaction"/>
          </p:cNvPr>
          <p:cNvSpPr/>
          <p:nvPr/>
        </p:nvSpPr>
        <p:spPr>
          <a:xfrm>
            <a:off x="481867" y="1014808"/>
            <a:ext cx="3032177" cy="419100"/>
          </a:xfrm>
          <a:prstGeom prst="round2SameRect">
            <a:avLst>
              <a:gd name="adj1" fmla="val 22343"/>
              <a:gd name="adj2" fmla="val 0"/>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r>
              <a:rPr lang="en-US" dirty="0">
                <a:solidFill>
                  <a:prstClr val="white"/>
                </a:solidFill>
              </a:rPr>
              <a:t>KPI : </a:t>
            </a:r>
            <a:r>
              <a:rPr lang="en-US" dirty="0" err="1" smtClean="0">
                <a:solidFill>
                  <a:prstClr val="white"/>
                </a:solidFill>
              </a:rPr>
              <a:t>VTCoE</a:t>
            </a:r>
            <a:endParaRPr lang="en-US" dirty="0">
              <a:solidFill>
                <a:prstClr val="white"/>
              </a:solidFill>
            </a:endParaRPr>
          </a:p>
        </p:txBody>
      </p:sp>
      <p:graphicFrame>
        <p:nvGraphicFramePr>
          <p:cNvPr id="189" name="Table 188"/>
          <p:cNvGraphicFramePr>
            <a:graphicFrameLocks noGrp="1"/>
          </p:cNvGraphicFramePr>
          <p:nvPr>
            <p:extLst/>
          </p:nvPr>
        </p:nvGraphicFramePr>
        <p:xfrm>
          <a:off x="469167" y="1450891"/>
          <a:ext cx="3045439" cy="2434007"/>
        </p:xfrm>
        <a:graphic>
          <a:graphicData uri="http://schemas.openxmlformats.org/drawingml/2006/table">
            <a:tbl>
              <a:tblPr/>
              <a:tblGrid>
                <a:gridCol w="1950356"/>
                <a:gridCol w="563473"/>
                <a:gridCol w="531610"/>
              </a:tblGrid>
              <a:tr h="277813">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Test Case Authoring defects</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Calibri" pitchFamily="34" charset="0"/>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392113">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chemeClr val="tx1"/>
                          </a:solidFill>
                          <a:effectLst/>
                          <a:latin typeface="+mj-lt"/>
                          <a:cs typeface="Arial" charset="0"/>
                        </a:rPr>
                        <a:t>Test Case Execution defects</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Calibri" pitchFamily="34" charset="0"/>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392113">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On Time Estimations</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392113">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On Time Delivery</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405179">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cap="none" normalizeH="0" baseline="0" dirty="0" smtClean="0">
                          <a:ln>
                            <a:noFill/>
                          </a:ln>
                          <a:solidFill>
                            <a:schemeClr val="tx1"/>
                          </a:solidFill>
                          <a:effectLst/>
                          <a:latin typeface="+mj-lt"/>
                          <a:cs typeface="Arial" panose="020B0604020202020204" pitchFamily="34" charset="0"/>
                        </a:rPr>
                        <a:t>% of deliverables rescheduled </a:t>
                      </a:r>
                      <a:endParaRPr kumimoji="0" lang="en-US" altLang="en-US" sz="1000" b="1" i="0" u="none" strike="noStrike" kern="1200" cap="none" normalizeH="0" baseline="0" dirty="0" smtClean="0">
                        <a:ln>
                          <a:noFill/>
                        </a:ln>
                        <a:solidFill>
                          <a:schemeClr val="tx1"/>
                        </a:solidFill>
                        <a:effectLst/>
                        <a:latin typeface="+mj-lt"/>
                        <a:ea typeface="+mn-ea"/>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296863">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Project Pipeline</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rgbClr val="000000"/>
                        </a:solidFill>
                        <a:effectLst/>
                        <a:latin typeface="Calibri" pitchFamily="34" charset="0"/>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r h="277813">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1" i="0" u="none" strike="noStrike" kern="1200" cap="none" normalizeH="0" baseline="0" dirty="0" smtClean="0">
                          <a:ln>
                            <a:noFill/>
                          </a:ln>
                          <a:solidFill>
                            <a:schemeClr val="tx1"/>
                          </a:solidFill>
                          <a:effectLst/>
                          <a:latin typeface="+mj-lt"/>
                          <a:ea typeface="+mn-ea"/>
                          <a:cs typeface="Arial" charset="0"/>
                        </a:rPr>
                        <a:t># of value adds</a:t>
                      </a: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c>
                  <a:txBody>
                    <a:bodyPr/>
                    <a:lstStyle>
                      <a:lvl1pPr>
                        <a:spcBef>
                          <a:spcPct val="20000"/>
                        </a:spcBef>
                        <a:buClr>
                          <a:srgbClr val="4E84C4"/>
                        </a:buClr>
                        <a:buFont typeface="Wingdings" pitchFamily="2" charset="2"/>
                        <a:defRPr sz="2000">
                          <a:solidFill>
                            <a:schemeClr val="tx1"/>
                          </a:solidFill>
                          <a:latin typeface="Myriad Pro" pitchFamily="34" charset="0"/>
                        </a:defRPr>
                      </a:lvl1pPr>
                      <a:lvl2pPr marL="742950" indent="-285750">
                        <a:spcBef>
                          <a:spcPct val="20000"/>
                        </a:spcBef>
                        <a:buClr>
                          <a:srgbClr val="4E84C4"/>
                        </a:buClr>
                        <a:buFont typeface="Myriad Pro" pitchFamily="34" charset="0"/>
                        <a:defRPr>
                          <a:solidFill>
                            <a:schemeClr val="tx1"/>
                          </a:solidFill>
                          <a:latin typeface="Myriad Pro" pitchFamily="34" charset="0"/>
                        </a:defRPr>
                      </a:lvl2pPr>
                      <a:lvl3pPr marL="1143000" indent="-228600">
                        <a:spcBef>
                          <a:spcPct val="20000"/>
                        </a:spcBef>
                        <a:buClr>
                          <a:srgbClr val="4E84C4"/>
                        </a:buClr>
                        <a:buFont typeface="Courier New" pitchFamily="49" charset="0"/>
                        <a:defRPr sz="2000">
                          <a:solidFill>
                            <a:schemeClr val="tx1"/>
                          </a:solidFill>
                          <a:latin typeface="Myriad Pro" pitchFamily="34" charset="0"/>
                        </a:defRPr>
                      </a:lvl3pPr>
                      <a:lvl4pPr marL="1600200" indent="-228600">
                        <a:spcBef>
                          <a:spcPct val="20000"/>
                        </a:spcBef>
                        <a:buClr>
                          <a:srgbClr val="4E84C4"/>
                        </a:buClr>
                        <a:buFont typeface="Arial" charset="0"/>
                        <a:defRPr>
                          <a:solidFill>
                            <a:schemeClr val="tx1"/>
                          </a:solidFill>
                          <a:latin typeface="Myriad Pro" pitchFamily="34" charset="0"/>
                        </a:defRPr>
                      </a:lvl4pPr>
                      <a:lvl5pPr marL="2057400" indent="-228600">
                        <a:spcBef>
                          <a:spcPct val="20000"/>
                        </a:spcBef>
                        <a:buFont typeface="Arial" charset="0"/>
                        <a:defRPr>
                          <a:solidFill>
                            <a:schemeClr val="tx1"/>
                          </a:solidFill>
                          <a:latin typeface="Myriad Pro" pitchFamily="34" charset="0"/>
                        </a:defRPr>
                      </a:lvl5pPr>
                      <a:lvl6pPr marL="2514600" indent="-228600" eaLnBrk="0" fontAlgn="base" hangingPunct="0">
                        <a:spcBef>
                          <a:spcPct val="20000"/>
                        </a:spcBef>
                        <a:spcAft>
                          <a:spcPct val="0"/>
                        </a:spcAft>
                        <a:buFont typeface="Arial" charset="0"/>
                        <a:defRPr>
                          <a:solidFill>
                            <a:schemeClr val="tx1"/>
                          </a:solidFill>
                          <a:latin typeface="Myriad Pro" pitchFamily="34" charset="0"/>
                        </a:defRPr>
                      </a:lvl6pPr>
                      <a:lvl7pPr marL="2971800" indent="-228600" eaLnBrk="0" fontAlgn="base" hangingPunct="0">
                        <a:spcBef>
                          <a:spcPct val="20000"/>
                        </a:spcBef>
                        <a:spcAft>
                          <a:spcPct val="0"/>
                        </a:spcAft>
                        <a:buFont typeface="Arial" charset="0"/>
                        <a:defRPr>
                          <a:solidFill>
                            <a:schemeClr val="tx1"/>
                          </a:solidFill>
                          <a:latin typeface="Myriad Pro" pitchFamily="34" charset="0"/>
                        </a:defRPr>
                      </a:lvl7pPr>
                      <a:lvl8pPr marL="3429000" indent="-228600" eaLnBrk="0" fontAlgn="base" hangingPunct="0">
                        <a:spcBef>
                          <a:spcPct val="20000"/>
                        </a:spcBef>
                        <a:spcAft>
                          <a:spcPct val="0"/>
                        </a:spcAft>
                        <a:buFont typeface="Arial" charset="0"/>
                        <a:defRPr>
                          <a:solidFill>
                            <a:schemeClr val="tx1"/>
                          </a:solidFill>
                          <a:latin typeface="Myriad Pro" pitchFamily="34" charset="0"/>
                        </a:defRPr>
                      </a:lvl8pPr>
                      <a:lvl9pPr marL="3886200" indent="-228600" eaLnBrk="0" fontAlgn="base" hangingPunct="0">
                        <a:spcBef>
                          <a:spcPct val="20000"/>
                        </a:spcBef>
                        <a:spcAft>
                          <a:spcPct val="0"/>
                        </a:spcAft>
                        <a:buFont typeface="Arial" charset="0"/>
                        <a:defRPr>
                          <a:solidFill>
                            <a:schemeClr val="tx1"/>
                          </a:solidFill>
                          <a:latin typeface="Myriad Pro"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000000"/>
                        </a:solidFill>
                        <a:effectLst/>
                        <a:latin typeface="Calibri" pitchFamily="34" charset="0"/>
                        <a:cs typeface="Arial" charset="0"/>
                      </a:endParaRPr>
                    </a:p>
                  </a:txBody>
                  <a:tcPr marL="91431" marR="91431" marT="45717" marB="45717" anchor="ctr" horzOverflow="overflow">
                    <a:lnL>
                      <a:noFill/>
                    </a:lnL>
                    <a:lnR>
                      <a:noFill/>
                    </a:lnR>
                    <a:lnT w="19050" cap="flat" cmpd="sng" algn="ctr">
                      <a:solidFill>
                        <a:srgbClr val="F2F2F2"/>
                      </a:solidFill>
                      <a:prstDash val="sysDot"/>
                      <a:round/>
                      <a:headEnd type="none" w="med" len="med"/>
                      <a:tailEnd type="none" w="med" len="med"/>
                    </a:lnT>
                    <a:lnB w="19050" cap="flat" cmpd="sng" algn="ctr">
                      <a:solidFill>
                        <a:srgbClr val="F2F2F2"/>
                      </a:solidFill>
                      <a:prstDash val="sysDot"/>
                      <a:round/>
                      <a:headEnd type="none" w="med" len="med"/>
                      <a:tailEnd type="none" w="med" len="med"/>
                    </a:lnB>
                    <a:lnTlToBr>
                      <a:noFill/>
                    </a:lnTlToBr>
                    <a:lnBlToTr>
                      <a:noFill/>
                    </a:lnBlToTr>
                    <a:solidFill>
                      <a:schemeClr val="bg1">
                        <a:lumMod val="85000"/>
                      </a:schemeClr>
                    </a:solidFill>
                  </a:tcPr>
                </a:tc>
              </a:tr>
            </a:tbl>
          </a:graphicData>
        </a:graphic>
      </p:graphicFrame>
      <p:pic>
        <p:nvPicPr>
          <p:cNvPr id="190" name="Picture 7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1004" y="1456010"/>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8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1004" y="2578071"/>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 name="Picture 10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943602" y="3290336"/>
            <a:ext cx="4540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8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8914" y="4512204"/>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4802" y="2289251"/>
            <a:ext cx="4572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39464" y="2751671"/>
            <a:ext cx="4572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7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1004" y="1813922"/>
            <a:ext cx="4556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 name="Picture 8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1004" y="2193222"/>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Picture 3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2279" y="3346977"/>
            <a:ext cx="37306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a:xfrm>
            <a:off x="0" y="5711247"/>
            <a:ext cx="12192000" cy="6057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pPr>
            <a:endParaRPr lang="en-US">
              <a:solidFill>
                <a:prstClr val="white"/>
              </a:solidFill>
            </a:endParaRPr>
          </a:p>
        </p:txBody>
      </p:sp>
      <p:grpSp>
        <p:nvGrpSpPr>
          <p:cNvPr id="82" name="Group 55"/>
          <p:cNvGrpSpPr>
            <a:grpSpLocks/>
          </p:cNvGrpSpPr>
          <p:nvPr/>
        </p:nvGrpSpPr>
        <p:grpSpPr bwMode="auto">
          <a:xfrm>
            <a:off x="2111988" y="5876621"/>
            <a:ext cx="274637" cy="290513"/>
            <a:chOff x="9331633" y="974331"/>
            <a:chExt cx="275339" cy="290975"/>
          </a:xfrm>
        </p:grpSpPr>
        <p:sp>
          <p:nvSpPr>
            <p:cNvPr id="83" name="Rounded Rectangle 82"/>
            <p:cNvSpPr/>
            <p:nvPr/>
          </p:nvSpPr>
          <p:spPr>
            <a:xfrm>
              <a:off x="9331633" y="974331"/>
              <a:ext cx="274320" cy="290975"/>
            </a:xfrm>
            <a:prstGeom prst="roundRect">
              <a:avLst/>
            </a:prstGeom>
            <a:solidFill>
              <a:schemeClr val="bg2"/>
            </a:solidFill>
            <a:ln w="952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solidFill>
                  <a:srgbClr val="FFFFFF"/>
                </a:solidFill>
                <a:latin typeface="Calibri"/>
              </a:endParaRPr>
            </a:p>
          </p:txBody>
        </p:sp>
        <p:grpSp>
          <p:nvGrpSpPr>
            <p:cNvPr id="84" name="Group 58"/>
            <p:cNvGrpSpPr>
              <a:grpSpLocks/>
            </p:cNvGrpSpPr>
            <p:nvPr/>
          </p:nvGrpSpPr>
          <p:grpSpPr bwMode="auto">
            <a:xfrm>
              <a:off x="9332652" y="984601"/>
              <a:ext cx="274320" cy="270436"/>
              <a:chOff x="10063716" y="1075884"/>
              <a:chExt cx="274320" cy="270436"/>
            </a:xfrm>
          </p:grpSpPr>
          <p:sp>
            <p:nvSpPr>
              <p:cNvPr id="85" name="Oval 84"/>
              <p:cNvSpPr/>
              <p:nvPr/>
            </p:nvSpPr>
            <p:spPr>
              <a:xfrm>
                <a:off x="10064288" y="1075154"/>
                <a:ext cx="273748" cy="271894"/>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4E84C4"/>
                  </a:buClr>
                  <a:buFont typeface="Wingdings" panose="05000000000000000000" pitchFamily="2" charset="2"/>
                  <a:buChar char="§"/>
                  <a:defRPr sz="2200">
                    <a:solidFill>
                      <a:schemeClr val="tx1"/>
                    </a:solidFill>
                    <a:latin typeface="Myriad Pro" panose="020B0503030403020204" pitchFamily="34" charset="0"/>
                  </a:defRPr>
                </a:lvl1pPr>
                <a:lvl2pPr marL="742950" indent="-285750">
                  <a:spcBef>
                    <a:spcPct val="20000"/>
                  </a:spcBef>
                  <a:buClr>
                    <a:srgbClr val="4E84C4"/>
                  </a:buClr>
                  <a:buFont typeface="Myriad Pro" panose="020B0503030403020204" pitchFamily="34" charset="0"/>
                  <a:buChar char="–"/>
                  <a:defRPr sz="2000">
                    <a:solidFill>
                      <a:schemeClr val="tx1"/>
                    </a:solidFill>
                    <a:latin typeface="Myriad Pro" panose="020B0503030403020204"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anose="020B0503030403020204"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anose="020B0503030403020204" pitchFamily="34" charset="0"/>
                  </a:defRPr>
                </a:lvl4pPr>
                <a:lvl5pPr marL="2057400" indent="-228600">
                  <a:spcBef>
                    <a:spcPct val="20000"/>
                  </a:spcBef>
                  <a:buFont typeface="Arial" panose="020B0604020202020204" pitchFamily="34" charset="0"/>
                  <a:buChar char="»"/>
                  <a:defRPr sz="2000">
                    <a:solidFill>
                      <a:schemeClr val="tx1"/>
                    </a:solidFill>
                    <a:latin typeface="Myriad Pro" panose="020B0503030403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9pPr>
              </a:lstStyle>
              <a:p>
                <a:pPr algn="ctr">
                  <a:spcBef>
                    <a:spcPct val="0"/>
                  </a:spcBef>
                  <a:buClrTx/>
                  <a:buFontTx/>
                  <a:buNone/>
                </a:pPr>
                <a:endParaRPr lang="en-US" altLang="en-US" sz="1800">
                  <a:solidFill>
                    <a:srgbClr val="FFFFFF"/>
                  </a:solidFill>
                  <a:latin typeface="Calibri"/>
                  <a:cs typeface="Arial" panose="020B0604020202020204" pitchFamily="34" charset="0"/>
                </a:endParaRPr>
              </a:p>
            </p:txBody>
          </p:sp>
          <p:sp>
            <p:nvSpPr>
              <p:cNvPr id="86" name="Oval 85"/>
              <p:cNvSpPr/>
              <p:nvPr/>
            </p:nvSpPr>
            <p:spPr>
              <a:xfrm>
                <a:off x="10085557" y="1096802"/>
                <a:ext cx="228600" cy="228600"/>
              </a:xfrm>
              <a:prstGeom prst="ellipse">
                <a:avLst/>
              </a:prstGeom>
              <a:solidFill>
                <a:srgbClr val="55A51C"/>
              </a:solidFill>
              <a:ln>
                <a:noFill/>
              </a:ln>
              <a:effectLst/>
              <a:scene3d>
                <a:camera prst="orthographicFront">
                  <a:rot lat="0" lon="0" rev="0"/>
                </a:camera>
                <a:lightRig rig="contrasting" dir="t">
                  <a:rot lat="0" lon="0" rev="7800000"/>
                </a:lightRig>
              </a:scene3d>
              <a:sp3d>
                <a:bevelT w="139700" h="1397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solidFill>
                      <a:prstClr val="white"/>
                    </a:solidFill>
                  </a:rPr>
                  <a:t>  </a:t>
                </a:r>
              </a:p>
            </p:txBody>
          </p:sp>
        </p:grpSp>
      </p:grpSp>
      <p:sp>
        <p:nvSpPr>
          <p:cNvPr id="87" name="Rectangle 86"/>
          <p:cNvSpPr/>
          <p:nvPr/>
        </p:nvSpPr>
        <p:spPr>
          <a:xfrm>
            <a:off x="2462825" y="5892496"/>
            <a:ext cx="1828800" cy="258763"/>
          </a:xfrm>
          <a:prstGeom prst="rect">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rgbClr val="000000"/>
                </a:solidFill>
                <a:cs typeface="Arial" panose="020B0604020202020204" pitchFamily="34" charset="0"/>
              </a:rPr>
              <a:t>On Target</a:t>
            </a:r>
          </a:p>
        </p:txBody>
      </p:sp>
      <p:grpSp>
        <p:nvGrpSpPr>
          <p:cNvPr id="88" name="Group 49"/>
          <p:cNvGrpSpPr>
            <a:grpSpLocks/>
          </p:cNvGrpSpPr>
          <p:nvPr/>
        </p:nvGrpSpPr>
        <p:grpSpPr bwMode="auto">
          <a:xfrm>
            <a:off x="5141337" y="5876621"/>
            <a:ext cx="274637" cy="290512"/>
            <a:chOff x="9638439" y="984601"/>
            <a:chExt cx="275339" cy="290975"/>
          </a:xfrm>
        </p:grpSpPr>
        <p:sp>
          <p:nvSpPr>
            <p:cNvPr id="89" name="Rounded Rectangle 88"/>
            <p:cNvSpPr/>
            <p:nvPr/>
          </p:nvSpPr>
          <p:spPr>
            <a:xfrm>
              <a:off x="9638439" y="984601"/>
              <a:ext cx="274320" cy="290975"/>
            </a:xfrm>
            <a:prstGeom prst="roundRect">
              <a:avLst/>
            </a:prstGeom>
            <a:solidFill>
              <a:schemeClr val="bg2"/>
            </a:solidFill>
            <a:ln w="952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solidFill>
                  <a:srgbClr val="FFFFFF"/>
                </a:solidFill>
                <a:latin typeface="Calibri"/>
              </a:endParaRPr>
            </a:p>
          </p:txBody>
        </p:sp>
        <p:grpSp>
          <p:nvGrpSpPr>
            <p:cNvPr id="90" name="Group 52"/>
            <p:cNvGrpSpPr>
              <a:grpSpLocks/>
            </p:cNvGrpSpPr>
            <p:nvPr/>
          </p:nvGrpSpPr>
          <p:grpSpPr bwMode="auto">
            <a:xfrm>
              <a:off x="9639458" y="994871"/>
              <a:ext cx="274320" cy="270436"/>
              <a:chOff x="10063716" y="1075884"/>
              <a:chExt cx="274320" cy="270436"/>
            </a:xfrm>
          </p:grpSpPr>
          <p:sp>
            <p:nvSpPr>
              <p:cNvPr id="91" name="Oval 90"/>
              <p:cNvSpPr/>
              <p:nvPr/>
            </p:nvSpPr>
            <p:spPr>
              <a:xfrm>
                <a:off x="10064288" y="1075154"/>
                <a:ext cx="273748" cy="271894"/>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4E84C4"/>
                  </a:buClr>
                  <a:buFont typeface="Wingdings" panose="05000000000000000000" pitchFamily="2" charset="2"/>
                  <a:buChar char="§"/>
                  <a:defRPr sz="2200">
                    <a:solidFill>
                      <a:schemeClr val="tx1"/>
                    </a:solidFill>
                    <a:latin typeface="Myriad Pro" panose="020B0503030403020204" pitchFamily="34" charset="0"/>
                  </a:defRPr>
                </a:lvl1pPr>
                <a:lvl2pPr marL="742950" indent="-285750">
                  <a:spcBef>
                    <a:spcPct val="20000"/>
                  </a:spcBef>
                  <a:buClr>
                    <a:srgbClr val="4E84C4"/>
                  </a:buClr>
                  <a:buFont typeface="Myriad Pro" panose="020B0503030403020204" pitchFamily="34" charset="0"/>
                  <a:buChar char="–"/>
                  <a:defRPr sz="2000">
                    <a:solidFill>
                      <a:schemeClr val="tx1"/>
                    </a:solidFill>
                    <a:latin typeface="Myriad Pro" panose="020B0503030403020204"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anose="020B0503030403020204"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anose="020B0503030403020204" pitchFamily="34" charset="0"/>
                  </a:defRPr>
                </a:lvl4pPr>
                <a:lvl5pPr marL="2057400" indent="-228600">
                  <a:spcBef>
                    <a:spcPct val="20000"/>
                  </a:spcBef>
                  <a:buFont typeface="Arial" panose="020B0604020202020204" pitchFamily="34" charset="0"/>
                  <a:buChar char="»"/>
                  <a:defRPr sz="2000">
                    <a:solidFill>
                      <a:schemeClr val="tx1"/>
                    </a:solidFill>
                    <a:latin typeface="Myriad Pro" panose="020B0503030403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9pPr>
              </a:lstStyle>
              <a:p>
                <a:pPr algn="ctr">
                  <a:spcBef>
                    <a:spcPct val="0"/>
                  </a:spcBef>
                  <a:buClrTx/>
                  <a:buFontTx/>
                  <a:buNone/>
                </a:pPr>
                <a:endParaRPr lang="en-US" altLang="en-US" sz="1800">
                  <a:solidFill>
                    <a:srgbClr val="FFFFFF"/>
                  </a:solidFill>
                  <a:latin typeface="Calibri"/>
                  <a:cs typeface="Arial" panose="020B0604020202020204" pitchFamily="34" charset="0"/>
                </a:endParaRPr>
              </a:p>
            </p:txBody>
          </p:sp>
          <p:sp>
            <p:nvSpPr>
              <p:cNvPr id="92" name="Oval 91"/>
              <p:cNvSpPr/>
              <p:nvPr/>
            </p:nvSpPr>
            <p:spPr>
              <a:xfrm>
                <a:off x="10085557" y="1096802"/>
                <a:ext cx="228600" cy="228600"/>
              </a:xfrm>
              <a:prstGeom prst="ellipse">
                <a:avLst/>
              </a:prstGeom>
              <a:solidFill>
                <a:schemeClr val="accent6">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solidFill>
                      <a:prstClr val="white"/>
                    </a:solidFill>
                  </a:rPr>
                  <a:t>  </a:t>
                </a:r>
              </a:p>
            </p:txBody>
          </p:sp>
        </p:grpSp>
      </p:grpSp>
      <p:sp>
        <p:nvSpPr>
          <p:cNvPr id="93" name="Rectangle 92"/>
          <p:cNvSpPr/>
          <p:nvPr/>
        </p:nvSpPr>
        <p:spPr>
          <a:xfrm>
            <a:off x="5492174" y="5892496"/>
            <a:ext cx="1828800" cy="258762"/>
          </a:xfrm>
          <a:prstGeom prst="rect">
            <a:avLst/>
          </a:prstGeom>
          <a:solidFill>
            <a:schemeClr val="accent6">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rgbClr val="000000"/>
                </a:solidFill>
                <a:cs typeface="Arial" panose="020B0604020202020204" pitchFamily="34" charset="0"/>
              </a:rPr>
              <a:t>Under Control/ Minor Issues</a:t>
            </a:r>
          </a:p>
        </p:txBody>
      </p:sp>
      <p:grpSp>
        <p:nvGrpSpPr>
          <p:cNvPr id="94" name="Group 43"/>
          <p:cNvGrpSpPr>
            <a:grpSpLocks/>
          </p:cNvGrpSpPr>
          <p:nvPr/>
        </p:nvGrpSpPr>
        <p:grpSpPr bwMode="auto">
          <a:xfrm>
            <a:off x="8163809" y="5876621"/>
            <a:ext cx="276225" cy="290513"/>
            <a:chOff x="10970440" y="984601"/>
            <a:chExt cx="275339" cy="290975"/>
          </a:xfrm>
        </p:grpSpPr>
        <p:sp>
          <p:nvSpPr>
            <p:cNvPr id="95" name="Rounded Rectangle 94"/>
            <p:cNvSpPr/>
            <p:nvPr/>
          </p:nvSpPr>
          <p:spPr>
            <a:xfrm>
              <a:off x="10970440" y="984601"/>
              <a:ext cx="274320" cy="290975"/>
            </a:xfrm>
            <a:prstGeom prst="roundRect">
              <a:avLst/>
            </a:prstGeom>
            <a:solidFill>
              <a:schemeClr val="bg2"/>
            </a:solidFill>
            <a:ln w="952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solidFill>
                  <a:srgbClr val="FFFFFF"/>
                </a:solidFill>
                <a:latin typeface="Calibri"/>
              </a:endParaRPr>
            </a:p>
          </p:txBody>
        </p:sp>
        <p:grpSp>
          <p:nvGrpSpPr>
            <p:cNvPr id="96" name="Group 46"/>
            <p:cNvGrpSpPr>
              <a:grpSpLocks/>
            </p:cNvGrpSpPr>
            <p:nvPr/>
          </p:nvGrpSpPr>
          <p:grpSpPr bwMode="auto">
            <a:xfrm>
              <a:off x="10971459" y="994871"/>
              <a:ext cx="274320" cy="270436"/>
              <a:chOff x="10063716" y="1075884"/>
              <a:chExt cx="274320" cy="270436"/>
            </a:xfrm>
          </p:grpSpPr>
          <p:sp>
            <p:nvSpPr>
              <p:cNvPr id="97" name="Oval 96"/>
              <p:cNvSpPr/>
              <p:nvPr/>
            </p:nvSpPr>
            <p:spPr>
              <a:xfrm>
                <a:off x="10064279" y="1075154"/>
                <a:ext cx="273757" cy="271894"/>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4E84C4"/>
                  </a:buClr>
                  <a:buFont typeface="Wingdings" panose="05000000000000000000" pitchFamily="2" charset="2"/>
                  <a:buChar char="§"/>
                  <a:defRPr sz="2200">
                    <a:solidFill>
                      <a:schemeClr val="tx1"/>
                    </a:solidFill>
                    <a:latin typeface="Myriad Pro" panose="020B0503030403020204" pitchFamily="34" charset="0"/>
                  </a:defRPr>
                </a:lvl1pPr>
                <a:lvl2pPr marL="742950" indent="-285750">
                  <a:spcBef>
                    <a:spcPct val="20000"/>
                  </a:spcBef>
                  <a:buClr>
                    <a:srgbClr val="4E84C4"/>
                  </a:buClr>
                  <a:buFont typeface="Myriad Pro" panose="020B0503030403020204" pitchFamily="34" charset="0"/>
                  <a:buChar char="–"/>
                  <a:defRPr sz="2000">
                    <a:solidFill>
                      <a:schemeClr val="tx1"/>
                    </a:solidFill>
                    <a:latin typeface="Myriad Pro" panose="020B0503030403020204"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anose="020B0503030403020204"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anose="020B0503030403020204" pitchFamily="34" charset="0"/>
                  </a:defRPr>
                </a:lvl4pPr>
                <a:lvl5pPr marL="2057400" indent="-228600">
                  <a:spcBef>
                    <a:spcPct val="20000"/>
                  </a:spcBef>
                  <a:buFont typeface="Arial" panose="020B0604020202020204" pitchFamily="34" charset="0"/>
                  <a:buChar char="»"/>
                  <a:defRPr sz="2000">
                    <a:solidFill>
                      <a:schemeClr val="tx1"/>
                    </a:solidFill>
                    <a:latin typeface="Myriad Pro" panose="020B0503030403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9pPr>
              </a:lstStyle>
              <a:p>
                <a:pPr algn="ctr">
                  <a:spcBef>
                    <a:spcPct val="0"/>
                  </a:spcBef>
                  <a:buClrTx/>
                  <a:buFontTx/>
                  <a:buNone/>
                </a:pPr>
                <a:endParaRPr lang="en-US" altLang="en-US" sz="1800">
                  <a:solidFill>
                    <a:srgbClr val="FFFFFF"/>
                  </a:solidFill>
                  <a:latin typeface="Calibri"/>
                  <a:cs typeface="Arial" panose="020B0604020202020204" pitchFamily="34" charset="0"/>
                </a:endParaRPr>
              </a:p>
            </p:txBody>
          </p:sp>
          <p:sp>
            <p:nvSpPr>
              <p:cNvPr id="98" name="Oval 97"/>
              <p:cNvSpPr/>
              <p:nvPr/>
            </p:nvSpPr>
            <p:spPr>
              <a:xfrm>
                <a:off x="10085557" y="1096802"/>
                <a:ext cx="228600" cy="228600"/>
              </a:xfrm>
              <a:prstGeom prst="ellipse">
                <a:avLst/>
              </a:prstGeom>
              <a:solidFill>
                <a:schemeClr val="accent2">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solidFill>
                      <a:prstClr val="white"/>
                    </a:solidFill>
                  </a:rPr>
                  <a:t>  </a:t>
                </a:r>
              </a:p>
            </p:txBody>
          </p:sp>
        </p:grpSp>
      </p:grpSp>
      <p:sp>
        <p:nvSpPr>
          <p:cNvPr id="99" name="Rectangle 98"/>
          <p:cNvSpPr/>
          <p:nvPr/>
        </p:nvSpPr>
        <p:spPr>
          <a:xfrm>
            <a:off x="8514646" y="5892496"/>
            <a:ext cx="1828800" cy="258763"/>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rgbClr val="000000"/>
                </a:solidFill>
                <a:cs typeface="Arial" panose="020B0604020202020204" pitchFamily="34" charset="0"/>
              </a:rPr>
              <a:t>In Trouble/ Major Issues</a:t>
            </a:r>
          </a:p>
        </p:txBody>
      </p:sp>
      <p:pic>
        <p:nvPicPr>
          <p:cNvPr id="100" name="Picture 9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13513" y="5879796"/>
            <a:ext cx="4476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0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642862" y="5880590"/>
            <a:ext cx="457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10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4546" y="5910752"/>
            <a:ext cx="37306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 name="Group 55"/>
          <p:cNvGrpSpPr>
            <a:grpSpLocks/>
          </p:cNvGrpSpPr>
          <p:nvPr/>
        </p:nvGrpSpPr>
        <p:grpSpPr bwMode="auto">
          <a:xfrm>
            <a:off x="3025292" y="1079266"/>
            <a:ext cx="274637" cy="290513"/>
            <a:chOff x="9331633" y="974331"/>
            <a:chExt cx="275339" cy="290975"/>
          </a:xfrm>
        </p:grpSpPr>
        <p:sp>
          <p:nvSpPr>
            <p:cNvPr id="80" name="Rounded Rectangle 79"/>
            <p:cNvSpPr/>
            <p:nvPr/>
          </p:nvSpPr>
          <p:spPr>
            <a:xfrm>
              <a:off x="9331633" y="974331"/>
              <a:ext cx="274320" cy="290975"/>
            </a:xfrm>
            <a:prstGeom prst="roundRect">
              <a:avLst/>
            </a:prstGeom>
            <a:solidFill>
              <a:schemeClr val="bg2"/>
            </a:solidFill>
            <a:ln w="9525">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a:solidFill>
                  <a:srgbClr val="FFFFFF"/>
                </a:solidFill>
                <a:latin typeface="Calibri"/>
              </a:endParaRPr>
            </a:p>
          </p:txBody>
        </p:sp>
        <p:grpSp>
          <p:nvGrpSpPr>
            <p:cNvPr id="103" name="Group 58"/>
            <p:cNvGrpSpPr>
              <a:grpSpLocks/>
            </p:cNvGrpSpPr>
            <p:nvPr/>
          </p:nvGrpSpPr>
          <p:grpSpPr bwMode="auto">
            <a:xfrm>
              <a:off x="9332652" y="984601"/>
              <a:ext cx="274320" cy="270436"/>
              <a:chOff x="10063716" y="1075884"/>
              <a:chExt cx="274320" cy="270436"/>
            </a:xfrm>
          </p:grpSpPr>
          <p:sp>
            <p:nvSpPr>
              <p:cNvPr id="106" name="Oval 105"/>
              <p:cNvSpPr/>
              <p:nvPr/>
            </p:nvSpPr>
            <p:spPr>
              <a:xfrm>
                <a:off x="10064288" y="1075154"/>
                <a:ext cx="273748" cy="271894"/>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lr>
                    <a:srgbClr val="4E84C4"/>
                  </a:buClr>
                  <a:buFont typeface="Wingdings" panose="05000000000000000000" pitchFamily="2" charset="2"/>
                  <a:buChar char="§"/>
                  <a:defRPr sz="2200">
                    <a:solidFill>
                      <a:schemeClr val="tx1"/>
                    </a:solidFill>
                    <a:latin typeface="Myriad Pro" panose="020B0503030403020204" pitchFamily="34" charset="0"/>
                  </a:defRPr>
                </a:lvl1pPr>
                <a:lvl2pPr marL="742950" indent="-285750">
                  <a:spcBef>
                    <a:spcPct val="20000"/>
                  </a:spcBef>
                  <a:buClr>
                    <a:srgbClr val="4E84C4"/>
                  </a:buClr>
                  <a:buFont typeface="Myriad Pro" panose="020B0503030403020204" pitchFamily="34" charset="0"/>
                  <a:buChar char="–"/>
                  <a:defRPr sz="2000">
                    <a:solidFill>
                      <a:schemeClr val="tx1"/>
                    </a:solidFill>
                    <a:latin typeface="Myriad Pro" panose="020B0503030403020204"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anose="020B0503030403020204"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anose="020B0503030403020204" pitchFamily="34" charset="0"/>
                  </a:defRPr>
                </a:lvl4pPr>
                <a:lvl5pPr marL="2057400" indent="-228600">
                  <a:spcBef>
                    <a:spcPct val="20000"/>
                  </a:spcBef>
                  <a:buFont typeface="Arial" panose="020B0604020202020204" pitchFamily="34" charset="0"/>
                  <a:buChar char="»"/>
                  <a:defRPr sz="2000">
                    <a:solidFill>
                      <a:schemeClr val="tx1"/>
                    </a:solidFill>
                    <a:latin typeface="Myriad Pro" panose="020B0503030403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anose="020B0503030403020204" pitchFamily="34" charset="0"/>
                  </a:defRPr>
                </a:lvl9pPr>
              </a:lstStyle>
              <a:p>
                <a:pPr algn="ctr">
                  <a:spcBef>
                    <a:spcPct val="0"/>
                  </a:spcBef>
                  <a:buClrTx/>
                  <a:buFontTx/>
                  <a:buNone/>
                </a:pPr>
                <a:endParaRPr lang="en-US" altLang="en-US" sz="1800">
                  <a:solidFill>
                    <a:srgbClr val="FFFFFF"/>
                  </a:solidFill>
                  <a:latin typeface="Calibri"/>
                  <a:cs typeface="Arial" panose="020B0604020202020204" pitchFamily="34" charset="0"/>
                </a:endParaRPr>
              </a:p>
            </p:txBody>
          </p:sp>
          <p:sp>
            <p:nvSpPr>
              <p:cNvPr id="107" name="Oval 106"/>
              <p:cNvSpPr/>
              <p:nvPr/>
            </p:nvSpPr>
            <p:spPr>
              <a:xfrm>
                <a:off x="10085557" y="1096802"/>
                <a:ext cx="228600" cy="228600"/>
              </a:xfrm>
              <a:prstGeom prst="ellipse">
                <a:avLst/>
              </a:prstGeom>
              <a:solidFill>
                <a:srgbClr val="55A51C"/>
              </a:solidFill>
              <a:ln>
                <a:noFill/>
              </a:ln>
              <a:effectLst/>
              <a:scene3d>
                <a:camera prst="orthographicFront">
                  <a:rot lat="0" lon="0" rev="0"/>
                </a:camera>
                <a:lightRig rig="contrasting" dir="t">
                  <a:rot lat="0" lon="0" rev="7800000"/>
                </a:lightRig>
              </a:scene3d>
              <a:sp3d>
                <a:bevelT w="139700" h="139700"/>
              </a:sp3d>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dirty="0">
                    <a:solidFill>
                      <a:prstClr val="white"/>
                    </a:solidFill>
                  </a:rPr>
                  <a:t>  </a:t>
                </a:r>
              </a:p>
            </p:txBody>
          </p:sp>
        </p:grpSp>
      </p:grpSp>
      <p:pic>
        <p:nvPicPr>
          <p:cNvPr id="108" name="Picture 8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1004" y="3628266"/>
            <a:ext cx="45561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0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30210" y="2990426"/>
            <a:ext cx="457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10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919502" y="3807002"/>
            <a:ext cx="4572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76"/>
          <p:cNvSpPr/>
          <p:nvPr/>
        </p:nvSpPr>
        <p:spPr>
          <a:xfrm>
            <a:off x="0" y="5380383"/>
            <a:ext cx="12192000" cy="330864"/>
          </a:xfrm>
          <a:prstGeom prst="rect">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pPr>
            <a:r>
              <a:rPr lang="en-US" altLang="en-US" sz="1400" b="1" dirty="0">
                <a:solidFill>
                  <a:prstClr val="white"/>
                </a:solidFill>
              </a:rPr>
              <a:t>RAG Legend</a:t>
            </a:r>
          </a:p>
        </p:txBody>
      </p:sp>
    </p:spTree>
    <p:extLst>
      <p:ext uri="{BB962C8B-B14F-4D97-AF65-F5344CB8AC3E}">
        <p14:creationId xmlns:p14="http://schemas.microsoft.com/office/powerpoint/2010/main" val="4163377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 -TCS CDM BPO</a:t>
            </a:r>
            <a:r>
              <a:rPr lang="en-US" dirty="0"/>
              <a:t/>
            </a:r>
            <a:br>
              <a:rPr lang="en-US" dirty="0"/>
            </a:br>
            <a:endParaRPr lang="en-US" dirty="0"/>
          </a:p>
        </p:txBody>
      </p:sp>
      <p:sp>
        <p:nvSpPr>
          <p:cNvPr id="3" name="Text Placeholder 2"/>
          <p:cNvSpPr>
            <a:spLocks noGrp="1"/>
          </p:cNvSpPr>
          <p:nvPr>
            <p:ph type="body" idx="1"/>
          </p:nvPr>
        </p:nvSpPr>
        <p:spPr/>
        <p:txBody>
          <a:bodyPr/>
          <a:lstStyle/>
          <a:p>
            <a:r>
              <a:rPr lang="en-US" sz="2400" dirty="0"/>
              <a:t>Engagement Overview</a:t>
            </a:r>
          </a:p>
        </p:txBody>
      </p:sp>
      <p:sp>
        <p:nvSpPr>
          <p:cNvPr id="4" name="Text Placeholder 3"/>
          <p:cNvSpPr>
            <a:spLocks noGrp="1"/>
          </p:cNvSpPr>
          <p:nvPr>
            <p:ph type="body" sz="quarter" idx="10"/>
          </p:nvPr>
        </p:nvSpPr>
        <p:spPr/>
        <p:txBody>
          <a:bodyPr/>
          <a:lstStyle/>
          <a:p>
            <a:r>
              <a:rPr lang="en-US" dirty="0" smtClean="0"/>
              <a:t>27 September 2017</a:t>
            </a:r>
            <a:endParaRPr lang="en-US" dirty="0"/>
          </a:p>
        </p:txBody>
      </p:sp>
    </p:spTree>
    <p:extLst>
      <p:ext uri="{BB962C8B-B14F-4D97-AF65-F5344CB8AC3E}">
        <p14:creationId xmlns:p14="http://schemas.microsoft.com/office/powerpoint/2010/main" val="16172177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7652775" y="1400845"/>
            <a:ext cx="4588435" cy="3736147"/>
          </a:xfrm>
          <a:prstGeom prst="rect">
            <a:avLst/>
          </a:prstGeom>
          <a:solidFill>
            <a:srgbClr val="1D93FF">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5" y="852974"/>
            <a:ext cx="7631417" cy="4296053"/>
          </a:xfrm>
          <a:prstGeom prst="rect">
            <a:avLst/>
          </a:prstGeom>
        </p:spPr>
      </p:pic>
      <p:sp>
        <p:nvSpPr>
          <p:cNvPr id="87" name="Rectangle 86"/>
          <p:cNvSpPr/>
          <p:nvPr/>
        </p:nvSpPr>
        <p:spPr>
          <a:xfrm>
            <a:off x="-7796" y="5151500"/>
            <a:ext cx="12209767" cy="1114567"/>
          </a:xfrm>
          <a:prstGeom prst="rect">
            <a:avLst/>
          </a:prstGeom>
          <a:solidFill>
            <a:srgbClr val="375A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8" name="Rectangle 87"/>
          <p:cNvSpPr/>
          <p:nvPr/>
        </p:nvSpPr>
        <p:spPr>
          <a:xfrm>
            <a:off x="-7796" y="831671"/>
            <a:ext cx="12199795" cy="512906"/>
          </a:xfrm>
          <a:prstGeom prst="rect">
            <a:avLst/>
          </a:prstGeom>
          <a:solidFill>
            <a:schemeClr val="accent1">
              <a:lumMod val="50000"/>
              <a:alpha val="3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9" name="Rectangle 88"/>
          <p:cNvSpPr/>
          <p:nvPr/>
        </p:nvSpPr>
        <p:spPr>
          <a:xfrm>
            <a:off x="7652775" y="848038"/>
            <a:ext cx="4549197" cy="507559"/>
          </a:xfrm>
          <a:prstGeom prst="rect">
            <a:avLst/>
          </a:prstGeom>
          <a:solidFill>
            <a:schemeClr val="accent1">
              <a:lumMod val="50000"/>
              <a:alpha val="3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90" name="Rectangle 89"/>
          <p:cNvSpPr/>
          <p:nvPr/>
        </p:nvSpPr>
        <p:spPr>
          <a:xfrm rot="16200000">
            <a:off x="5915482" y="2570270"/>
            <a:ext cx="4311093" cy="847901"/>
          </a:xfrm>
          <a:prstGeom prst="rect">
            <a:avLst/>
          </a:prstGeom>
          <a:gradFill flip="none" rotWithShape="1">
            <a:gsLst>
              <a:gs pos="52000">
                <a:schemeClr val="tx1">
                  <a:alpha val="0"/>
                </a:schemeClr>
              </a:gs>
              <a:gs pos="0">
                <a:schemeClr val="tx1">
                  <a:alpha val="42000"/>
                </a:schemeClr>
              </a:gs>
              <a:gs pos="100000">
                <a:schemeClr val="bg1">
                  <a:alpha val="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cxnSp>
        <p:nvCxnSpPr>
          <p:cNvPr id="97" name="Straight Connector 96"/>
          <p:cNvCxnSpPr/>
          <p:nvPr/>
        </p:nvCxnSpPr>
        <p:spPr>
          <a:xfrm>
            <a:off x="0" y="829696"/>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7623247" y="843819"/>
            <a:ext cx="12213" cy="42985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0" y="5142347"/>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729" y="1344003"/>
            <a:ext cx="122098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729" y="5146088"/>
            <a:ext cx="122081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6" name="Picture 8" descr="http://www.usnews.com/dims4/USNEWS/4373bf3/2147483647/thumbnail/652x435%3E/quality/85/?url=%2Fcmsmedia%2F45%2Fb6%2F01f48a1f40a1b7628047992ce333%2F140320-healthtechnology-st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775" y="1353731"/>
            <a:ext cx="4549197" cy="378326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1" y="850500"/>
            <a:ext cx="7623248" cy="4289981"/>
          </a:xfrm>
          <a:prstGeom prst="rect">
            <a:avLst/>
          </a:prstGeom>
          <a:solidFill>
            <a:schemeClr val="tx1">
              <a:alpha val="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12" name="Rectangle 111"/>
          <p:cNvSpPr/>
          <p:nvPr/>
        </p:nvSpPr>
        <p:spPr>
          <a:xfrm>
            <a:off x="-9971" y="857601"/>
            <a:ext cx="12201970" cy="5408466"/>
          </a:xfrm>
          <a:prstGeom prst="rect">
            <a:avLst/>
          </a:prstGeom>
          <a:solidFill>
            <a:srgbClr val="0063BE">
              <a:alpha val="3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13" name="Rectangle 112"/>
          <p:cNvSpPr/>
          <p:nvPr/>
        </p:nvSpPr>
        <p:spPr>
          <a:xfrm>
            <a:off x="-9729" y="1353731"/>
            <a:ext cx="7632975" cy="3786559"/>
          </a:xfrm>
          <a:prstGeom prst="rect">
            <a:avLst/>
          </a:pr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3" name="Rectangle 2"/>
          <p:cNvSpPr/>
          <p:nvPr/>
        </p:nvSpPr>
        <p:spPr>
          <a:xfrm flipH="1">
            <a:off x="3154346" y="1939361"/>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23" name="Rectangle 22"/>
          <p:cNvSpPr/>
          <p:nvPr/>
        </p:nvSpPr>
        <p:spPr>
          <a:xfrm flipH="1">
            <a:off x="3172071" y="2983987"/>
            <a:ext cx="4480701"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latin typeface="+mj-lt"/>
                <a:ea typeface="SimSun" panose="02010600030101010101" pitchFamily="2" charset="-122"/>
                <a:cs typeface="Arial" panose="020B0604020202020204" pitchFamily="34" charset="0"/>
              </a:rPr>
              <a:t>Performance Metrics - CDM</a:t>
            </a: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24" name="Rectangle 23"/>
          <p:cNvSpPr/>
          <p:nvPr/>
        </p:nvSpPr>
        <p:spPr>
          <a:xfrm flipH="1">
            <a:off x="3161816" y="3517655"/>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latin typeface="+mj-lt"/>
                <a:ea typeface="SimSun" panose="02010600030101010101" pitchFamily="2" charset="-122"/>
                <a:cs typeface="Arial" panose="020B0604020202020204" pitchFamily="34" charset="0"/>
              </a:rPr>
              <a:t>Process Improvements- CDM</a:t>
            </a: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25" name="Rectangle 24"/>
          <p:cNvSpPr/>
          <p:nvPr/>
        </p:nvSpPr>
        <p:spPr>
          <a:xfrm flipH="1">
            <a:off x="3161816" y="2473029"/>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26" name="Rectangle 25"/>
          <p:cNvSpPr/>
          <p:nvPr/>
        </p:nvSpPr>
        <p:spPr>
          <a:xfrm flipH="1">
            <a:off x="3161816" y="1440617"/>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a:solidFill>
                  <a:prstClr val="black"/>
                </a:solidFill>
                <a:ea typeface="SimSun" panose="02010600030101010101" pitchFamily="2" charset="-122"/>
                <a:cs typeface="Arial" panose="020B0604020202020204" pitchFamily="34" charset="0"/>
              </a:rPr>
              <a:t>Key </a:t>
            </a:r>
            <a:r>
              <a:rPr lang="en-US" sz="1600" dirty="0" smtClean="0">
                <a:solidFill>
                  <a:prstClr val="black"/>
                </a:solidFill>
                <a:ea typeface="SimSun" panose="02010600030101010101" pitchFamily="2" charset="-122"/>
                <a:cs typeface="Arial" panose="020B0604020202020204" pitchFamily="34" charset="0"/>
              </a:rPr>
              <a:t>Highlights - CDM</a:t>
            </a:r>
            <a:endParaRPr lang="en-US" sz="1600" dirty="0">
              <a:solidFill>
                <a:prstClr val="black"/>
              </a:solidFill>
              <a:ea typeface="SimSun" panose="02010600030101010101" pitchFamily="2" charset="-122"/>
              <a:cs typeface="Arial" panose="020B0604020202020204" pitchFamily="34" charset="0"/>
            </a:endParaRPr>
          </a:p>
        </p:txBody>
      </p:sp>
      <p:sp>
        <p:nvSpPr>
          <p:cNvPr id="27" name="Rectangle 26"/>
          <p:cNvSpPr/>
          <p:nvPr/>
        </p:nvSpPr>
        <p:spPr>
          <a:xfrm flipH="1">
            <a:off x="3161816" y="4042116"/>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a:solidFill>
                  <a:prstClr val="black"/>
                </a:solidFill>
                <a:ea typeface="SimSun" panose="02010600030101010101" pitchFamily="2" charset="-122"/>
                <a:cs typeface="Arial" panose="020B0604020202020204" pitchFamily="34" charset="0"/>
              </a:rPr>
              <a:t>Key Highlights </a:t>
            </a:r>
            <a:r>
              <a:rPr lang="en-US" sz="1600" dirty="0" smtClean="0">
                <a:solidFill>
                  <a:prstClr val="black"/>
                </a:solidFill>
                <a:ea typeface="SimSun" panose="02010600030101010101" pitchFamily="2" charset="-122"/>
                <a:cs typeface="Arial" panose="020B0604020202020204" pitchFamily="34" charset="0"/>
              </a:rPr>
              <a:t>– Statistical Programming</a:t>
            </a:r>
            <a:endParaRPr lang="en-US" sz="1600" dirty="0">
              <a:solidFill>
                <a:prstClr val="black"/>
              </a:solidFill>
              <a:ea typeface="SimSun" panose="02010600030101010101" pitchFamily="2" charset="-122"/>
              <a:cs typeface="Arial" panose="020B0604020202020204" pitchFamily="34" charset="0"/>
            </a:endParaRPr>
          </a:p>
        </p:txBody>
      </p:sp>
      <p:sp>
        <p:nvSpPr>
          <p:cNvPr id="28" name="Rectangle 27"/>
          <p:cNvSpPr/>
          <p:nvPr/>
        </p:nvSpPr>
        <p:spPr>
          <a:xfrm flipH="1">
            <a:off x="3157888" y="4534764"/>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latin typeface="+mj-lt"/>
                <a:ea typeface="SimSun" panose="02010600030101010101" pitchFamily="2" charset="-122"/>
                <a:cs typeface="Arial" panose="020B0604020202020204" pitchFamily="34" charset="0"/>
              </a:rPr>
              <a:t>Synergies</a:t>
            </a: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4" name="Title 3"/>
          <p:cNvSpPr>
            <a:spLocks noGrp="1"/>
          </p:cNvSpPr>
          <p:nvPr>
            <p:ph type="title"/>
          </p:nvPr>
        </p:nvSpPr>
        <p:spPr/>
        <p:txBody>
          <a:bodyPr>
            <a:normAutofit/>
          </a:bodyPr>
          <a:lstStyle/>
          <a:p>
            <a:r>
              <a:rPr lang="en-US" sz="2400" dirty="0" smtClean="0"/>
              <a:t>Agenda</a:t>
            </a:r>
            <a:endParaRPr lang="en-US" sz="2400" dirty="0"/>
          </a:p>
        </p:txBody>
      </p:sp>
      <p:sp>
        <p:nvSpPr>
          <p:cNvPr id="29" name="Rectangle 28"/>
          <p:cNvSpPr/>
          <p:nvPr/>
        </p:nvSpPr>
        <p:spPr>
          <a:xfrm flipH="1">
            <a:off x="4095482" y="1953625"/>
            <a:ext cx="3588372"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ea typeface="SimSun" panose="02010600030101010101" pitchFamily="2" charset="-122"/>
                <a:cs typeface="Arial" panose="020B0604020202020204" pitchFamily="34" charset="0"/>
              </a:rPr>
              <a:t>Delivery Overview </a:t>
            </a:r>
            <a:endParaRPr lang="en-US" sz="1600" dirty="0">
              <a:solidFill>
                <a:prstClr val="black"/>
              </a:solidFill>
              <a:ea typeface="SimSun" panose="02010600030101010101" pitchFamily="2" charset="-122"/>
              <a:cs typeface="Arial" panose="020B0604020202020204" pitchFamily="34" charset="0"/>
            </a:endParaRPr>
          </a:p>
        </p:txBody>
      </p:sp>
      <p:sp>
        <p:nvSpPr>
          <p:cNvPr id="30" name="Rectangle 29"/>
          <p:cNvSpPr/>
          <p:nvPr/>
        </p:nvSpPr>
        <p:spPr>
          <a:xfrm flipH="1">
            <a:off x="4091491" y="2424928"/>
            <a:ext cx="3588372"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ea typeface="SimSun" panose="02010600030101010101" pitchFamily="2" charset="-122"/>
                <a:cs typeface="Arial" panose="020B0604020202020204" pitchFamily="34" charset="0"/>
              </a:rPr>
              <a:t>People Overview </a:t>
            </a:r>
            <a:endParaRPr lang="en-US" sz="1600" dirty="0">
              <a:solidFill>
                <a:prstClr val="black"/>
              </a:solidFill>
              <a:ea typeface="SimSun" panose="02010600030101010101" pitchFamily="2" charset="-122"/>
              <a:cs typeface="Arial" panose="020B0604020202020204" pitchFamily="34" charset="0"/>
            </a:endParaRPr>
          </a:p>
        </p:txBody>
      </p:sp>
      <p:grpSp>
        <p:nvGrpSpPr>
          <p:cNvPr id="32" name="Group 31"/>
          <p:cNvGrpSpPr/>
          <p:nvPr/>
        </p:nvGrpSpPr>
        <p:grpSpPr>
          <a:xfrm>
            <a:off x="-125845" y="1026134"/>
            <a:ext cx="3230214" cy="5247577"/>
            <a:chOff x="-76294" y="1470185"/>
            <a:chExt cx="2957879" cy="4805161"/>
          </a:xfrm>
        </p:grpSpPr>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l="13640" b="6746"/>
            <a:stretch/>
          </p:blipFill>
          <p:spPr>
            <a:xfrm>
              <a:off x="-76294" y="1470185"/>
              <a:ext cx="2957879" cy="4804155"/>
            </a:xfrm>
            <a:prstGeom prst="rect">
              <a:avLst/>
            </a:prstGeom>
          </p:spPr>
        </p:pic>
        <p:pic>
          <p:nvPicPr>
            <p:cNvPr id="34" name="Picture 33"/>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5127"/>
            <a:stretch/>
          </p:blipFill>
          <p:spPr>
            <a:xfrm>
              <a:off x="-76116" y="1682219"/>
              <a:ext cx="2897138" cy="4593127"/>
            </a:xfrm>
            <a:prstGeom prst="rect">
              <a:avLst/>
            </a:prstGeom>
          </p:spPr>
        </p:pic>
      </p:grpSp>
    </p:spTree>
    <p:extLst>
      <p:ext uri="{BB962C8B-B14F-4D97-AF65-F5344CB8AC3E}">
        <p14:creationId xmlns:p14="http://schemas.microsoft.com/office/powerpoint/2010/main" val="484748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itle 1"/>
          <p:cNvSpPr>
            <a:spLocks noGrp="1"/>
          </p:cNvSpPr>
          <p:nvPr>
            <p:ph type="title"/>
          </p:nvPr>
        </p:nvSpPr>
        <p:spPr/>
        <p:txBody>
          <a:bodyPr>
            <a:normAutofit/>
          </a:bodyPr>
          <a:lstStyle/>
          <a:p>
            <a:r>
              <a:rPr lang="en-US" altLang="en-US" sz="2400" dirty="0" smtClean="0">
                <a:ea typeface="Calibri" panose="020F0502020204030204" pitchFamily="34" charset="0"/>
              </a:rPr>
              <a:t>Key Highlights: Delivery Overview- CDM</a:t>
            </a:r>
          </a:p>
        </p:txBody>
      </p:sp>
      <p:pic>
        <p:nvPicPr>
          <p:cNvPr id="7" name="Picture 6"/>
          <p:cNvPicPr>
            <a:picLocks noChangeAspect="1"/>
          </p:cNvPicPr>
          <p:nvPr/>
        </p:nvPicPr>
        <p:blipFill>
          <a:blip r:embed="rId2"/>
          <a:stretch>
            <a:fillRect/>
          </a:stretch>
        </p:blipFill>
        <p:spPr>
          <a:xfrm>
            <a:off x="636104" y="1500220"/>
            <a:ext cx="7182019" cy="2530339"/>
          </a:xfrm>
          <a:prstGeom prst="rect">
            <a:avLst/>
          </a:prstGeom>
        </p:spPr>
      </p:pic>
      <p:sp>
        <p:nvSpPr>
          <p:cNvPr id="2" name="Rounded Rectangle 1"/>
          <p:cNvSpPr/>
          <p:nvPr/>
        </p:nvSpPr>
        <p:spPr>
          <a:xfrm>
            <a:off x="636104" y="924949"/>
            <a:ext cx="10416209" cy="435023"/>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defRPr/>
            </a:pPr>
            <a:r>
              <a:rPr lang="en-US" altLang="en-US" sz="1400" b="1" dirty="0">
                <a:solidFill>
                  <a:schemeClr val="bg2"/>
                </a:solidFill>
                <a:ea typeface="Calibri" panose="020F0502020204030204" pitchFamily="34" charset="0"/>
              </a:rPr>
              <a:t>CDM BPO- Volumes</a:t>
            </a:r>
          </a:p>
        </p:txBody>
      </p:sp>
      <p:sp>
        <p:nvSpPr>
          <p:cNvPr id="8" name="Rounded Rectangle 7"/>
          <p:cNvSpPr/>
          <p:nvPr/>
        </p:nvSpPr>
        <p:spPr>
          <a:xfrm>
            <a:off x="636104" y="4154154"/>
            <a:ext cx="10416209" cy="993338"/>
          </a:xfrm>
          <a:prstGeom prst="round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defRPr/>
            </a:pPr>
            <a:r>
              <a:rPr lang="en-US" altLang="en-US" sz="1400" b="1" dirty="0">
                <a:solidFill>
                  <a:schemeClr val="bg2"/>
                </a:solidFill>
                <a:ea typeface="Calibri" panose="020F0502020204030204" pitchFamily="34" charset="0"/>
              </a:rPr>
              <a:t>CDM BPO- Milestones:</a:t>
            </a:r>
            <a:endParaRPr lang="en-US" altLang="en-US" sz="1400" dirty="0">
              <a:solidFill>
                <a:schemeClr val="bg2"/>
              </a:solidFill>
              <a:ea typeface="Calibri" panose="020F0502020204030204" pitchFamily="34" charset="0"/>
            </a:endParaRPr>
          </a:p>
          <a:p>
            <a:pPr marL="742950" lvl="1" indent="-285750">
              <a:buFont typeface="Wingdings" panose="05000000000000000000" pitchFamily="2" charset="2"/>
              <a:buChar char="§"/>
              <a:defRPr/>
            </a:pPr>
            <a:r>
              <a:rPr lang="en-US" altLang="en-US" sz="1400" dirty="0">
                <a:solidFill>
                  <a:schemeClr val="bg2"/>
                </a:solidFill>
                <a:ea typeface="Calibri" panose="020F0502020204030204" pitchFamily="34" charset="0"/>
              </a:rPr>
              <a:t>SDTM transformation snapshots achieved: 8 Trials</a:t>
            </a:r>
          </a:p>
          <a:p>
            <a:pPr marL="742950" lvl="1" indent="-285750">
              <a:buFont typeface="Wingdings" panose="05000000000000000000" pitchFamily="2" charset="2"/>
              <a:buChar char="§"/>
              <a:defRPr/>
            </a:pPr>
            <a:r>
              <a:rPr lang="en-US" altLang="en-US" sz="1400" dirty="0">
                <a:solidFill>
                  <a:schemeClr val="bg2"/>
                </a:solidFill>
                <a:ea typeface="Calibri" panose="020F0502020204030204" pitchFamily="34" charset="0"/>
              </a:rPr>
              <a:t>2 BRAVE trials in PROD- Go live</a:t>
            </a:r>
          </a:p>
          <a:p>
            <a:pPr marL="742950" lvl="1" indent="-285750">
              <a:buFont typeface="Wingdings" panose="05000000000000000000" pitchFamily="2" charset="2"/>
              <a:buChar char="§"/>
              <a:defRPr/>
            </a:pPr>
            <a:r>
              <a:rPr lang="en-US" altLang="en-US" sz="1400" dirty="0">
                <a:solidFill>
                  <a:schemeClr val="bg2"/>
                </a:solidFill>
                <a:ea typeface="Calibri" panose="020F0502020204030204" pitchFamily="34" charset="0"/>
              </a:rPr>
              <a:t>Migration completed for 3 BRAVE trials</a:t>
            </a:r>
          </a:p>
        </p:txBody>
      </p:sp>
      <p:sp>
        <p:nvSpPr>
          <p:cNvPr id="9" name="Rounded Rectangle 8"/>
          <p:cNvSpPr/>
          <p:nvPr/>
        </p:nvSpPr>
        <p:spPr>
          <a:xfrm>
            <a:off x="636104" y="5257835"/>
            <a:ext cx="10416209" cy="753524"/>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defRPr/>
            </a:pPr>
            <a:r>
              <a:rPr lang="en-US" sz="1400" b="1" dirty="0">
                <a:solidFill>
                  <a:schemeClr val="bg2"/>
                </a:solidFill>
                <a:ea typeface="Calibri" panose="020F0502020204030204" pitchFamily="34" charset="0"/>
              </a:rPr>
              <a:t>Audits:</a:t>
            </a:r>
          </a:p>
          <a:p>
            <a:pPr marL="742950" lvl="1" indent="-285750">
              <a:buFont typeface="Wingdings" panose="05000000000000000000" pitchFamily="2" charset="2"/>
              <a:buChar char="§"/>
              <a:defRPr/>
            </a:pPr>
            <a:r>
              <a:rPr lang="en-US" sz="1400" dirty="0">
                <a:solidFill>
                  <a:schemeClr val="bg2"/>
                </a:solidFill>
                <a:ea typeface="Calibri" panose="020F0502020204030204" pitchFamily="34" charset="0"/>
              </a:rPr>
              <a:t>1 Audit by </a:t>
            </a:r>
            <a:r>
              <a:rPr lang="en-US" sz="1400" dirty="0" err="1">
                <a:solidFill>
                  <a:schemeClr val="bg2"/>
                </a:solidFill>
                <a:ea typeface="Calibri" panose="020F0502020204030204" pitchFamily="34" charset="0"/>
              </a:rPr>
              <a:t>Abbvie</a:t>
            </a:r>
            <a:r>
              <a:rPr lang="en-US" sz="1400" dirty="0">
                <a:solidFill>
                  <a:schemeClr val="bg2"/>
                </a:solidFill>
                <a:ea typeface="Calibri" panose="020F0502020204030204" pitchFamily="34" charset="0"/>
              </a:rPr>
              <a:t> for 1311, zero findings</a:t>
            </a:r>
          </a:p>
        </p:txBody>
      </p:sp>
    </p:spTree>
    <p:extLst>
      <p:ext uri="{BB962C8B-B14F-4D97-AF65-F5344CB8AC3E}">
        <p14:creationId xmlns:p14="http://schemas.microsoft.com/office/powerpoint/2010/main" val="31873634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itle 1"/>
          <p:cNvSpPr txBox="1">
            <a:spLocks noGrp="1"/>
          </p:cNvSpPr>
          <p:nvPr>
            <p:ph type="title"/>
          </p:nvPr>
        </p:nvSpPr>
        <p:spPr bwMode="auto">
          <a:prstGeom prst="rect">
            <a:avLst/>
          </a:prstGeom>
        </p:spPr>
        <p:txBody>
          <a:bodyPr vert="horz" wrap="square" lIns="91440" tIns="45720" rIns="91440" bIns="45720" rtlCol="0" anchor="ctr">
            <a:normAutofit/>
          </a:bodyPr>
          <a:lstStyle/>
          <a:p>
            <a:r>
              <a:rPr lang="en-US" altLang="en-US" sz="2400" dirty="0">
                <a:ea typeface="Calibri" panose="020F0502020204030204" pitchFamily="34" charset="0"/>
              </a:rPr>
              <a:t>Key Highlights: Delivery Overview- Other Projects</a:t>
            </a:r>
          </a:p>
        </p:txBody>
      </p:sp>
      <p:sp>
        <p:nvSpPr>
          <p:cNvPr id="4" name="Rounded Rectangle 3"/>
          <p:cNvSpPr/>
          <p:nvPr/>
        </p:nvSpPr>
        <p:spPr>
          <a:xfrm>
            <a:off x="636104" y="924948"/>
            <a:ext cx="10416209" cy="752863"/>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altLang="en-US" sz="1400" dirty="0">
                <a:solidFill>
                  <a:schemeClr val="bg2"/>
                </a:solidFill>
                <a:ea typeface="Calibri" panose="020F0502020204030204" pitchFamily="34" charset="0"/>
              </a:rPr>
              <a:t>CBO reconciliation activity</a:t>
            </a:r>
          </a:p>
          <a:p>
            <a:pPr marL="742950" lvl="1" indent="-285750">
              <a:buFont typeface="Wingdings" panose="05000000000000000000" pitchFamily="2" charset="2"/>
              <a:buChar char="§"/>
            </a:pPr>
            <a:r>
              <a:rPr lang="en-US" altLang="en-US" sz="1400" dirty="0">
                <a:solidFill>
                  <a:schemeClr val="bg2"/>
                </a:solidFill>
                <a:ea typeface="Calibri" panose="020F0502020204030204" pitchFamily="34" charset="0"/>
              </a:rPr>
              <a:t>Started with 3 (senior + junior) SAS experienced resources in the CDM BPO</a:t>
            </a:r>
          </a:p>
        </p:txBody>
      </p:sp>
      <p:sp>
        <p:nvSpPr>
          <p:cNvPr id="8" name="Rounded Rectangle 7"/>
          <p:cNvSpPr/>
          <p:nvPr/>
        </p:nvSpPr>
        <p:spPr>
          <a:xfrm>
            <a:off x="636104" y="1730543"/>
            <a:ext cx="10416209" cy="752863"/>
          </a:xfrm>
          <a:prstGeom prst="round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altLang="en-US" sz="1400" dirty="0">
                <a:solidFill>
                  <a:schemeClr val="bg2"/>
                </a:solidFill>
                <a:ea typeface="Calibri" panose="020F0502020204030204" pitchFamily="34" charset="0"/>
              </a:rPr>
              <a:t>BI- India PASS trials</a:t>
            </a:r>
          </a:p>
          <a:p>
            <a:pPr marL="742950" lvl="1" indent="-285750">
              <a:buFont typeface="Wingdings" panose="05000000000000000000" pitchFamily="2" charset="2"/>
              <a:buChar char="§"/>
            </a:pPr>
            <a:r>
              <a:rPr lang="en-US" altLang="en-US" sz="1400" dirty="0">
                <a:solidFill>
                  <a:schemeClr val="bg2"/>
                </a:solidFill>
                <a:ea typeface="Calibri" panose="020F0502020204030204" pitchFamily="34" charset="0"/>
              </a:rPr>
              <a:t>3 trials on TCS platform- 2 live and 1 in contract stage</a:t>
            </a:r>
          </a:p>
        </p:txBody>
      </p:sp>
      <p:sp>
        <p:nvSpPr>
          <p:cNvPr id="9" name="Rounded Rectangle 8"/>
          <p:cNvSpPr/>
          <p:nvPr/>
        </p:nvSpPr>
        <p:spPr>
          <a:xfrm>
            <a:off x="636104" y="2551135"/>
            <a:ext cx="10416209" cy="752863"/>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altLang="en-US" sz="1400" dirty="0" err="1">
                <a:solidFill>
                  <a:schemeClr val="bg2"/>
                </a:solidFill>
                <a:ea typeface="Calibri" panose="020F0502020204030204" pitchFamily="34" charset="0"/>
              </a:rPr>
              <a:t>iSTAMM</a:t>
            </a:r>
            <a:r>
              <a:rPr lang="en-US" altLang="en-US" sz="1400" dirty="0">
                <a:solidFill>
                  <a:schemeClr val="bg2"/>
                </a:solidFill>
                <a:ea typeface="Calibri" panose="020F0502020204030204" pitchFamily="34" charset="0"/>
              </a:rPr>
              <a:t> Project- MDR + CDT</a:t>
            </a:r>
          </a:p>
          <a:p>
            <a:pPr marL="742950" lvl="1" indent="-285750">
              <a:buFont typeface="Wingdings" panose="05000000000000000000" pitchFamily="2" charset="2"/>
              <a:buChar char="§"/>
            </a:pPr>
            <a:r>
              <a:rPr lang="en-US" altLang="en-US" sz="1400" dirty="0">
                <a:solidFill>
                  <a:schemeClr val="bg2"/>
                </a:solidFill>
                <a:ea typeface="Calibri" panose="020F0502020204030204" pitchFamily="34" charset="0"/>
              </a:rPr>
              <a:t>Conference room Pilot 1 in last week- 18</a:t>
            </a:r>
            <a:r>
              <a:rPr lang="en-US" altLang="en-US" sz="1400" baseline="30000" dirty="0">
                <a:solidFill>
                  <a:schemeClr val="bg2"/>
                </a:solidFill>
                <a:ea typeface="Calibri" panose="020F0502020204030204" pitchFamily="34" charset="0"/>
              </a:rPr>
              <a:t>th</a:t>
            </a:r>
            <a:r>
              <a:rPr lang="en-US" altLang="en-US" sz="1400" dirty="0">
                <a:solidFill>
                  <a:schemeClr val="bg2"/>
                </a:solidFill>
                <a:ea typeface="Calibri" panose="020F0502020204030204" pitchFamily="34" charset="0"/>
              </a:rPr>
              <a:t>-22</a:t>
            </a:r>
            <a:r>
              <a:rPr lang="en-US" altLang="en-US" sz="1400" baseline="30000" dirty="0">
                <a:solidFill>
                  <a:schemeClr val="bg2"/>
                </a:solidFill>
                <a:ea typeface="Calibri" panose="020F0502020204030204" pitchFamily="34" charset="0"/>
              </a:rPr>
              <a:t>nd</a:t>
            </a:r>
            <a:r>
              <a:rPr lang="en-US" altLang="en-US" sz="1400" dirty="0">
                <a:solidFill>
                  <a:schemeClr val="bg2"/>
                </a:solidFill>
                <a:ea typeface="Calibri" panose="020F0502020204030204" pitchFamily="34" charset="0"/>
              </a:rPr>
              <a:t> Sep</a:t>
            </a:r>
          </a:p>
        </p:txBody>
      </p:sp>
      <p:sp>
        <p:nvSpPr>
          <p:cNvPr id="10" name="Rounded Rectangle 9"/>
          <p:cNvSpPr/>
          <p:nvPr/>
        </p:nvSpPr>
        <p:spPr>
          <a:xfrm>
            <a:off x="636104" y="3356730"/>
            <a:ext cx="10416209" cy="752863"/>
          </a:xfrm>
          <a:prstGeom prst="round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altLang="en-US" sz="1400" dirty="0">
                <a:solidFill>
                  <a:schemeClr val="bg2"/>
                </a:solidFill>
                <a:ea typeface="Calibri" panose="020F0502020204030204" pitchFamily="34" charset="0"/>
              </a:rPr>
              <a:t>CDSS- CDM Collaboration Project</a:t>
            </a:r>
          </a:p>
          <a:p>
            <a:pPr marL="742950" lvl="1" indent="-285750">
              <a:buFont typeface="Wingdings" panose="05000000000000000000" pitchFamily="2" charset="2"/>
              <a:buChar char="§"/>
            </a:pPr>
            <a:r>
              <a:rPr lang="en-US" altLang="en-US" sz="1400" dirty="0">
                <a:solidFill>
                  <a:schemeClr val="bg2"/>
                </a:solidFill>
                <a:ea typeface="Calibri" panose="020F0502020204030204" pitchFamily="34" charset="0"/>
              </a:rPr>
              <a:t>Database Designer; CF programmer to work closely with CDSS for implementation of BRAVE strategy</a:t>
            </a:r>
          </a:p>
          <a:p>
            <a:pPr lvl="1"/>
            <a:endParaRPr lang="en-US" altLang="en-US" sz="1400" dirty="0">
              <a:solidFill>
                <a:schemeClr val="bg2"/>
              </a:solidFill>
              <a:ea typeface="Calibri" panose="020F0502020204030204" pitchFamily="34" charset="0"/>
            </a:endParaRPr>
          </a:p>
        </p:txBody>
      </p:sp>
      <p:sp>
        <p:nvSpPr>
          <p:cNvPr id="11" name="Rounded Rectangle 10"/>
          <p:cNvSpPr/>
          <p:nvPr/>
        </p:nvSpPr>
        <p:spPr>
          <a:xfrm>
            <a:off x="636104" y="4166866"/>
            <a:ext cx="10416209" cy="752863"/>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q"/>
            </a:pPr>
            <a:r>
              <a:rPr lang="en-US" altLang="en-US" sz="1400" dirty="0">
                <a:solidFill>
                  <a:schemeClr val="bg2"/>
                </a:solidFill>
                <a:ea typeface="Calibri" panose="020F0502020204030204" pitchFamily="34" charset="0"/>
              </a:rPr>
              <a:t>SGA Resource</a:t>
            </a:r>
          </a:p>
          <a:p>
            <a:pPr marL="742950" lvl="1" indent="-285750">
              <a:buFont typeface="Wingdings" panose="05000000000000000000" pitchFamily="2" charset="2"/>
              <a:buChar char="§"/>
            </a:pPr>
            <a:r>
              <a:rPr lang="en-US" altLang="en-US" sz="1400" dirty="0">
                <a:solidFill>
                  <a:schemeClr val="bg2"/>
                </a:solidFill>
                <a:ea typeface="Calibri" panose="020F0502020204030204" pitchFamily="34" charset="0"/>
              </a:rPr>
              <a:t>1 TCS resource to start SGA training at Germany for 3 months from Jan/Feb 2018</a:t>
            </a:r>
          </a:p>
          <a:p>
            <a:pPr marL="742950" lvl="1" indent="-285750">
              <a:buFont typeface="Wingdings" panose="05000000000000000000" pitchFamily="2" charset="2"/>
              <a:buChar char="§"/>
            </a:pPr>
            <a:r>
              <a:rPr lang="en-US" altLang="en-US" sz="1400" dirty="0">
                <a:solidFill>
                  <a:schemeClr val="bg2"/>
                </a:solidFill>
                <a:ea typeface="Calibri" panose="020F0502020204030204" pitchFamily="34" charset="0"/>
              </a:rPr>
              <a:t>Additional SGA resources @ offshore to be trained via TTT</a:t>
            </a:r>
          </a:p>
        </p:txBody>
      </p:sp>
    </p:spTree>
    <p:extLst>
      <p:ext uri="{BB962C8B-B14F-4D97-AF65-F5344CB8AC3E}">
        <p14:creationId xmlns:p14="http://schemas.microsoft.com/office/powerpoint/2010/main" val="1067641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Rounded Rectangle 1"/>
          <p:cNvSpPr/>
          <p:nvPr/>
        </p:nvSpPr>
        <p:spPr>
          <a:xfrm>
            <a:off x="1435642" y="1053890"/>
            <a:ext cx="9141954" cy="4011926"/>
          </a:xfrm>
          <a:prstGeom prst="roundRect">
            <a:avLst>
              <a:gd name="adj" fmla="val 2221"/>
            </a:avLst>
          </a:prstGeom>
          <a:solidFill>
            <a:schemeClr val="bg1">
              <a:lumMod val="95000"/>
            </a:schemeClr>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latin typeface="+mj-lt"/>
            </a:endParaRPr>
          </a:p>
        </p:txBody>
      </p:sp>
      <p:sp>
        <p:nvSpPr>
          <p:cNvPr id="5" name="Title 1"/>
          <p:cNvSpPr>
            <a:spLocks noGrp="1"/>
          </p:cNvSpPr>
          <p:nvPr>
            <p:ph type="title"/>
          </p:nvPr>
        </p:nvSpPr>
        <p:spPr/>
        <p:txBody>
          <a:bodyPr>
            <a:normAutofit/>
          </a:bodyPr>
          <a:lstStyle/>
          <a:p>
            <a:r>
              <a:rPr lang="en-US" sz="2400" dirty="0" smtClean="0">
                <a:ea typeface="Calibri" panose="020F0502020204030204" pitchFamily="34" charset="0"/>
              </a:rPr>
              <a:t>Key Highlights- People Overview</a:t>
            </a:r>
          </a:p>
        </p:txBody>
      </p:sp>
      <p:graphicFrame>
        <p:nvGraphicFramePr>
          <p:cNvPr id="3" name="Chart 7"/>
          <p:cNvGraphicFramePr>
            <a:graphicFrameLocks noGrp="1"/>
          </p:cNvGraphicFramePr>
          <p:nvPr>
            <p:ph idx="1"/>
            <p:extLst>
              <p:ext uri="{D42A27DB-BD31-4B8C-83A1-F6EECF244321}">
                <p14:modId xmlns:p14="http://schemas.microsoft.com/office/powerpoint/2010/main" val="4238263313"/>
              </p:ext>
            </p:extLst>
          </p:nvPr>
        </p:nvGraphicFramePr>
        <p:xfrm>
          <a:off x="1585432" y="1053890"/>
          <a:ext cx="8842375" cy="3875245"/>
        </p:xfrm>
        <a:graphic>
          <a:graphicData uri="http://schemas.openxmlformats.org/drawingml/2006/chart">
            <c:chart xmlns:c="http://schemas.openxmlformats.org/drawingml/2006/chart" xmlns:r="http://schemas.openxmlformats.org/officeDocument/2006/relationships" r:id="rId2"/>
          </a:graphicData>
        </a:graphic>
      </p:graphicFrame>
      <p:sp>
        <p:nvSpPr>
          <p:cNvPr id="8" name="Rounded Rectangle 7"/>
          <p:cNvSpPr/>
          <p:nvPr/>
        </p:nvSpPr>
        <p:spPr>
          <a:xfrm>
            <a:off x="636104" y="5239657"/>
            <a:ext cx="10416209" cy="885372"/>
          </a:xfrm>
          <a:prstGeom prst="roundRect">
            <a:avLst>
              <a:gd name="adj" fmla="val 12718"/>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spcBef>
                <a:spcPct val="0"/>
              </a:spcBef>
              <a:buClrTx/>
              <a:buFont typeface="Wingdings" panose="05000000000000000000" pitchFamily="2" charset="2"/>
              <a:buChar char="q"/>
            </a:pPr>
            <a:r>
              <a:rPr lang="en-US" altLang="en-US" sz="1400" b="1" dirty="0" smtClean="0">
                <a:solidFill>
                  <a:schemeClr val="bg2"/>
                </a:solidFill>
                <a:latin typeface="+mj-lt"/>
              </a:rPr>
              <a:t>CDM </a:t>
            </a:r>
            <a:r>
              <a:rPr lang="en-US" altLang="en-US" sz="1400" b="1" dirty="0">
                <a:solidFill>
                  <a:schemeClr val="bg2"/>
                </a:solidFill>
                <a:latin typeface="+mj-lt"/>
              </a:rPr>
              <a:t>Resources: Pilot initiated with 21 FTE, Currently we are a team of 81</a:t>
            </a:r>
            <a:r>
              <a:rPr lang="en-US" altLang="en-US" sz="1400" b="1" dirty="0" smtClean="0">
                <a:solidFill>
                  <a:schemeClr val="bg2"/>
                </a:solidFill>
                <a:latin typeface="+mj-lt"/>
              </a:rPr>
              <a:t>!</a:t>
            </a:r>
            <a:endParaRPr lang="en-US" sz="1400" b="1" dirty="0">
              <a:solidFill>
                <a:schemeClr val="bg2"/>
              </a:solidFill>
              <a:latin typeface="+mj-lt"/>
            </a:endParaRPr>
          </a:p>
          <a:p>
            <a:pPr marL="342900" indent="-342900">
              <a:lnSpc>
                <a:spcPct val="150000"/>
              </a:lnSpc>
              <a:spcBef>
                <a:spcPct val="0"/>
              </a:spcBef>
              <a:buClrTx/>
              <a:buFont typeface="Wingdings" panose="05000000000000000000" pitchFamily="2" charset="2"/>
              <a:buChar char="q"/>
            </a:pPr>
            <a:r>
              <a:rPr lang="en-US" sz="1400" b="1" dirty="0">
                <a:solidFill>
                  <a:schemeClr val="bg2"/>
                </a:solidFill>
                <a:latin typeface="+mj-lt"/>
              </a:rPr>
              <a:t>In addition- we have 3 Statistical Programmers for the pilot 1366.4 trial</a:t>
            </a:r>
            <a:endParaRPr lang="en-US" sz="1400" dirty="0">
              <a:solidFill>
                <a:schemeClr val="bg2"/>
              </a:solidFill>
              <a:latin typeface="+mj-lt"/>
            </a:endParaRPr>
          </a:p>
        </p:txBody>
      </p:sp>
    </p:spTree>
    <p:extLst>
      <p:ext uri="{BB962C8B-B14F-4D97-AF65-F5344CB8AC3E}">
        <p14:creationId xmlns:p14="http://schemas.microsoft.com/office/powerpoint/2010/main" val="2028987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altLang="en-US" sz="2400" dirty="0" smtClean="0">
                <a:ea typeface="Calibri" panose="020F0502020204030204" pitchFamily="34" charset="0"/>
              </a:rPr>
              <a:t>Performance Metrics</a:t>
            </a:r>
            <a:endParaRPr lang="en-US" altLang="en-US" sz="2400" dirty="0" smtClean="0">
              <a:solidFill>
                <a:srgbClr val="FF0000"/>
              </a:solidFill>
              <a:ea typeface="Calibri" panose="020F0502020204030204" pitchFamily="34"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27422242"/>
              </p:ext>
            </p:extLst>
          </p:nvPr>
        </p:nvGraphicFramePr>
        <p:xfrm>
          <a:off x="1014686" y="977029"/>
          <a:ext cx="4887167" cy="2681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1554440688"/>
              </p:ext>
            </p:extLst>
          </p:nvPr>
        </p:nvGraphicFramePr>
        <p:xfrm>
          <a:off x="1014875" y="3825024"/>
          <a:ext cx="4886998" cy="2239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3237321499"/>
              </p:ext>
            </p:extLst>
          </p:nvPr>
        </p:nvGraphicFramePr>
        <p:xfrm>
          <a:off x="6065951" y="978794"/>
          <a:ext cx="5158422" cy="26918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645670616"/>
              </p:ext>
            </p:extLst>
          </p:nvPr>
        </p:nvGraphicFramePr>
        <p:xfrm>
          <a:off x="6078829" y="3837903"/>
          <a:ext cx="5151549" cy="222769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24987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itle 1"/>
          <p:cNvSpPr>
            <a:spLocks noGrp="1"/>
          </p:cNvSpPr>
          <p:nvPr>
            <p:ph type="title"/>
          </p:nvPr>
        </p:nvSpPr>
        <p:spPr/>
        <p:txBody>
          <a:bodyPr>
            <a:normAutofit/>
          </a:bodyPr>
          <a:lstStyle/>
          <a:p>
            <a:r>
              <a:rPr lang="en-US" altLang="en-US" sz="2400" dirty="0" smtClean="0">
                <a:ea typeface="Calibri" panose="020F0502020204030204" pitchFamily="34" charset="0"/>
              </a:rPr>
              <a:t>Key Highlights: Statistical Programming</a:t>
            </a:r>
          </a:p>
        </p:txBody>
      </p:sp>
      <p:sp>
        <p:nvSpPr>
          <p:cNvPr id="4" name="Rounded Rectangle 3"/>
          <p:cNvSpPr/>
          <p:nvPr/>
        </p:nvSpPr>
        <p:spPr>
          <a:xfrm>
            <a:off x="636104" y="924949"/>
            <a:ext cx="10416209" cy="1109914"/>
          </a:xfrm>
          <a:prstGeom prst="roundRect">
            <a:avLst>
              <a:gd name="adj" fmla="val 6587"/>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altLang="en-US" sz="1400" dirty="0">
                <a:solidFill>
                  <a:schemeClr val="bg2"/>
                </a:solidFill>
                <a:ea typeface="Calibri" panose="020F0502020204030204" pitchFamily="34" charset="0"/>
              </a:rPr>
              <a:t>1 pilot study awarded 1366.4</a:t>
            </a:r>
          </a:p>
          <a:p>
            <a:pPr marL="742950" lvl="1" indent="-285750">
              <a:buFont typeface="Wingdings" panose="05000000000000000000" pitchFamily="2" charset="2"/>
              <a:buChar char="§"/>
            </a:pPr>
            <a:r>
              <a:rPr lang="en-US" altLang="en-US" sz="1400" dirty="0">
                <a:solidFill>
                  <a:schemeClr val="bg2"/>
                </a:solidFill>
                <a:ea typeface="Calibri" panose="020F0502020204030204" pitchFamily="34" charset="0"/>
              </a:rPr>
              <a:t>Training – LOS; </a:t>
            </a:r>
            <a:r>
              <a:rPr lang="en-US" altLang="en-US" sz="1400" dirty="0" err="1">
                <a:solidFill>
                  <a:schemeClr val="bg2"/>
                </a:solidFill>
                <a:ea typeface="Calibri" panose="020F0502020204030204" pitchFamily="34" charset="0"/>
              </a:rPr>
              <a:t>CARe</a:t>
            </a:r>
            <a:r>
              <a:rPr lang="en-US" altLang="en-US" sz="1400" dirty="0">
                <a:solidFill>
                  <a:schemeClr val="bg2"/>
                </a:solidFill>
                <a:ea typeface="Calibri" panose="020F0502020204030204" pitchFamily="34" charset="0"/>
              </a:rPr>
              <a:t> Sand box Hub n Stub </a:t>
            </a:r>
            <a:r>
              <a:rPr lang="en-US" altLang="en-US" sz="1400" dirty="0" err="1">
                <a:solidFill>
                  <a:schemeClr val="bg2"/>
                </a:solidFill>
                <a:ea typeface="Calibri" panose="020F0502020204030204" pitchFamily="34" charset="0"/>
              </a:rPr>
              <a:t>trng</a:t>
            </a:r>
            <a:r>
              <a:rPr lang="en-US" altLang="en-US" sz="1400" dirty="0">
                <a:solidFill>
                  <a:schemeClr val="bg2"/>
                </a:solidFill>
                <a:ea typeface="Calibri" panose="020F0502020204030204" pitchFamily="34" charset="0"/>
              </a:rPr>
              <a:t>; X-Macros</a:t>
            </a:r>
          </a:p>
          <a:p>
            <a:pPr marL="742950" lvl="1" indent="-285750">
              <a:buFont typeface="Wingdings" panose="05000000000000000000" pitchFamily="2" charset="2"/>
              <a:buChar char="§"/>
            </a:pPr>
            <a:r>
              <a:rPr lang="en-US" altLang="en-US" sz="1400" dirty="0">
                <a:solidFill>
                  <a:schemeClr val="bg2"/>
                </a:solidFill>
                <a:ea typeface="Calibri" panose="020F0502020204030204" pitchFamily="34" charset="0"/>
              </a:rPr>
              <a:t>Study kick off done on 22</a:t>
            </a:r>
            <a:r>
              <a:rPr lang="en-US" altLang="en-US" sz="1400" baseline="30000" dirty="0">
                <a:solidFill>
                  <a:schemeClr val="bg2"/>
                </a:solidFill>
                <a:ea typeface="Calibri" panose="020F0502020204030204" pitchFamily="34" charset="0"/>
              </a:rPr>
              <a:t>nd</a:t>
            </a:r>
            <a:r>
              <a:rPr lang="en-US" altLang="en-US" sz="1400" dirty="0">
                <a:solidFill>
                  <a:schemeClr val="bg2"/>
                </a:solidFill>
                <a:ea typeface="Calibri" panose="020F0502020204030204" pitchFamily="34" charset="0"/>
              </a:rPr>
              <a:t> Sept</a:t>
            </a:r>
          </a:p>
          <a:p>
            <a:pPr marL="742950" lvl="1" indent="-285750">
              <a:buFont typeface="Wingdings" panose="05000000000000000000" pitchFamily="2" charset="2"/>
              <a:buChar char="§"/>
            </a:pPr>
            <a:r>
              <a:rPr lang="en-US" altLang="en-US" sz="1400" dirty="0" smtClean="0">
                <a:solidFill>
                  <a:schemeClr val="bg2"/>
                </a:solidFill>
                <a:ea typeface="Calibri" panose="020F0502020204030204" pitchFamily="34" charset="0"/>
              </a:rPr>
              <a:t>Protocol</a:t>
            </a:r>
            <a:r>
              <a:rPr lang="en-US" altLang="en-US" sz="1400" dirty="0">
                <a:solidFill>
                  <a:schemeClr val="bg2"/>
                </a:solidFill>
                <a:ea typeface="Calibri" panose="020F0502020204030204" pitchFamily="34" charset="0"/>
              </a:rPr>
              <a:t>, SAP &amp; Mock shells review</a:t>
            </a:r>
          </a:p>
        </p:txBody>
      </p:sp>
      <p:sp>
        <p:nvSpPr>
          <p:cNvPr id="9" name="Rounded Rectangle 8"/>
          <p:cNvSpPr/>
          <p:nvPr/>
        </p:nvSpPr>
        <p:spPr>
          <a:xfrm>
            <a:off x="636103" y="2114603"/>
            <a:ext cx="10416209" cy="860416"/>
          </a:xfrm>
          <a:prstGeom prst="roundRect">
            <a:avLst>
              <a:gd name="adj" fmla="val 11328"/>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1400" dirty="0">
                <a:solidFill>
                  <a:schemeClr val="bg2"/>
                </a:solidFill>
                <a:ea typeface="Calibri" panose="020F0502020204030204" pitchFamily="34" charset="0"/>
              </a:rPr>
              <a:t>Upcoming Milestones:</a:t>
            </a:r>
          </a:p>
          <a:p>
            <a:pPr marL="742950" lvl="1" indent="-285750">
              <a:buFont typeface="Arial" panose="020B0604020202020204" pitchFamily="34" charset="0"/>
              <a:buChar char="•"/>
            </a:pPr>
            <a:r>
              <a:rPr lang="en-US" sz="1400" dirty="0">
                <a:solidFill>
                  <a:schemeClr val="bg2"/>
                </a:solidFill>
                <a:ea typeface="Calibri" panose="020F0502020204030204" pitchFamily="34" charset="0"/>
              </a:rPr>
              <a:t>Review of Annotated SDTM CRF &amp; Validated SDTM data sets- Oct 2017</a:t>
            </a:r>
          </a:p>
          <a:p>
            <a:pPr marL="742950" lvl="1" indent="-285750">
              <a:buFont typeface="Arial" panose="020B0604020202020204" pitchFamily="34" charset="0"/>
              <a:buChar char="•"/>
            </a:pPr>
            <a:r>
              <a:rPr lang="en-US" sz="1400" dirty="0">
                <a:solidFill>
                  <a:schemeClr val="bg2"/>
                </a:solidFill>
                <a:ea typeface="Calibri" panose="020F0502020204030204" pitchFamily="34" charset="0"/>
              </a:rPr>
              <a:t>1</a:t>
            </a:r>
            <a:r>
              <a:rPr lang="en-US" sz="1400" baseline="30000" dirty="0">
                <a:solidFill>
                  <a:schemeClr val="bg2"/>
                </a:solidFill>
                <a:ea typeface="Calibri" panose="020F0502020204030204" pitchFamily="34" charset="0"/>
              </a:rPr>
              <a:t>st</a:t>
            </a:r>
            <a:r>
              <a:rPr lang="en-US" sz="1400" dirty="0">
                <a:solidFill>
                  <a:schemeClr val="bg2"/>
                </a:solidFill>
                <a:ea typeface="Calibri" panose="020F0502020204030204" pitchFamily="34" charset="0"/>
              </a:rPr>
              <a:t> MQRM &amp; 1</a:t>
            </a:r>
            <a:r>
              <a:rPr lang="en-US" sz="1400" baseline="30000" dirty="0">
                <a:solidFill>
                  <a:schemeClr val="bg2"/>
                </a:solidFill>
                <a:ea typeface="Calibri" panose="020F0502020204030204" pitchFamily="34" charset="0"/>
              </a:rPr>
              <a:t>st</a:t>
            </a:r>
            <a:r>
              <a:rPr lang="en-US" sz="1400" dirty="0">
                <a:solidFill>
                  <a:schemeClr val="bg2"/>
                </a:solidFill>
                <a:ea typeface="Calibri" panose="020F0502020204030204" pitchFamily="34" charset="0"/>
              </a:rPr>
              <a:t> DEC meetings- Dec 2017</a:t>
            </a:r>
          </a:p>
        </p:txBody>
      </p:sp>
      <p:sp>
        <p:nvSpPr>
          <p:cNvPr id="10" name="Rounded Rectangle 9"/>
          <p:cNvSpPr/>
          <p:nvPr/>
        </p:nvSpPr>
        <p:spPr>
          <a:xfrm>
            <a:off x="636103" y="3046834"/>
            <a:ext cx="10416209" cy="608437"/>
          </a:xfrm>
          <a:prstGeom prst="roundRect">
            <a:avLst>
              <a:gd name="adj" fmla="val 11328"/>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1400" dirty="0">
                <a:solidFill>
                  <a:schemeClr val="bg2"/>
                </a:solidFill>
                <a:ea typeface="Calibri" panose="020F0502020204030204" pitchFamily="34" charset="0"/>
              </a:rPr>
              <a:t>Audits:</a:t>
            </a:r>
          </a:p>
          <a:p>
            <a:pPr marL="742950" lvl="1" indent="-285750">
              <a:buFont typeface="Wingdings" panose="05000000000000000000" pitchFamily="2" charset="2"/>
              <a:buChar char="§"/>
            </a:pPr>
            <a:r>
              <a:rPr lang="en-US" sz="1400" dirty="0">
                <a:solidFill>
                  <a:schemeClr val="bg2"/>
                </a:solidFill>
                <a:ea typeface="Calibri" panose="020F0502020204030204" pitchFamily="34" charset="0"/>
              </a:rPr>
              <a:t>Vendor Qualification Audit completed</a:t>
            </a:r>
          </a:p>
        </p:txBody>
      </p:sp>
    </p:spTree>
    <p:extLst>
      <p:ext uri="{BB962C8B-B14F-4D97-AF65-F5344CB8AC3E}">
        <p14:creationId xmlns:p14="http://schemas.microsoft.com/office/powerpoint/2010/main" val="3553814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itle 1"/>
          <p:cNvSpPr txBox="1">
            <a:spLocks noGrp="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spcBef>
                <a:spcPct val="20000"/>
              </a:spcBef>
              <a:buClr>
                <a:srgbClr val="4E84C4"/>
              </a:buClr>
              <a:buFont typeface="Wingdings" panose="05000000000000000000" pitchFamily="2" charset="2"/>
              <a:buChar char="§"/>
              <a:defRPr sz="2200">
                <a:solidFill>
                  <a:schemeClr val="tx1"/>
                </a:solidFill>
                <a:latin typeface="Myriad Pro" pitchFamily="34" charset="0"/>
              </a:defRPr>
            </a:lvl1pPr>
            <a:lvl2pPr marL="742950" indent="-285750">
              <a:spcBef>
                <a:spcPct val="20000"/>
              </a:spcBef>
              <a:buClr>
                <a:srgbClr val="4E84C4"/>
              </a:buClr>
              <a:buFont typeface="Myriad Pro" pitchFamily="34" charset="0"/>
              <a:buChar char="–"/>
              <a:defRPr sz="2000">
                <a:solidFill>
                  <a:schemeClr val="tx1"/>
                </a:solidFill>
                <a:latin typeface="Myriad Pro"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itchFamily="34" charset="0"/>
              </a:defRPr>
            </a:lvl4pPr>
            <a:lvl5pPr marL="2057400" indent="-228600">
              <a:spcBef>
                <a:spcPct val="20000"/>
              </a:spcBef>
              <a:buFont typeface="Arial" panose="020B0604020202020204" pitchFamily="34" charset="0"/>
              <a:buChar char="»"/>
              <a:defRPr sz="2000">
                <a:solidFill>
                  <a:schemeClr val="tx1"/>
                </a:solidFill>
                <a:latin typeface="Myriad Pro"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9pPr>
          </a:lstStyle>
          <a:p>
            <a:pPr eaLnBrk="1" hangingPunct="1">
              <a:lnSpc>
                <a:spcPct val="150000"/>
              </a:lnSpc>
              <a:spcBef>
                <a:spcPct val="0"/>
              </a:spcBef>
              <a:buClrTx/>
              <a:buFontTx/>
              <a:buNone/>
            </a:pPr>
            <a:r>
              <a:rPr lang="en-US" sz="2400" dirty="0">
                <a:solidFill>
                  <a:schemeClr val="bg1"/>
                </a:solidFill>
                <a:latin typeface="+mj-lt"/>
              </a:rPr>
              <a:t>Process Improvements- CDM</a:t>
            </a:r>
          </a:p>
        </p:txBody>
      </p:sp>
      <p:graphicFrame>
        <p:nvGraphicFramePr>
          <p:cNvPr id="21" name="Table 20"/>
          <p:cNvGraphicFramePr>
            <a:graphicFrameLocks noGrp="1"/>
          </p:cNvGraphicFramePr>
          <p:nvPr>
            <p:extLst>
              <p:ext uri="{D42A27DB-BD31-4B8C-83A1-F6EECF244321}">
                <p14:modId xmlns:p14="http://schemas.microsoft.com/office/powerpoint/2010/main" val="3178857685"/>
              </p:ext>
            </p:extLst>
          </p:nvPr>
        </p:nvGraphicFramePr>
        <p:xfrm>
          <a:off x="615624" y="1108612"/>
          <a:ext cx="8798833" cy="4618037"/>
        </p:xfrm>
        <a:graphic>
          <a:graphicData uri="http://schemas.openxmlformats.org/drawingml/2006/table">
            <a:tbl>
              <a:tblPr firstRow="1" bandRow="1">
                <a:tableStyleId>{5C22544A-7EE6-4342-B048-85BDC9FD1C3A}</a:tableStyleId>
              </a:tblPr>
              <a:tblGrid>
                <a:gridCol w="1779538"/>
                <a:gridCol w="3163626"/>
                <a:gridCol w="3855669"/>
              </a:tblGrid>
              <a:tr h="335290">
                <a:tc>
                  <a:txBody>
                    <a:bodyPr/>
                    <a:lstStyle/>
                    <a:p>
                      <a:r>
                        <a:rPr lang="en-US" sz="1400" dirty="0" smtClean="0"/>
                        <a:t>Area</a:t>
                      </a:r>
                      <a:endParaRPr lang="en-US" sz="1400" dirty="0"/>
                    </a:p>
                  </a:txBody>
                  <a:tcPr marT="45707" marB="45707"/>
                </a:tc>
                <a:tc>
                  <a:txBody>
                    <a:bodyPr/>
                    <a:lstStyle/>
                    <a:p>
                      <a:r>
                        <a:rPr lang="en-US" sz="1400" dirty="0" smtClean="0"/>
                        <a:t>Synergy areas</a:t>
                      </a:r>
                      <a:endParaRPr lang="en-US" sz="1400" dirty="0"/>
                    </a:p>
                  </a:txBody>
                  <a:tcPr marT="45707" marB="45707"/>
                </a:tc>
                <a:tc>
                  <a:txBody>
                    <a:bodyPr/>
                    <a:lstStyle/>
                    <a:p>
                      <a:r>
                        <a:rPr lang="en-US" sz="1400" dirty="0" smtClean="0"/>
                        <a:t>Benefits</a:t>
                      </a:r>
                      <a:endParaRPr lang="en-US" sz="1400" dirty="0"/>
                    </a:p>
                  </a:txBody>
                  <a:tcPr marT="45707" marB="45707"/>
                </a:tc>
              </a:tr>
              <a:tr h="579165">
                <a:tc>
                  <a:txBody>
                    <a:bodyPr/>
                    <a:lstStyle/>
                    <a:p>
                      <a:r>
                        <a:rPr lang="en-US" sz="1400" kern="1200" baseline="0" dirty="0" smtClean="0">
                          <a:solidFill>
                            <a:schemeClr val="dk1"/>
                          </a:solidFill>
                          <a:latin typeface="Calibri" panose="020F0502020204030204" pitchFamily="34" charset="0"/>
                          <a:ea typeface="+mn-ea"/>
                          <a:cs typeface="+mn-cs"/>
                        </a:rPr>
                        <a:t>SDTM – DBD Synergy</a:t>
                      </a:r>
                      <a:endParaRPr lang="en-US" sz="1400" kern="1200" dirty="0">
                        <a:solidFill>
                          <a:schemeClr val="dk1"/>
                        </a:solidFill>
                        <a:latin typeface="Calibri" panose="020F0502020204030204" pitchFamily="34" charset="0"/>
                        <a:ea typeface="+mn-ea"/>
                        <a:cs typeface="+mn-cs"/>
                      </a:endParaRPr>
                    </a:p>
                  </a:txBody>
                  <a:tcPr marT="45707" marB="45707">
                    <a:solidFill>
                      <a:schemeClr val="accent1">
                        <a:lumMod val="20000"/>
                        <a:lumOff val="80000"/>
                      </a:schemeClr>
                    </a:solidFill>
                  </a:tcPr>
                </a:tc>
                <a:tc>
                  <a:txBody>
                    <a:bodyPr/>
                    <a:lstStyle/>
                    <a:p>
                      <a:r>
                        <a:rPr lang="en-US" sz="1400" kern="1200" dirty="0" smtClean="0">
                          <a:solidFill>
                            <a:schemeClr val="dk1"/>
                          </a:solidFill>
                          <a:latin typeface="Calibri" panose="020F0502020204030204" pitchFamily="34" charset="0"/>
                          <a:ea typeface="+mn-ea"/>
                          <a:cs typeface="+mn-cs"/>
                        </a:rPr>
                        <a:t>OCV Tool- Comments</a:t>
                      </a:r>
                      <a:r>
                        <a:rPr lang="en-US" sz="1400" kern="1200" baseline="0" dirty="0" smtClean="0">
                          <a:solidFill>
                            <a:schemeClr val="dk1"/>
                          </a:solidFill>
                          <a:latin typeface="Calibri" panose="020F0502020204030204" pitchFamily="34" charset="0"/>
                          <a:ea typeface="+mn-ea"/>
                          <a:cs typeface="+mn-cs"/>
                        </a:rPr>
                        <a:t> carry forward</a:t>
                      </a:r>
                      <a:endParaRPr lang="en-US" sz="1400" kern="1200" dirty="0">
                        <a:solidFill>
                          <a:schemeClr val="dk1"/>
                        </a:solidFill>
                        <a:latin typeface="Calibri" panose="020F0502020204030204" pitchFamily="34" charset="0"/>
                        <a:ea typeface="+mn-ea"/>
                        <a:cs typeface="+mn-cs"/>
                      </a:endParaRPr>
                    </a:p>
                  </a:txBody>
                  <a:tcPr marT="45707" marB="45707">
                    <a:solidFill>
                      <a:schemeClr val="accent1">
                        <a:lumMod val="20000"/>
                        <a:lumOff val="80000"/>
                      </a:schemeClr>
                    </a:solidFill>
                  </a:tcPr>
                </a:tc>
                <a:tc>
                  <a:txBody>
                    <a:bodyPr/>
                    <a:lstStyle/>
                    <a:p>
                      <a:r>
                        <a:rPr lang="en-US" sz="1400" kern="1200" dirty="0" smtClean="0">
                          <a:solidFill>
                            <a:schemeClr val="dk1"/>
                          </a:solidFill>
                          <a:latin typeface="Calibri" panose="020F0502020204030204" pitchFamily="34" charset="0"/>
                          <a:ea typeface="+mn-ea"/>
                          <a:cs typeface="+mn-cs"/>
                        </a:rPr>
                        <a:t>Increased accuracy and enhanced </a:t>
                      </a:r>
                    </a:p>
                    <a:p>
                      <a:r>
                        <a:rPr lang="en-US" sz="1400" kern="1200" dirty="0" smtClean="0">
                          <a:solidFill>
                            <a:schemeClr val="dk1"/>
                          </a:solidFill>
                          <a:latin typeface="Calibri" panose="020F0502020204030204" pitchFamily="34" charset="0"/>
                          <a:ea typeface="+mn-ea"/>
                          <a:cs typeface="+mn-cs"/>
                        </a:rPr>
                        <a:t>Productivity</a:t>
                      </a:r>
                      <a:endParaRPr lang="en-US" sz="1400" kern="1200" dirty="0">
                        <a:solidFill>
                          <a:schemeClr val="dk1"/>
                        </a:solidFill>
                        <a:latin typeface="Calibri" panose="020F0502020204030204" pitchFamily="34" charset="0"/>
                        <a:ea typeface="+mn-ea"/>
                        <a:cs typeface="+mn-cs"/>
                      </a:endParaRPr>
                    </a:p>
                  </a:txBody>
                  <a:tcPr marT="45707" marB="45707">
                    <a:solidFill>
                      <a:schemeClr val="accent1">
                        <a:lumMod val="20000"/>
                        <a:lumOff val="80000"/>
                      </a:schemeClr>
                    </a:solidFill>
                  </a:tcPr>
                </a:tc>
              </a:tr>
              <a:tr h="822974">
                <a:tc>
                  <a:txBody>
                    <a:bodyPr/>
                    <a:lstStyle/>
                    <a:p>
                      <a:r>
                        <a:rPr lang="en-US" sz="1400" kern="1200" dirty="0" smtClean="0">
                          <a:solidFill>
                            <a:schemeClr val="dk1"/>
                          </a:solidFill>
                          <a:latin typeface="Calibri" panose="020F0502020204030204" pitchFamily="34" charset="0"/>
                          <a:ea typeface="+mn-ea"/>
                          <a:cs typeface="+mn-cs"/>
                        </a:rPr>
                        <a:t>Data Cleaning</a:t>
                      </a:r>
                      <a:endParaRPr lang="en-US" sz="1400" kern="1200" dirty="0">
                        <a:solidFill>
                          <a:schemeClr val="dk1"/>
                        </a:solidFill>
                        <a:latin typeface="Calibri" panose="020F0502020204030204" pitchFamily="34" charset="0"/>
                        <a:ea typeface="+mn-ea"/>
                        <a:cs typeface="+mn-cs"/>
                      </a:endParaRPr>
                    </a:p>
                  </a:txBody>
                  <a:tcPr marT="45707" marB="45707">
                    <a:solidFill>
                      <a:schemeClr val="tx2">
                        <a:lumMod val="20000"/>
                        <a:lumOff val="80000"/>
                      </a:schemeClr>
                    </a:solidFill>
                  </a:tcPr>
                </a:tc>
                <a:tc>
                  <a:txBody>
                    <a:bodyPr/>
                    <a:lstStyle/>
                    <a:p>
                      <a:r>
                        <a:rPr lang="en-US" sz="1400" kern="1200" dirty="0" smtClean="0">
                          <a:solidFill>
                            <a:schemeClr val="dk1"/>
                          </a:solidFill>
                          <a:latin typeface="Calibri" panose="020F0502020204030204" pitchFamily="34" charset="0"/>
                          <a:ea typeface="+mn-ea"/>
                          <a:cs typeface="+mn-cs"/>
                        </a:rPr>
                        <a:t>SAS macros for data cleaning (Lab Reconciliation</a:t>
                      </a:r>
                      <a:endParaRPr lang="en-US" sz="1400" kern="1200" dirty="0">
                        <a:solidFill>
                          <a:schemeClr val="dk1"/>
                        </a:solidFill>
                        <a:latin typeface="Calibri" panose="020F0502020204030204" pitchFamily="34" charset="0"/>
                        <a:ea typeface="+mn-ea"/>
                        <a:cs typeface="+mn-cs"/>
                      </a:endParaRPr>
                    </a:p>
                  </a:txBody>
                  <a:tcPr marT="45707" marB="45707">
                    <a:solidFill>
                      <a:schemeClr val="tx2">
                        <a:lumMod val="20000"/>
                        <a:lumOff val="80000"/>
                      </a:schemeClr>
                    </a:solidFill>
                  </a:tcPr>
                </a:tc>
                <a:tc>
                  <a:txBody>
                    <a:bodyPr/>
                    <a:lstStyle/>
                    <a:p>
                      <a:r>
                        <a:rPr lang="en-US" sz="1400" kern="1200" dirty="0" smtClean="0">
                          <a:solidFill>
                            <a:schemeClr val="dk1"/>
                          </a:solidFill>
                          <a:latin typeface="Calibri" panose="020F0502020204030204" pitchFamily="34" charset="0"/>
                          <a:ea typeface="+mn-ea"/>
                          <a:cs typeface="+mn-cs"/>
                        </a:rPr>
                        <a:t>Increased accuracy and enhanced efficiency</a:t>
                      </a:r>
                      <a:endParaRPr lang="en-US" sz="1400" kern="1200" dirty="0">
                        <a:solidFill>
                          <a:schemeClr val="dk1"/>
                        </a:solidFill>
                        <a:latin typeface="Calibri" panose="020F0502020204030204" pitchFamily="34" charset="0"/>
                        <a:ea typeface="+mn-ea"/>
                        <a:cs typeface="+mn-cs"/>
                      </a:endParaRPr>
                    </a:p>
                  </a:txBody>
                  <a:tcPr marT="45707" marB="45707">
                    <a:solidFill>
                      <a:schemeClr val="tx2">
                        <a:lumMod val="20000"/>
                        <a:lumOff val="80000"/>
                      </a:schemeClr>
                    </a:solidFill>
                  </a:tcPr>
                </a:tc>
              </a:tr>
              <a:tr h="624897">
                <a:tc>
                  <a:txBody>
                    <a:bodyPr/>
                    <a:lstStyle/>
                    <a:p>
                      <a:r>
                        <a:rPr lang="en-US" sz="1400" kern="1200" dirty="0" smtClean="0">
                          <a:solidFill>
                            <a:schemeClr val="dk1"/>
                          </a:solidFill>
                          <a:latin typeface="Calibri" panose="020F0502020204030204" pitchFamily="34" charset="0"/>
                          <a:ea typeface="+mn-ea"/>
                          <a:cs typeface="+mn-cs"/>
                        </a:rPr>
                        <a:t>Data Cleaning</a:t>
                      </a:r>
                      <a:endParaRPr lang="en-US" sz="1400" kern="1200" dirty="0">
                        <a:solidFill>
                          <a:schemeClr val="dk1"/>
                        </a:solidFill>
                        <a:latin typeface="Calibri" panose="020F0502020204030204" pitchFamily="34" charset="0"/>
                        <a:ea typeface="+mn-ea"/>
                        <a:cs typeface="+mn-cs"/>
                      </a:endParaRPr>
                    </a:p>
                  </a:txBody>
                  <a:tcPr marT="45707" marB="45707">
                    <a:solidFill>
                      <a:schemeClr val="accent1">
                        <a:lumMod val="20000"/>
                        <a:lumOff val="80000"/>
                      </a:schemeClr>
                    </a:solidFill>
                  </a:tcPr>
                </a:tc>
                <a:tc>
                  <a:txBody>
                    <a:bodyPr/>
                    <a:lstStyle/>
                    <a:p>
                      <a:r>
                        <a:rPr lang="en-US" sz="1400" kern="1200" dirty="0" smtClean="0">
                          <a:solidFill>
                            <a:schemeClr val="dk1"/>
                          </a:solidFill>
                          <a:latin typeface="Calibri" panose="020F0502020204030204" pitchFamily="34" charset="0"/>
                          <a:ea typeface="+mn-ea"/>
                          <a:cs typeface="+mn-cs"/>
                        </a:rPr>
                        <a:t>Queries on non-enterable fields</a:t>
                      </a:r>
                      <a:endParaRPr lang="en-US" sz="1400" kern="1200" dirty="0">
                        <a:solidFill>
                          <a:schemeClr val="dk1"/>
                        </a:solidFill>
                        <a:latin typeface="Calibri" panose="020F0502020204030204" pitchFamily="34" charset="0"/>
                        <a:ea typeface="+mn-ea"/>
                        <a:cs typeface="+mn-cs"/>
                      </a:endParaRPr>
                    </a:p>
                  </a:txBody>
                  <a:tcPr marT="45707" marB="45707">
                    <a:solidFill>
                      <a:schemeClr val="accent1">
                        <a:lumMod val="20000"/>
                        <a:lumOff val="80000"/>
                      </a:schemeClr>
                    </a:solidFill>
                  </a:tcPr>
                </a:tc>
                <a:tc>
                  <a:txBody>
                    <a:bodyPr/>
                    <a:lstStyle/>
                    <a:p>
                      <a:r>
                        <a:rPr lang="en-US" sz="1400" kern="1200" dirty="0" smtClean="0">
                          <a:solidFill>
                            <a:schemeClr val="dk1"/>
                          </a:solidFill>
                          <a:latin typeface="Calibri" panose="020F0502020204030204" pitchFamily="34" charset="0"/>
                          <a:ea typeface="+mn-ea"/>
                          <a:cs typeface="+mn-cs"/>
                        </a:rPr>
                        <a:t>Better Quality and decreased cycle time for queries</a:t>
                      </a:r>
                      <a:endParaRPr lang="en-US" sz="1400" kern="1200" dirty="0">
                        <a:solidFill>
                          <a:schemeClr val="dk1"/>
                        </a:solidFill>
                        <a:latin typeface="Calibri" panose="020F0502020204030204" pitchFamily="34" charset="0"/>
                        <a:ea typeface="+mn-ea"/>
                        <a:cs typeface="+mn-cs"/>
                      </a:endParaRPr>
                    </a:p>
                  </a:txBody>
                  <a:tcPr marT="45707" marB="45707">
                    <a:solidFill>
                      <a:schemeClr val="accent1">
                        <a:lumMod val="20000"/>
                        <a:lumOff val="80000"/>
                      </a:schemeClr>
                    </a:solidFill>
                  </a:tcPr>
                </a:tc>
              </a:tr>
              <a:tr h="609633">
                <a:tc>
                  <a:txBody>
                    <a:bodyPr/>
                    <a:lstStyle/>
                    <a:p>
                      <a:r>
                        <a:rPr lang="en-US" sz="1400" kern="1200" dirty="0" smtClean="0">
                          <a:solidFill>
                            <a:schemeClr val="dk1"/>
                          </a:solidFill>
                          <a:latin typeface="Calibri" panose="020F0502020204030204" pitchFamily="34" charset="0"/>
                          <a:ea typeface="+mn-ea"/>
                          <a:cs typeface="+mn-cs"/>
                        </a:rPr>
                        <a:t>DBD-SDTM</a:t>
                      </a:r>
                      <a:endParaRPr lang="en-US" sz="1400" kern="1200" dirty="0">
                        <a:solidFill>
                          <a:schemeClr val="dk1"/>
                        </a:solidFill>
                        <a:latin typeface="Calibri" panose="020F0502020204030204" pitchFamily="34" charset="0"/>
                        <a:ea typeface="+mn-ea"/>
                        <a:cs typeface="+mn-cs"/>
                      </a:endParaRPr>
                    </a:p>
                  </a:txBody>
                  <a:tcPr marT="45707" marB="45707">
                    <a:solidFill>
                      <a:schemeClr val="tx2">
                        <a:lumMod val="20000"/>
                        <a:lumOff val="80000"/>
                      </a:schemeClr>
                    </a:solidFill>
                  </a:tcPr>
                </a:tc>
                <a:tc>
                  <a:txBody>
                    <a:bodyPr/>
                    <a:lstStyle/>
                    <a:p>
                      <a:r>
                        <a:rPr lang="en-US" sz="1400" kern="1200" dirty="0" smtClean="0">
                          <a:solidFill>
                            <a:schemeClr val="dk1"/>
                          </a:solidFill>
                          <a:latin typeface="Calibri" panose="020F0502020204030204" pitchFamily="34" charset="0"/>
                          <a:ea typeface="+mn-ea"/>
                          <a:cs typeface="+mn-cs"/>
                        </a:rPr>
                        <a:t>PDF Annotation Tool</a:t>
                      </a:r>
                      <a:endParaRPr lang="en-US" sz="1400" kern="1200" dirty="0">
                        <a:solidFill>
                          <a:schemeClr val="dk1"/>
                        </a:solidFill>
                        <a:latin typeface="Calibri" panose="020F0502020204030204" pitchFamily="34" charset="0"/>
                        <a:ea typeface="+mn-ea"/>
                        <a:cs typeface="+mn-cs"/>
                      </a:endParaRPr>
                    </a:p>
                  </a:txBody>
                  <a:tcPr marT="45707" marB="45707">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Calibri" panose="020F0502020204030204" pitchFamily="34" charset="0"/>
                          <a:ea typeface="+mn-ea"/>
                          <a:cs typeface="+mn-cs"/>
                        </a:rPr>
                        <a:t>Increased accuracy and enhanced efficiency</a:t>
                      </a:r>
                    </a:p>
                  </a:txBody>
                  <a:tcPr marT="45707" marB="45707">
                    <a:solidFill>
                      <a:schemeClr val="tx2">
                        <a:lumMod val="20000"/>
                        <a:lumOff val="80000"/>
                      </a:schemeClr>
                    </a:solidFill>
                  </a:tcPr>
                </a:tc>
              </a:tr>
              <a:tr h="823039">
                <a:tc>
                  <a:txBody>
                    <a:bodyPr/>
                    <a:lstStyle/>
                    <a:p>
                      <a:r>
                        <a:rPr lang="en-US" sz="1400" kern="1200" dirty="0" smtClean="0">
                          <a:solidFill>
                            <a:schemeClr val="dk1"/>
                          </a:solidFill>
                          <a:latin typeface="Calibri" panose="020F0502020204030204" pitchFamily="34" charset="0"/>
                          <a:ea typeface="+mn-ea"/>
                          <a:cs typeface="+mn-cs"/>
                        </a:rPr>
                        <a:t>SDTM</a:t>
                      </a:r>
                      <a:endParaRPr lang="en-US" sz="1400" kern="1200" dirty="0">
                        <a:solidFill>
                          <a:schemeClr val="dk1"/>
                        </a:solidFill>
                        <a:latin typeface="Calibri" panose="020F0502020204030204" pitchFamily="34" charset="0"/>
                        <a:ea typeface="+mn-ea"/>
                        <a:cs typeface="+mn-cs"/>
                      </a:endParaRPr>
                    </a:p>
                  </a:txBody>
                  <a:tcPr marT="45707" marB="45707">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Calibri" pitchFamily="34" charset="0"/>
                          <a:ea typeface="Calibri" panose="020F0502020204030204" pitchFamily="34" charset="0"/>
                          <a:cs typeface="Calibri" pitchFamily="34" charset="0"/>
                        </a:rPr>
                        <a:t>Creation of SDTM Overview Macro in SAS to check input availability</a:t>
                      </a:r>
                    </a:p>
                  </a:txBody>
                  <a:tcPr marT="45707" marB="45707">
                    <a:solidFill>
                      <a:schemeClr val="accent1">
                        <a:lumMod val="20000"/>
                        <a:lumOff val="80000"/>
                      </a:schemeClr>
                    </a:solidFill>
                  </a:tcPr>
                </a:tc>
                <a:tc>
                  <a:txBody>
                    <a:bodyPr/>
                    <a:lstStyle/>
                    <a:p>
                      <a:r>
                        <a:rPr lang="en-US" sz="1400" kern="1200" dirty="0" smtClean="0">
                          <a:solidFill>
                            <a:schemeClr val="dk1"/>
                          </a:solidFill>
                          <a:latin typeface="Calibri" panose="020F0502020204030204" pitchFamily="34" charset="0"/>
                          <a:ea typeface="+mn-ea"/>
                          <a:cs typeface="+mn-cs"/>
                        </a:rPr>
                        <a:t>Better Quality and decreased cycle time </a:t>
                      </a:r>
                      <a:endParaRPr lang="en-US" sz="1400" kern="1200" dirty="0">
                        <a:solidFill>
                          <a:schemeClr val="dk1"/>
                        </a:solidFill>
                        <a:latin typeface="Calibri" panose="020F0502020204030204" pitchFamily="34" charset="0"/>
                        <a:ea typeface="+mn-ea"/>
                        <a:cs typeface="+mn-cs"/>
                      </a:endParaRPr>
                    </a:p>
                  </a:txBody>
                  <a:tcPr marT="45707" marB="45707">
                    <a:solidFill>
                      <a:schemeClr val="accent1">
                        <a:lumMod val="20000"/>
                        <a:lumOff val="80000"/>
                      </a:schemeClr>
                    </a:solidFill>
                  </a:tcPr>
                </a:tc>
              </a:tr>
              <a:tr h="823039">
                <a:tc>
                  <a:txBody>
                    <a:bodyPr/>
                    <a:lstStyle/>
                    <a:p>
                      <a:r>
                        <a:rPr lang="en-US" sz="1400" kern="1200" dirty="0" smtClean="0">
                          <a:solidFill>
                            <a:schemeClr val="dk1"/>
                          </a:solidFill>
                          <a:latin typeface="Calibri" panose="020F0502020204030204" pitchFamily="34" charset="0"/>
                          <a:ea typeface="+mn-ea"/>
                          <a:cs typeface="+mn-cs"/>
                        </a:rPr>
                        <a:t>SDTM</a:t>
                      </a:r>
                      <a:endParaRPr lang="en-US" sz="1400" kern="1200" dirty="0">
                        <a:solidFill>
                          <a:schemeClr val="dk1"/>
                        </a:solidFill>
                        <a:latin typeface="Calibri" panose="020F0502020204030204" pitchFamily="34" charset="0"/>
                        <a:ea typeface="+mn-ea"/>
                        <a:cs typeface="+mn-cs"/>
                      </a:endParaRPr>
                    </a:p>
                  </a:txBody>
                  <a:tcPr marT="45707" marB="45707">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Calibri" pitchFamily="34" charset="0"/>
                          <a:ea typeface="Calibri" panose="020F0502020204030204" pitchFamily="34" charset="0"/>
                          <a:cs typeface="Calibri" pitchFamily="34" charset="0"/>
                        </a:rPr>
                        <a:t>Auto-consolidation of multiple specification excel files by VBA </a:t>
                      </a:r>
                    </a:p>
                  </a:txBody>
                  <a:tcPr marT="45707" marB="45707">
                    <a:solidFill>
                      <a:schemeClr val="tx2">
                        <a:lumMod val="20000"/>
                        <a:lumOff val="80000"/>
                      </a:schemeClr>
                    </a:solidFill>
                  </a:tcPr>
                </a:tc>
                <a:tc>
                  <a:txBody>
                    <a:bodyPr/>
                    <a:lstStyle/>
                    <a:p>
                      <a:r>
                        <a:rPr lang="en-US" sz="1400" kern="1200" dirty="0" smtClean="0">
                          <a:solidFill>
                            <a:schemeClr val="dk1"/>
                          </a:solidFill>
                          <a:latin typeface="Calibri" panose="020F0502020204030204" pitchFamily="34" charset="0"/>
                          <a:ea typeface="+mn-ea"/>
                          <a:cs typeface="+mn-cs"/>
                        </a:rPr>
                        <a:t>Increased accuracy and enhanced </a:t>
                      </a:r>
                    </a:p>
                    <a:p>
                      <a:r>
                        <a:rPr lang="en-US" sz="1400" kern="1200" dirty="0" smtClean="0">
                          <a:solidFill>
                            <a:schemeClr val="dk1"/>
                          </a:solidFill>
                          <a:latin typeface="Calibri" panose="020F0502020204030204" pitchFamily="34" charset="0"/>
                          <a:ea typeface="+mn-ea"/>
                          <a:cs typeface="+mn-cs"/>
                        </a:rPr>
                        <a:t>Productivity</a:t>
                      </a:r>
                    </a:p>
                    <a:p>
                      <a:endParaRPr lang="en-US" sz="1400" kern="1200" dirty="0">
                        <a:solidFill>
                          <a:schemeClr val="dk1"/>
                        </a:solidFill>
                        <a:latin typeface="Calibri" panose="020F0502020204030204" pitchFamily="34" charset="0"/>
                        <a:ea typeface="+mn-ea"/>
                        <a:cs typeface="+mn-cs"/>
                      </a:endParaRPr>
                    </a:p>
                  </a:txBody>
                  <a:tcPr marT="45707" marB="45707">
                    <a:solidFill>
                      <a:schemeClr val="tx2">
                        <a:lumMod val="20000"/>
                        <a:lumOff val="80000"/>
                      </a:schemeClr>
                    </a:solidFill>
                  </a:tcPr>
                </a:tc>
              </a:tr>
            </a:tbl>
          </a:graphicData>
        </a:graphic>
      </p:graphicFrame>
      <p:grpSp>
        <p:nvGrpSpPr>
          <p:cNvPr id="2" name="Group 1"/>
          <p:cNvGrpSpPr/>
          <p:nvPr/>
        </p:nvGrpSpPr>
        <p:grpSpPr>
          <a:xfrm>
            <a:off x="10348154" y="1159836"/>
            <a:ext cx="1165560" cy="4591833"/>
            <a:chOff x="9459511" y="1295400"/>
            <a:chExt cx="1103312" cy="4098925"/>
          </a:xfrm>
        </p:grpSpPr>
        <p:sp>
          <p:nvSpPr>
            <p:cNvPr id="22" name="Rounded Rectangle 21"/>
            <p:cNvSpPr/>
            <p:nvPr/>
          </p:nvSpPr>
          <p:spPr>
            <a:xfrm>
              <a:off x="9489673" y="1295400"/>
              <a:ext cx="1042988" cy="4098925"/>
            </a:xfrm>
            <a:prstGeom prst="roundRect">
              <a:avLst>
                <a:gd name="adj" fmla="val 10764"/>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b="1" dirty="0"/>
            </a:p>
          </p:txBody>
        </p:sp>
        <p:grpSp>
          <p:nvGrpSpPr>
            <p:cNvPr id="23" name="Group 5"/>
            <p:cNvGrpSpPr>
              <a:grpSpLocks/>
            </p:cNvGrpSpPr>
            <p:nvPr/>
          </p:nvGrpSpPr>
          <p:grpSpPr bwMode="auto">
            <a:xfrm>
              <a:off x="9459511" y="2511425"/>
              <a:ext cx="1103312" cy="642938"/>
              <a:chOff x="6591934" y="1836759"/>
              <a:chExt cx="1104266" cy="643059"/>
            </a:xfrm>
          </p:grpSpPr>
          <p:pic>
            <p:nvPicPr>
              <p:cNvPr id="24" name="Picture 34" descr="http://www.nephos.com.au/wp-content/uploads/2014/07/icon_reduce_it_co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706" y="1836759"/>
                <a:ext cx="564725"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6591934" y="2255938"/>
                <a:ext cx="1104266" cy="223880"/>
              </a:xfrm>
              <a:prstGeom prst="rect">
                <a:avLst/>
              </a:prstGeom>
            </p:spPr>
            <p:txBody>
              <a:bodyPr lIns="68583" tIns="34292" rIns="68583" bIns="34292">
                <a:spAutoFit/>
              </a:bodyPr>
              <a:lstStyle/>
              <a:p>
                <a:pPr algn="ctr" defTabSz="685817" fontAlgn="auto">
                  <a:spcBef>
                    <a:spcPts val="225"/>
                  </a:spcBef>
                  <a:spcAft>
                    <a:spcPts val="0"/>
                  </a:spcAft>
                  <a:defRPr/>
                </a:pPr>
                <a:r>
                  <a:rPr lang="en-GB" sz="1000" b="1" dirty="0">
                    <a:solidFill>
                      <a:srgbClr val="000000"/>
                    </a:solidFill>
                    <a:latin typeface="Myriad Pro"/>
                    <a:cs typeface="+mn-cs"/>
                  </a:rPr>
                  <a:t>Cost Reduction</a:t>
                </a:r>
              </a:p>
            </p:txBody>
          </p:sp>
        </p:grpSp>
        <p:grpSp>
          <p:nvGrpSpPr>
            <p:cNvPr id="26" name="Group 4"/>
            <p:cNvGrpSpPr>
              <a:grpSpLocks/>
            </p:cNvGrpSpPr>
            <p:nvPr/>
          </p:nvGrpSpPr>
          <p:grpSpPr bwMode="auto">
            <a:xfrm>
              <a:off x="9494436" y="3500438"/>
              <a:ext cx="1038225" cy="809625"/>
              <a:chOff x="6624568" y="2596496"/>
              <a:chExt cx="1038998" cy="809484"/>
            </a:xfrm>
          </p:grpSpPr>
          <p:pic>
            <p:nvPicPr>
              <p:cNvPr id="27" name="Picture 36" descr="http://www.topbinaryoptionsbroker.com/wp-content/uploads/2013/11/Reliability-Blu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9818" y="2596496"/>
                <a:ext cx="548498"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6624568" y="3028221"/>
                <a:ext cx="1038998" cy="377759"/>
              </a:xfrm>
              <a:prstGeom prst="rect">
                <a:avLst/>
              </a:prstGeom>
            </p:spPr>
            <p:txBody>
              <a:bodyPr lIns="68583" tIns="34292" rIns="68583" bIns="34292">
                <a:spAutoFit/>
              </a:bodyPr>
              <a:lstStyle/>
              <a:p>
                <a:pPr algn="ctr" defTabSz="685817" fontAlgn="auto">
                  <a:spcBef>
                    <a:spcPts val="225"/>
                  </a:spcBef>
                  <a:spcAft>
                    <a:spcPts val="0"/>
                  </a:spcAft>
                  <a:defRPr/>
                </a:pPr>
                <a:r>
                  <a:rPr lang="en-GB" sz="1000" b="1" dirty="0">
                    <a:solidFill>
                      <a:srgbClr val="000000"/>
                    </a:solidFill>
                    <a:latin typeface="Myriad Pro"/>
                    <a:cs typeface="+mn-cs"/>
                  </a:rPr>
                  <a:t>Quality Enhancements</a:t>
                </a:r>
                <a:endParaRPr lang="en-US" sz="1000" b="1" dirty="0">
                  <a:solidFill>
                    <a:srgbClr val="000000"/>
                  </a:solidFill>
                  <a:latin typeface="Myriad Pro"/>
                  <a:cs typeface="+mn-cs"/>
                </a:endParaRPr>
              </a:p>
            </p:txBody>
          </p:sp>
        </p:grpSp>
        <p:grpSp>
          <p:nvGrpSpPr>
            <p:cNvPr id="29" name="Group 2"/>
            <p:cNvGrpSpPr>
              <a:grpSpLocks/>
            </p:cNvGrpSpPr>
            <p:nvPr/>
          </p:nvGrpSpPr>
          <p:grpSpPr bwMode="auto">
            <a:xfrm>
              <a:off x="9489673" y="1490663"/>
              <a:ext cx="1049338" cy="782637"/>
              <a:chOff x="6924095" y="895350"/>
              <a:chExt cx="1049544" cy="782522"/>
            </a:xfrm>
          </p:grpSpPr>
          <p:pic>
            <p:nvPicPr>
              <p:cNvPr id="30" name="Picture 2" descr="hist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4547" y="895350"/>
                <a:ext cx="54864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p:cNvSpPr/>
              <p:nvPr/>
            </p:nvSpPr>
            <p:spPr>
              <a:xfrm>
                <a:off x="6924095" y="1300103"/>
                <a:ext cx="1049544" cy="377769"/>
              </a:xfrm>
              <a:prstGeom prst="rect">
                <a:avLst/>
              </a:prstGeom>
            </p:spPr>
            <p:txBody>
              <a:bodyPr lIns="68583" tIns="34292" rIns="68583" bIns="34292">
                <a:spAutoFit/>
              </a:bodyPr>
              <a:lstStyle/>
              <a:p>
                <a:pPr algn="ctr" defTabSz="685817" fontAlgn="auto">
                  <a:spcBef>
                    <a:spcPts val="225"/>
                  </a:spcBef>
                  <a:spcAft>
                    <a:spcPts val="0"/>
                  </a:spcAft>
                  <a:defRPr/>
                </a:pPr>
                <a:r>
                  <a:rPr lang="en-GB" sz="1000" b="1" dirty="0">
                    <a:solidFill>
                      <a:srgbClr val="000000"/>
                    </a:solidFill>
                    <a:latin typeface="Myriad Pro"/>
                    <a:cs typeface="+mn-cs"/>
                  </a:rPr>
                  <a:t>Cycle Time Reduction</a:t>
                </a:r>
              </a:p>
            </p:txBody>
          </p:sp>
        </p:grpSp>
        <p:grpSp>
          <p:nvGrpSpPr>
            <p:cNvPr id="32" name="Group 3"/>
            <p:cNvGrpSpPr>
              <a:grpSpLocks/>
            </p:cNvGrpSpPr>
            <p:nvPr/>
          </p:nvGrpSpPr>
          <p:grpSpPr bwMode="auto">
            <a:xfrm>
              <a:off x="9497611" y="4492625"/>
              <a:ext cx="1039812" cy="733425"/>
              <a:chOff x="6629400" y="3744310"/>
              <a:chExt cx="1038999" cy="732440"/>
            </a:xfrm>
          </p:grpSpPr>
          <p:sp>
            <p:nvSpPr>
              <p:cNvPr id="33" name="Rectangle 32"/>
              <p:cNvSpPr/>
              <p:nvPr/>
            </p:nvSpPr>
            <p:spPr>
              <a:xfrm>
                <a:off x="6629400" y="4099432"/>
                <a:ext cx="1038999" cy="377318"/>
              </a:xfrm>
              <a:prstGeom prst="rect">
                <a:avLst/>
              </a:prstGeom>
            </p:spPr>
            <p:txBody>
              <a:bodyPr lIns="68583" tIns="34292" rIns="68583" bIns="34292">
                <a:spAutoFit/>
              </a:bodyPr>
              <a:lstStyle/>
              <a:p>
                <a:pPr algn="ctr" defTabSz="685817" fontAlgn="auto">
                  <a:spcBef>
                    <a:spcPts val="225"/>
                  </a:spcBef>
                  <a:spcAft>
                    <a:spcPts val="0"/>
                  </a:spcAft>
                  <a:defRPr/>
                </a:pPr>
                <a:r>
                  <a:rPr lang="en-GB" sz="1000" b="1" dirty="0">
                    <a:solidFill>
                      <a:srgbClr val="000000"/>
                    </a:solidFill>
                    <a:latin typeface="Myriad Pro"/>
                    <a:cs typeface="+mn-cs"/>
                  </a:rPr>
                  <a:t>Customer Satisfaction</a:t>
                </a:r>
                <a:endParaRPr lang="en-US" sz="1000" b="1" dirty="0">
                  <a:solidFill>
                    <a:srgbClr val="000000"/>
                  </a:solidFill>
                  <a:latin typeface="Myriad Pro"/>
                  <a:cs typeface="+mn-cs"/>
                </a:endParaRPr>
              </a:p>
            </p:txBody>
          </p:sp>
          <p:pic>
            <p:nvPicPr>
              <p:cNvPr id="34" name="Picture 34" descr="http://blog.questionpro.com/wp-content/uploads/2014/06/creation.jp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4578" y="3744310"/>
                <a:ext cx="548640" cy="41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Isosceles Triangle 2"/>
          <p:cNvSpPr/>
          <p:nvPr/>
        </p:nvSpPr>
        <p:spPr>
          <a:xfrm rot="5400000">
            <a:off x="7619491" y="3300265"/>
            <a:ext cx="4336905" cy="565905"/>
          </a:xfrm>
          <a:prstGeom prst="triangle">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622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rtlCol="0" anchor="ctr">
            <a:normAutofit/>
          </a:bodyPr>
          <a:lstStyle/>
          <a:p>
            <a:r>
              <a:rPr lang="en-US" sz="2400" dirty="0">
                <a:solidFill>
                  <a:sysClr val="window" lastClr="FFFFFF"/>
                </a:solidFill>
                <a:latin typeface="Calibri" panose="020F0502020204030204" pitchFamily="34" charset="0"/>
              </a:rPr>
              <a:t>Team with you</a:t>
            </a:r>
            <a:endParaRPr lang="en-US" sz="2400" dirty="0">
              <a:solidFill>
                <a:sysClr val="window" lastClr="FFFFFF"/>
              </a:solidFill>
              <a:latin typeface="Calibri" panose="020F0502020204030204" pitchFamily="34" charset="0"/>
            </a:endParaRPr>
          </a:p>
        </p:txBody>
      </p:sp>
      <p:sp>
        <p:nvSpPr>
          <p:cNvPr id="4" name="Text Placeholder 3"/>
          <p:cNvSpPr>
            <a:spLocks noGrp="1"/>
          </p:cNvSpPr>
          <p:nvPr>
            <p:ph type="body" sz="quarter" idx="10"/>
          </p:nvPr>
        </p:nvSpPr>
        <p:spPr/>
        <p:txBody>
          <a:bodyPr/>
          <a:lstStyle/>
          <a:p>
            <a:endParaRPr lang="en-US"/>
          </a:p>
        </p:txBody>
      </p:sp>
      <p:grpSp>
        <p:nvGrpSpPr>
          <p:cNvPr id="12" name="Group 11"/>
          <p:cNvGrpSpPr/>
          <p:nvPr/>
        </p:nvGrpSpPr>
        <p:grpSpPr>
          <a:xfrm>
            <a:off x="515155" y="1089286"/>
            <a:ext cx="10805375" cy="2486103"/>
            <a:chOff x="515155" y="973377"/>
            <a:chExt cx="10805375" cy="2988883"/>
          </a:xfrm>
        </p:grpSpPr>
        <p:sp>
          <p:nvSpPr>
            <p:cNvPr id="6" name="Rounded Rectangle 5"/>
            <p:cNvSpPr/>
            <p:nvPr/>
          </p:nvSpPr>
          <p:spPr>
            <a:xfrm>
              <a:off x="515155" y="973377"/>
              <a:ext cx="10805375" cy="425003"/>
            </a:xfrm>
            <a:prstGeom prst="roundRect">
              <a:avLst/>
            </a:prstGeom>
            <a:gradFill flip="none" rotWithShape="1">
              <a:gsLst>
                <a:gs pos="0">
                  <a:schemeClr val="bg1">
                    <a:alpha val="0"/>
                  </a:schemeClr>
                </a:gs>
                <a:gs pos="100000">
                  <a:schemeClr val="accent1">
                    <a:lumMod val="40000"/>
                    <a:lumOff val="6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2"/>
                  </a:solidFill>
                  <a:latin typeface="Arial" panose="020B0604020202020204" pitchFamily="34" charset="0"/>
                  <a:ea typeface="Calibri" panose="020F0502020204030204" pitchFamily="34" charset="0"/>
                </a:rPr>
                <a:t>Mr. Nitin Singla – Key Account Executive</a:t>
              </a:r>
              <a:endParaRPr lang="en-US" sz="1400">
                <a:solidFill>
                  <a:schemeClr val="bg2"/>
                </a:solidFill>
              </a:endParaRPr>
            </a:p>
          </p:txBody>
        </p:sp>
        <p:sp>
          <p:nvSpPr>
            <p:cNvPr id="7" name="Rounded Rectangle 6"/>
            <p:cNvSpPr/>
            <p:nvPr/>
          </p:nvSpPr>
          <p:spPr>
            <a:xfrm>
              <a:off x="515155" y="1484754"/>
              <a:ext cx="10805375" cy="425003"/>
            </a:xfrm>
            <a:prstGeom prst="roundRect">
              <a:avLst/>
            </a:prstGeom>
            <a:gradFill flip="none" rotWithShape="1">
              <a:gsLst>
                <a:gs pos="0">
                  <a:schemeClr val="bg1">
                    <a:alpha val="0"/>
                  </a:schemeClr>
                </a:gs>
                <a:gs pos="100000">
                  <a:schemeClr val="accent1">
                    <a:lumMod val="60000"/>
                    <a:lumOff val="4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solidFill>
                  <a:latin typeface="Arial" panose="020B0604020202020204" pitchFamily="34" charset="0"/>
                  <a:ea typeface="Calibri" panose="020F0502020204030204" pitchFamily="34" charset="0"/>
                </a:rPr>
                <a:t>Ms. </a:t>
              </a:r>
              <a:r>
                <a:rPr lang="en-US" sz="1400" dirty="0" err="1">
                  <a:solidFill>
                    <a:schemeClr val="bg2"/>
                  </a:solidFill>
                  <a:latin typeface="Arial" panose="020B0604020202020204" pitchFamily="34" charset="0"/>
                  <a:ea typeface="Calibri" panose="020F0502020204030204" pitchFamily="34" charset="0"/>
                </a:rPr>
                <a:t>Shashibala</a:t>
              </a:r>
              <a:r>
                <a:rPr lang="en-US" sz="1400" dirty="0">
                  <a:solidFill>
                    <a:schemeClr val="bg2"/>
                  </a:solidFill>
                  <a:latin typeface="Arial" panose="020B0604020202020204" pitchFamily="34" charset="0"/>
                  <a:ea typeface="Calibri" panose="020F0502020204030204" pitchFamily="34" charset="0"/>
                </a:rPr>
                <a:t> </a:t>
              </a:r>
              <a:r>
                <a:rPr lang="en-US" sz="1400" dirty="0" err="1">
                  <a:solidFill>
                    <a:schemeClr val="bg2"/>
                  </a:solidFill>
                  <a:latin typeface="Arial" panose="020B0604020202020204" pitchFamily="34" charset="0"/>
                  <a:ea typeface="Calibri" panose="020F0502020204030204" pitchFamily="34" charset="0"/>
                </a:rPr>
                <a:t>Bhojani</a:t>
              </a:r>
              <a:r>
                <a:rPr lang="en-US" sz="1400" dirty="0">
                  <a:solidFill>
                    <a:schemeClr val="bg2"/>
                  </a:solidFill>
                  <a:latin typeface="Calibri" panose="020F0502020204030204" pitchFamily="34" charset="0"/>
                  <a:ea typeface="Calibri" panose="020F0502020204030204" pitchFamily="34" charset="0"/>
                  <a:cs typeface="Times New Roman" panose="02020603050405020304" pitchFamily="18" charset="0"/>
                </a:rPr>
                <a:t> – </a:t>
              </a:r>
              <a:r>
                <a:rPr lang="en-US" sz="1400" dirty="0">
                  <a:solidFill>
                    <a:schemeClr val="bg2"/>
                  </a:solidFill>
                  <a:latin typeface="Arial" panose="020B0604020202020204" pitchFamily="34" charset="0"/>
                  <a:ea typeface="Calibri" panose="020F0502020204030204" pitchFamily="34" charset="0"/>
                </a:rPr>
                <a:t>Customer Leader</a:t>
              </a:r>
              <a:r>
                <a:rPr lang="en-US" sz="1400" dirty="0">
                  <a:solidFill>
                    <a:schemeClr val="bg2"/>
                  </a:solidFill>
                  <a:latin typeface="Calibri" panose="020F0502020204030204" pitchFamily="34" charset="0"/>
                  <a:ea typeface="Calibri" panose="020F0502020204030204" pitchFamily="34" charset="0"/>
                  <a:cs typeface="Times New Roman" panose="02020603050405020304" pitchFamily="18" charset="0"/>
                </a:rPr>
                <a:t>- TCS BPO Delivery</a:t>
              </a:r>
              <a:endParaRPr lang="en-US" sz="1400" dirty="0">
                <a:solidFill>
                  <a:schemeClr val="bg2"/>
                </a:solidFill>
              </a:endParaRPr>
            </a:p>
          </p:txBody>
        </p:sp>
        <p:sp>
          <p:nvSpPr>
            <p:cNvPr id="8" name="Rounded Rectangle 7"/>
            <p:cNvSpPr/>
            <p:nvPr/>
          </p:nvSpPr>
          <p:spPr>
            <a:xfrm>
              <a:off x="515155" y="1996131"/>
              <a:ext cx="10805375" cy="425003"/>
            </a:xfrm>
            <a:prstGeom prst="roundRect">
              <a:avLst/>
            </a:prstGeom>
            <a:gradFill flip="none" rotWithShape="1">
              <a:gsLst>
                <a:gs pos="0">
                  <a:schemeClr val="bg1">
                    <a:alpha val="0"/>
                  </a:schemeClr>
                </a:gs>
                <a:gs pos="100000">
                  <a:schemeClr val="accent1">
                    <a:lumMod val="40000"/>
                    <a:lumOff val="6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solidFill>
                  <a:latin typeface="Arial" panose="020B0604020202020204" pitchFamily="34" charset="0"/>
                  <a:ea typeface="Calibri" panose="020F0502020204030204" pitchFamily="34" charset="0"/>
                </a:rPr>
                <a:t>Mr. </a:t>
              </a:r>
              <a:r>
                <a:rPr lang="en-US" sz="1400" dirty="0" err="1">
                  <a:solidFill>
                    <a:schemeClr val="bg2"/>
                  </a:solidFill>
                  <a:latin typeface="Arial" panose="020B0604020202020204" pitchFamily="34" charset="0"/>
                  <a:ea typeface="Calibri" panose="020F0502020204030204" pitchFamily="34" charset="0"/>
                </a:rPr>
                <a:t>Deven</a:t>
              </a:r>
              <a:r>
                <a:rPr lang="en-US" sz="1400" dirty="0">
                  <a:solidFill>
                    <a:schemeClr val="bg2"/>
                  </a:solidFill>
                  <a:latin typeface="Arial" panose="020B0604020202020204" pitchFamily="34" charset="0"/>
                  <a:ea typeface="Calibri" panose="020F0502020204030204" pitchFamily="34" charset="0"/>
                </a:rPr>
                <a:t> </a:t>
              </a:r>
              <a:r>
                <a:rPr lang="en-US" sz="1400" dirty="0" err="1">
                  <a:solidFill>
                    <a:schemeClr val="bg2"/>
                  </a:solidFill>
                  <a:latin typeface="Arial" panose="020B0604020202020204" pitchFamily="34" charset="0"/>
                  <a:ea typeface="Calibri" panose="020F0502020204030204" pitchFamily="34" charset="0"/>
                </a:rPr>
                <a:t>Babre</a:t>
              </a:r>
              <a:r>
                <a:rPr lang="en-US" sz="1400" dirty="0">
                  <a:solidFill>
                    <a:schemeClr val="bg2"/>
                  </a:solidFill>
                  <a:latin typeface="Calibri" panose="020F0502020204030204" pitchFamily="34" charset="0"/>
                  <a:ea typeface="Calibri" panose="020F0502020204030204" pitchFamily="34" charset="0"/>
                  <a:cs typeface="Times New Roman" panose="02020603050405020304" pitchFamily="18" charset="0"/>
                </a:rPr>
                <a:t> – Offering Head- TCS CDM Services</a:t>
              </a:r>
              <a:r>
                <a:rPr lang="en-US" sz="1400" dirty="0">
                  <a:solidFill>
                    <a:schemeClr val="bg2"/>
                  </a:solidFill>
                  <a:latin typeface="Times New Roman" panose="02020603050405020304" pitchFamily="18" charset="0"/>
                  <a:ea typeface="Calibri" panose="020F0502020204030204" pitchFamily="34" charset="0"/>
                </a:rPr>
                <a:t> </a:t>
              </a:r>
              <a:endParaRPr lang="en-US" sz="1400" dirty="0">
                <a:solidFill>
                  <a:schemeClr val="bg2"/>
                </a:solidFill>
              </a:endParaRPr>
            </a:p>
          </p:txBody>
        </p:sp>
        <p:sp>
          <p:nvSpPr>
            <p:cNvPr id="9" name="Rounded Rectangle 8"/>
            <p:cNvSpPr/>
            <p:nvPr/>
          </p:nvSpPr>
          <p:spPr>
            <a:xfrm>
              <a:off x="515155" y="2507508"/>
              <a:ext cx="10805375" cy="425003"/>
            </a:xfrm>
            <a:prstGeom prst="roundRect">
              <a:avLst/>
            </a:prstGeom>
            <a:gradFill flip="none" rotWithShape="1">
              <a:gsLst>
                <a:gs pos="0">
                  <a:schemeClr val="bg1">
                    <a:alpha val="0"/>
                  </a:schemeClr>
                </a:gs>
                <a:gs pos="100000">
                  <a:schemeClr val="accent1">
                    <a:lumMod val="60000"/>
                    <a:lumOff val="4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solidFill>
                  <a:latin typeface="Arial" panose="020B0604020202020204" pitchFamily="34" charset="0"/>
                  <a:ea typeface="Calibri" panose="020F0502020204030204" pitchFamily="34" charset="0"/>
                </a:rPr>
                <a:t>Ms. </a:t>
              </a:r>
              <a:r>
                <a:rPr lang="en-US" sz="1400" dirty="0" err="1">
                  <a:solidFill>
                    <a:schemeClr val="bg2"/>
                  </a:solidFill>
                  <a:latin typeface="Arial" panose="020B0604020202020204" pitchFamily="34" charset="0"/>
                  <a:ea typeface="Calibri" panose="020F0502020204030204" pitchFamily="34" charset="0"/>
                </a:rPr>
                <a:t>Varsha</a:t>
              </a:r>
              <a:r>
                <a:rPr lang="en-US" sz="1400" dirty="0">
                  <a:solidFill>
                    <a:schemeClr val="bg2"/>
                  </a:solidFill>
                  <a:latin typeface="Arial" panose="020B0604020202020204" pitchFamily="34" charset="0"/>
                  <a:ea typeface="Calibri" panose="020F0502020204030204" pitchFamily="34" charset="0"/>
                </a:rPr>
                <a:t> Mahajan- Subject Matter Expert/ TCS- BI Project Manager-</a:t>
              </a:r>
              <a:r>
                <a:rPr lang="en-US" sz="1400" dirty="0" err="1">
                  <a:solidFill>
                    <a:schemeClr val="bg2"/>
                  </a:solidFill>
                  <a:latin typeface="Arial" panose="020B0604020202020204" pitchFamily="34" charset="0"/>
                  <a:ea typeface="Calibri" panose="020F0502020204030204" pitchFamily="34" charset="0"/>
                </a:rPr>
                <a:t>BioStats</a:t>
              </a:r>
              <a:r>
                <a:rPr lang="en-US" sz="1400" dirty="0">
                  <a:solidFill>
                    <a:schemeClr val="bg2"/>
                  </a:solidFill>
                  <a:latin typeface="Arial" panose="020B0604020202020204" pitchFamily="34" charset="0"/>
                  <a:ea typeface="Calibri" panose="020F0502020204030204" pitchFamily="34" charset="0"/>
                </a:rPr>
                <a:t> &amp; </a:t>
              </a:r>
              <a:r>
                <a:rPr lang="en-US" sz="1400" dirty="0" err="1">
                  <a:solidFill>
                    <a:schemeClr val="bg2"/>
                  </a:solidFill>
                  <a:latin typeface="Arial" panose="020B0604020202020204" pitchFamily="34" charset="0"/>
                  <a:ea typeface="Calibri" panose="020F0502020204030204" pitchFamily="34" charset="0"/>
                </a:rPr>
                <a:t>Prog</a:t>
              </a:r>
              <a:r>
                <a:rPr lang="en-US" sz="1400" dirty="0">
                  <a:solidFill>
                    <a:schemeClr val="bg2"/>
                  </a:solidFill>
                  <a:latin typeface="Times New Roman" panose="02020603050405020304" pitchFamily="18" charset="0"/>
                  <a:ea typeface="Calibri" panose="020F0502020204030204" pitchFamily="34" charset="0"/>
                </a:rPr>
                <a:t> </a:t>
              </a:r>
              <a:endParaRPr lang="en-US" sz="1400" dirty="0">
                <a:solidFill>
                  <a:schemeClr val="bg2"/>
                </a:solidFill>
              </a:endParaRPr>
            </a:p>
          </p:txBody>
        </p:sp>
        <p:sp>
          <p:nvSpPr>
            <p:cNvPr id="10" name="Rounded Rectangle 9"/>
            <p:cNvSpPr/>
            <p:nvPr/>
          </p:nvSpPr>
          <p:spPr>
            <a:xfrm>
              <a:off x="515155" y="3025880"/>
              <a:ext cx="10805375" cy="425003"/>
            </a:xfrm>
            <a:prstGeom prst="roundRect">
              <a:avLst/>
            </a:prstGeom>
            <a:gradFill flip="none" rotWithShape="1">
              <a:gsLst>
                <a:gs pos="0">
                  <a:schemeClr val="bg1">
                    <a:alpha val="0"/>
                  </a:schemeClr>
                </a:gs>
                <a:gs pos="100000">
                  <a:schemeClr val="accent1">
                    <a:lumMod val="40000"/>
                    <a:lumOff val="6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bg2"/>
                  </a:solidFill>
                  <a:latin typeface="Arial" panose="020B0604020202020204" pitchFamily="34" charset="0"/>
                  <a:ea typeface="Calibri" panose="020F0502020204030204" pitchFamily="34" charset="0"/>
                </a:rPr>
                <a:t>Ms</a:t>
              </a:r>
              <a:r>
                <a:rPr lang="en-US" sz="1400" dirty="0">
                  <a:solidFill>
                    <a:schemeClr val="bg2"/>
                  </a:solidFill>
                  <a:latin typeface="Arial" panose="020B0604020202020204" pitchFamily="34" charset="0"/>
                  <a:ea typeface="Calibri" panose="020F0502020204030204" pitchFamily="34" charset="0"/>
                </a:rPr>
                <a:t> </a:t>
              </a:r>
              <a:r>
                <a:rPr lang="en-US" sz="1400" dirty="0" err="1">
                  <a:solidFill>
                    <a:schemeClr val="bg2"/>
                  </a:solidFill>
                  <a:latin typeface="Arial" panose="020B0604020202020204" pitchFamily="34" charset="0"/>
                  <a:ea typeface="Calibri" panose="020F0502020204030204" pitchFamily="34" charset="0"/>
                </a:rPr>
                <a:t>Charusheela</a:t>
              </a:r>
              <a:r>
                <a:rPr lang="en-US" sz="1400" dirty="0">
                  <a:solidFill>
                    <a:schemeClr val="bg2"/>
                  </a:solidFill>
                  <a:latin typeface="Arial" panose="020B0604020202020204" pitchFamily="34" charset="0"/>
                  <a:ea typeface="Calibri" panose="020F0502020204030204" pitchFamily="34" charset="0"/>
                </a:rPr>
                <a:t> Thakur- Functional Consultant- </a:t>
              </a:r>
              <a:r>
                <a:rPr lang="en-US" sz="1400" dirty="0" err="1">
                  <a:solidFill>
                    <a:schemeClr val="bg2"/>
                  </a:solidFill>
                  <a:latin typeface="Arial" panose="020B0604020202020204" pitchFamily="34" charset="0"/>
                  <a:ea typeface="Calibri" panose="020F0502020204030204" pitchFamily="34" charset="0"/>
                </a:rPr>
                <a:t>iSTAMM</a:t>
              </a:r>
              <a:r>
                <a:rPr lang="en-US" sz="1400" dirty="0">
                  <a:solidFill>
                    <a:schemeClr val="bg2"/>
                  </a:solidFill>
                  <a:latin typeface="Arial" panose="020B0604020202020204" pitchFamily="34" charset="0"/>
                  <a:ea typeface="Calibri" panose="020F0502020204030204" pitchFamily="34" charset="0"/>
                </a:rPr>
                <a:t> – MRT Project</a:t>
              </a:r>
              <a:r>
                <a:rPr lang="en-US" sz="1400" dirty="0">
                  <a:solidFill>
                    <a:schemeClr val="bg2"/>
                  </a:solidFill>
                  <a:latin typeface="Times New Roman" panose="02020603050405020304" pitchFamily="18" charset="0"/>
                  <a:ea typeface="Calibri" panose="020F0502020204030204" pitchFamily="34" charset="0"/>
                </a:rPr>
                <a:t> </a:t>
              </a:r>
              <a:endParaRPr lang="en-US" sz="1400" dirty="0">
                <a:solidFill>
                  <a:schemeClr val="bg2"/>
                </a:solidFill>
              </a:endParaRPr>
            </a:p>
          </p:txBody>
        </p:sp>
        <p:sp>
          <p:nvSpPr>
            <p:cNvPr id="11" name="Rounded Rectangle 10"/>
            <p:cNvSpPr/>
            <p:nvPr/>
          </p:nvSpPr>
          <p:spPr>
            <a:xfrm>
              <a:off x="515155" y="3537257"/>
              <a:ext cx="10805375" cy="425003"/>
            </a:xfrm>
            <a:prstGeom prst="roundRect">
              <a:avLst/>
            </a:prstGeom>
            <a:gradFill flip="none" rotWithShape="1">
              <a:gsLst>
                <a:gs pos="0">
                  <a:schemeClr val="bg1">
                    <a:alpha val="0"/>
                  </a:schemeClr>
                </a:gs>
                <a:gs pos="100000">
                  <a:schemeClr val="accent1">
                    <a:lumMod val="60000"/>
                    <a:lumOff val="4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2"/>
                  </a:solidFill>
                  <a:latin typeface="Arial" panose="020B0604020202020204" pitchFamily="34" charset="0"/>
                  <a:ea typeface="Calibri" panose="020F0502020204030204" pitchFamily="34" charset="0"/>
                </a:rPr>
                <a:t>Ms. </a:t>
              </a:r>
              <a:r>
                <a:rPr lang="en-US" sz="1400" dirty="0" err="1">
                  <a:solidFill>
                    <a:schemeClr val="bg2"/>
                  </a:solidFill>
                  <a:latin typeface="Arial" panose="020B0604020202020204" pitchFamily="34" charset="0"/>
                  <a:ea typeface="Calibri" panose="020F0502020204030204" pitchFamily="34" charset="0"/>
                </a:rPr>
                <a:t>Richa</a:t>
              </a:r>
              <a:r>
                <a:rPr lang="en-US" sz="1400" dirty="0">
                  <a:solidFill>
                    <a:schemeClr val="bg2"/>
                  </a:solidFill>
                  <a:latin typeface="Arial" panose="020B0604020202020204" pitchFamily="34" charset="0"/>
                  <a:ea typeface="Calibri" panose="020F0502020204030204" pitchFamily="34" charset="0"/>
                </a:rPr>
                <a:t> Arora- Consultant – TCS BI CDSS </a:t>
              </a:r>
              <a:endParaRPr lang="en-US" sz="1400" dirty="0">
                <a:solidFill>
                  <a:schemeClr val="bg2"/>
                </a:solidFill>
              </a:endParaRPr>
            </a:p>
          </p:txBody>
        </p:sp>
      </p:grpSp>
      <p:pic>
        <p:nvPicPr>
          <p:cNvPr id="24" name="Picture 23"/>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452385" y="4436979"/>
            <a:ext cx="725161" cy="786251"/>
          </a:xfrm>
          <a:prstGeom prst="rect">
            <a:avLst/>
          </a:prstGeom>
        </p:spPr>
      </p:pic>
      <p:pic>
        <p:nvPicPr>
          <p:cNvPr id="25" name="Picture 2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970047" y="4441013"/>
            <a:ext cx="723423" cy="786632"/>
          </a:xfrm>
          <a:prstGeom prst="rect">
            <a:avLst/>
          </a:prstGeom>
        </p:spPr>
      </p:pic>
      <p:sp>
        <p:nvSpPr>
          <p:cNvPr id="27" name="Rectangle 26"/>
          <p:cNvSpPr/>
          <p:nvPr/>
        </p:nvSpPr>
        <p:spPr>
          <a:xfrm>
            <a:off x="6744415" y="4369700"/>
            <a:ext cx="1501371" cy="854080"/>
          </a:xfrm>
          <a:prstGeom prst="rect">
            <a:avLst/>
          </a:prstGeom>
        </p:spPr>
        <p:txBody>
          <a:bodyPr wrap="square">
            <a:spAutoFit/>
          </a:bodyPr>
          <a:lstStyle/>
          <a:p>
            <a:pPr defTabSz="1219050" fontAlgn="base">
              <a:lnSpc>
                <a:spcPct val="150000"/>
              </a:lnSpc>
              <a:spcBef>
                <a:spcPct val="0"/>
              </a:spcBef>
              <a:spcAft>
                <a:spcPct val="0"/>
              </a:spcAft>
            </a:pPr>
            <a:r>
              <a:rPr lang="en-US" sz="1100" b="1" dirty="0" err="1">
                <a:solidFill>
                  <a:prstClr val="black"/>
                </a:solidFill>
                <a:latin typeface="Calibiri"/>
              </a:rPr>
              <a:t>Mayank</a:t>
            </a:r>
            <a:r>
              <a:rPr lang="en-US" sz="1100" b="1" dirty="0">
                <a:solidFill>
                  <a:prstClr val="black"/>
                </a:solidFill>
                <a:latin typeface="Calibiri"/>
              </a:rPr>
              <a:t> B</a:t>
            </a:r>
          </a:p>
          <a:p>
            <a:pPr defTabSz="1219050" fontAlgn="base">
              <a:lnSpc>
                <a:spcPct val="150000"/>
              </a:lnSpc>
              <a:spcBef>
                <a:spcPct val="0"/>
              </a:spcBef>
              <a:spcAft>
                <a:spcPct val="0"/>
              </a:spcAft>
            </a:pPr>
            <a:r>
              <a:rPr lang="en-US" sz="1100" dirty="0" smtClean="0">
                <a:solidFill>
                  <a:prstClr val="black"/>
                </a:solidFill>
                <a:latin typeface="Calibiri"/>
              </a:rPr>
              <a:t>Product Owner</a:t>
            </a:r>
            <a:endParaRPr lang="en-US" sz="1100" dirty="0">
              <a:solidFill>
                <a:prstClr val="black"/>
              </a:solidFill>
              <a:latin typeface="Calibiri"/>
            </a:endParaRPr>
          </a:p>
          <a:p>
            <a:pPr defTabSz="1219050" fontAlgn="base">
              <a:lnSpc>
                <a:spcPct val="150000"/>
              </a:lnSpc>
              <a:spcBef>
                <a:spcPct val="0"/>
              </a:spcBef>
              <a:spcAft>
                <a:spcPct val="0"/>
              </a:spcAft>
            </a:pPr>
            <a:r>
              <a:rPr lang="en-US" sz="1100" dirty="0">
                <a:solidFill>
                  <a:prstClr val="black"/>
                </a:solidFill>
                <a:latin typeface="Calibiri"/>
              </a:rPr>
              <a:t>MRT Platform</a:t>
            </a:r>
          </a:p>
        </p:txBody>
      </p:sp>
      <p:sp>
        <p:nvSpPr>
          <p:cNvPr id="30" name="Rectangle 29"/>
          <p:cNvSpPr/>
          <p:nvPr/>
        </p:nvSpPr>
        <p:spPr>
          <a:xfrm>
            <a:off x="7587634" y="4369150"/>
            <a:ext cx="3179824" cy="854080"/>
          </a:xfrm>
          <a:prstGeom prst="rect">
            <a:avLst/>
          </a:prstGeom>
        </p:spPr>
        <p:txBody>
          <a:bodyPr wrap="square">
            <a:spAutoFit/>
          </a:bodyPr>
          <a:lstStyle/>
          <a:p>
            <a:pPr marL="1600200" defTabSz="1219050" fontAlgn="base">
              <a:lnSpc>
                <a:spcPct val="150000"/>
              </a:lnSpc>
              <a:spcBef>
                <a:spcPct val="0"/>
              </a:spcBef>
              <a:spcAft>
                <a:spcPct val="0"/>
              </a:spcAft>
            </a:pPr>
            <a:r>
              <a:rPr lang="en-US" sz="1100" b="1" dirty="0" err="1">
                <a:solidFill>
                  <a:prstClr val="black"/>
                </a:solidFill>
                <a:latin typeface="Calibiri"/>
              </a:rPr>
              <a:t>Tushar</a:t>
            </a:r>
            <a:r>
              <a:rPr lang="en-US" sz="1100" b="1" dirty="0">
                <a:solidFill>
                  <a:prstClr val="black"/>
                </a:solidFill>
                <a:latin typeface="Calibiri"/>
              </a:rPr>
              <a:t> S</a:t>
            </a:r>
          </a:p>
          <a:p>
            <a:pPr marL="1600200" defTabSz="1219050" fontAlgn="base">
              <a:lnSpc>
                <a:spcPct val="150000"/>
              </a:lnSpc>
              <a:spcBef>
                <a:spcPct val="0"/>
              </a:spcBef>
              <a:spcAft>
                <a:spcPct val="0"/>
              </a:spcAft>
            </a:pPr>
            <a:r>
              <a:rPr lang="en-US" sz="1100" dirty="0" smtClean="0">
                <a:solidFill>
                  <a:prstClr val="black"/>
                </a:solidFill>
                <a:latin typeface="Calibiri"/>
              </a:rPr>
              <a:t>Business Owner</a:t>
            </a:r>
          </a:p>
          <a:p>
            <a:pPr marL="1600200" defTabSz="1219050" fontAlgn="base">
              <a:lnSpc>
                <a:spcPct val="150000"/>
              </a:lnSpc>
              <a:spcBef>
                <a:spcPct val="0"/>
              </a:spcBef>
              <a:spcAft>
                <a:spcPct val="0"/>
              </a:spcAft>
            </a:pPr>
            <a:r>
              <a:rPr lang="en-US" sz="1100" dirty="0" smtClean="0">
                <a:solidFill>
                  <a:prstClr val="black"/>
                </a:solidFill>
                <a:latin typeface="Calibiri"/>
              </a:rPr>
              <a:t>MRT Platform</a:t>
            </a:r>
            <a:endParaRPr lang="en-US" sz="1100" dirty="0">
              <a:solidFill>
                <a:prstClr val="black"/>
              </a:solidFill>
              <a:latin typeface="Calibiri"/>
            </a:endParaRPr>
          </a:p>
        </p:txBody>
      </p:sp>
      <p:cxnSp>
        <p:nvCxnSpPr>
          <p:cNvPr id="5" name="Straight Connector 4"/>
          <p:cNvCxnSpPr/>
          <p:nvPr/>
        </p:nvCxnSpPr>
        <p:spPr>
          <a:xfrm>
            <a:off x="515155" y="3953435"/>
            <a:ext cx="1060556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811676" y="3932327"/>
            <a:ext cx="1678152" cy="369332"/>
          </a:xfrm>
          <a:prstGeom prst="rect">
            <a:avLst/>
          </a:prstGeom>
          <a:noFill/>
        </p:spPr>
        <p:txBody>
          <a:bodyPr wrap="none" rtlCol="0">
            <a:spAutoFit/>
          </a:bodyPr>
          <a:lstStyle/>
          <a:p>
            <a:r>
              <a:rPr lang="en-US" b="1" smtClean="0"/>
              <a:t>Over the Phone</a:t>
            </a:r>
            <a:endParaRPr lang="en-US" b="1" dirty="0"/>
          </a:p>
        </p:txBody>
      </p:sp>
      <p:pic>
        <p:nvPicPr>
          <p:cNvPr id="15" name="Picture 14"/>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38351" y="4443929"/>
            <a:ext cx="725673" cy="866372"/>
          </a:xfrm>
          <a:prstGeom prst="rect">
            <a:avLst/>
          </a:prstGeom>
        </p:spPr>
      </p:pic>
      <p:sp>
        <p:nvSpPr>
          <p:cNvPr id="20" name="Rectangle 19"/>
          <p:cNvSpPr/>
          <p:nvPr/>
        </p:nvSpPr>
        <p:spPr>
          <a:xfrm>
            <a:off x="1280554" y="4391023"/>
            <a:ext cx="1501371" cy="854080"/>
          </a:xfrm>
          <a:prstGeom prst="rect">
            <a:avLst/>
          </a:prstGeom>
        </p:spPr>
        <p:txBody>
          <a:bodyPr wrap="square">
            <a:spAutoFit/>
          </a:bodyPr>
          <a:lstStyle/>
          <a:p>
            <a:pPr defTabSz="1219050" fontAlgn="base">
              <a:lnSpc>
                <a:spcPct val="150000"/>
              </a:lnSpc>
              <a:spcBef>
                <a:spcPct val="0"/>
              </a:spcBef>
              <a:spcAft>
                <a:spcPct val="0"/>
              </a:spcAft>
            </a:pPr>
            <a:r>
              <a:rPr lang="en-US" sz="1100" b="1" dirty="0" smtClean="0">
                <a:solidFill>
                  <a:prstClr val="black"/>
                </a:solidFill>
                <a:latin typeface="Calibiri"/>
              </a:rPr>
              <a:t>Vijay Thukral</a:t>
            </a:r>
            <a:endParaRPr lang="en-US" sz="1100" b="1" dirty="0">
              <a:solidFill>
                <a:prstClr val="black"/>
              </a:solidFill>
              <a:latin typeface="Calibiri"/>
            </a:endParaRPr>
          </a:p>
          <a:p>
            <a:pPr defTabSz="1219050" fontAlgn="base">
              <a:lnSpc>
                <a:spcPct val="150000"/>
              </a:lnSpc>
              <a:spcBef>
                <a:spcPct val="0"/>
              </a:spcBef>
              <a:spcAft>
                <a:spcPct val="0"/>
              </a:spcAft>
            </a:pPr>
            <a:r>
              <a:rPr lang="en-US" sz="1100" dirty="0" smtClean="0">
                <a:solidFill>
                  <a:prstClr val="black"/>
                </a:solidFill>
                <a:latin typeface="Calibiri"/>
              </a:rPr>
              <a:t>Global Delivery Partner - BI</a:t>
            </a:r>
            <a:endParaRPr lang="en-US" sz="1100" dirty="0">
              <a:solidFill>
                <a:prstClr val="black"/>
              </a:solidFill>
              <a:latin typeface="Calibiri"/>
            </a:endParaRPr>
          </a:p>
        </p:txBody>
      </p:sp>
      <p:pic>
        <p:nvPicPr>
          <p:cNvPr id="16" name="Picture 15"/>
          <p:cNvPicPr>
            <a:picLocks noChangeAspect="1"/>
          </p:cNvPicPr>
          <p:nvPr/>
        </p:nvPicPr>
        <p:blipFill>
          <a:blip r:embed="rId8"/>
          <a:stretch>
            <a:fillRect/>
          </a:stretch>
        </p:blipFill>
        <p:spPr>
          <a:xfrm>
            <a:off x="2952413" y="4441013"/>
            <a:ext cx="766014" cy="867527"/>
          </a:xfrm>
          <a:prstGeom prst="rect">
            <a:avLst/>
          </a:prstGeom>
        </p:spPr>
      </p:pic>
      <p:sp>
        <p:nvSpPr>
          <p:cNvPr id="23" name="Rectangle 22"/>
          <p:cNvSpPr/>
          <p:nvPr/>
        </p:nvSpPr>
        <p:spPr>
          <a:xfrm>
            <a:off x="3756511" y="4369150"/>
            <a:ext cx="2267773" cy="854080"/>
          </a:xfrm>
          <a:prstGeom prst="rect">
            <a:avLst/>
          </a:prstGeom>
        </p:spPr>
        <p:txBody>
          <a:bodyPr wrap="square">
            <a:spAutoFit/>
          </a:bodyPr>
          <a:lstStyle/>
          <a:p>
            <a:pPr defTabSz="1219050" fontAlgn="base">
              <a:lnSpc>
                <a:spcPct val="150000"/>
              </a:lnSpc>
              <a:spcBef>
                <a:spcPct val="0"/>
              </a:spcBef>
              <a:spcAft>
                <a:spcPct val="0"/>
              </a:spcAft>
            </a:pPr>
            <a:r>
              <a:rPr lang="en-US" sz="1100" b="1" dirty="0" err="1">
                <a:solidFill>
                  <a:prstClr val="black"/>
                </a:solidFill>
                <a:latin typeface="Calibiri"/>
              </a:rPr>
              <a:t>Arghya</a:t>
            </a:r>
            <a:r>
              <a:rPr lang="en-US" sz="1100" b="1" dirty="0">
                <a:solidFill>
                  <a:prstClr val="black"/>
                </a:solidFill>
                <a:latin typeface="Calibiri"/>
              </a:rPr>
              <a:t> </a:t>
            </a:r>
            <a:r>
              <a:rPr lang="en-US" sz="1100" b="1" dirty="0" err="1" smtClean="0">
                <a:solidFill>
                  <a:prstClr val="black"/>
                </a:solidFill>
                <a:latin typeface="Calibiri"/>
              </a:rPr>
              <a:t>Chattopadyay</a:t>
            </a:r>
            <a:endParaRPr lang="en-US" sz="1100" b="1" dirty="0" smtClean="0">
              <a:solidFill>
                <a:prstClr val="black"/>
              </a:solidFill>
              <a:latin typeface="Calibiri"/>
            </a:endParaRPr>
          </a:p>
          <a:p>
            <a:pPr defTabSz="1219050" fontAlgn="base">
              <a:lnSpc>
                <a:spcPct val="150000"/>
              </a:lnSpc>
              <a:spcBef>
                <a:spcPct val="0"/>
              </a:spcBef>
              <a:spcAft>
                <a:spcPct val="0"/>
              </a:spcAft>
            </a:pPr>
            <a:r>
              <a:rPr lang="en-US" sz="1100" dirty="0" smtClean="0">
                <a:solidFill>
                  <a:prstClr val="black"/>
                </a:solidFill>
                <a:latin typeface="Calibiri"/>
              </a:rPr>
              <a:t>Offering </a:t>
            </a:r>
            <a:r>
              <a:rPr lang="en-US" sz="1100" dirty="0">
                <a:solidFill>
                  <a:prstClr val="black"/>
                </a:solidFill>
                <a:latin typeface="Calibiri"/>
              </a:rPr>
              <a:t>Head- </a:t>
            </a:r>
            <a:r>
              <a:rPr lang="en-US" sz="1100" dirty="0" err="1">
                <a:solidFill>
                  <a:prstClr val="black"/>
                </a:solidFill>
                <a:latin typeface="Calibiri"/>
              </a:rPr>
              <a:t>Biostats</a:t>
            </a:r>
            <a:r>
              <a:rPr lang="en-US" sz="1100" dirty="0">
                <a:solidFill>
                  <a:prstClr val="black"/>
                </a:solidFill>
                <a:latin typeface="Calibiri"/>
              </a:rPr>
              <a:t> &amp; Programming</a:t>
            </a:r>
            <a:endParaRPr lang="en-US" sz="1100" dirty="0">
              <a:solidFill>
                <a:prstClr val="black"/>
              </a:solidFill>
              <a:latin typeface="Calibiri"/>
            </a:endParaRPr>
          </a:p>
        </p:txBody>
      </p:sp>
    </p:spTree>
    <p:extLst>
      <p:ext uri="{BB962C8B-B14F-4D97-AF65-F5344CB8AC3E}">
        <p14:creationId xmlns:p14="http://schemas.microsoft.com/office/powerpoint/2010/main" val="750999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873753"/>
            <a:ext cx="9028090" cy="530352"/>
          </a:xfrm>
        </p:spPr>
        <p:txBody>
          <a:bodyPr/>
          <a:lstStyle/>
          <a:p>
            <a:r>
              <a:rPr lang="en-US" sz="2400" dirty="0" smtClean="0"/>
              <a:t>TCS  Capabilities </a:t>
            </a:r>
            <a:r>
              <a:rPr lang="en-US" sz="2400" dirty="0"/>
              <a:t>/</a:t>
            </a:r>
            <a:r>
              <a:rPr lang="en-US" sz="2400" dirty="0" smtClean="0"/>
              <a:t> Competencies &amp; Collaborations with other sponsors</a:t>
            </a:r>
            <a:endParaRPr lang="en-US" sz="2400" dirty="0"/>
          </a:p>
        </p:txBody>
      </p:sp>
      <p:sp>
        <p:nvSpPr>
          <p:cNvPr id="4" name="Text Placeholder 3"/>
          <p:cNvSpPr>
            <a:spLocks noGrp="1"/>
          </p:cNvSpPr>
          <p:nvPr>
            <p:ph type="body" sz="quarter" idx="10"/>
          </p:nvPr>
        </p:nvSpPr>
        <p:spPr/>
        <p:txBody>
          <a:bodyPr/>
          <a:lstStyle/>
          <a:p>
            <a:r>
              <a:rPr lang="en-US" dirty="0" smtClean="0"/>
              <a:t>27 September 2017</a:t>
            </a:r>
            <a:endParaRPr lang="en-US" dirty="0"/>
          </a:p>
        </p:txBody>
      </p:sp>
    </p:spTree>
    <p:extLst>
      <p:ext uri="{BB962C8B-B14F-4D97-AF65-F5344CB8AC3E}">
        <p14:creationId xmlns:p14="http://schemas.microsoft.com/office/powerpoint/2010/main" val="1784802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7652775" y="1400845"/>
            <a:ext cx="4588435" cy="3736147"/>
          </a:xfrm>
          <a:prstGeom prst="rect">
            <a:avLst/>
          </a:prstGeom>
          <a:solidFill>
            <a:srgbClr val="1D93FF">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5" y="852974"/>
            <a:ext cx="7631417" cy="4296053"/>
          </a:xfrm>
          <a:prstGeom prst="rect">
            <a:avLst/>
          </a:prstGeom>
        </p:spPr>
      </p:pic>
      <p:sp>
        <p:nvSpPr>
          <p:cNvPr id="87" name="Rectangle 86"/>
          <p:cNvSpPr/>
          <p:nvPr/>
        </p:nvSpPr>
        <p:spPr>
          <a:xfrm>
            <a:off x="-7796" y="5151500"/>
            <a:ext cx="12209767" cy="1114567"/>
          </a:xfrm>
          <a:prstGeom prst="rect">
            <a:avLst/>
          </a:prstGeom>
          <a:solidFill>
            <a:srgbClr val="375A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8" name="Rectangle 87"/>
          <p:cNvSpPr/>
          <p:nvPr/>
        </p:nvSpPr>
        <p:spPr>
          <a:xfrm>
            <a:off x="-7796" y="831671"/>
            <a:ext cx="12199795" cy="512906"/>
          </a:xfrm>
          <a:prstGeom prst="rect">
            <a:avLst/>
          </a:prstGeom>
          <a:solidFill>
            <a:schemeClr val="accent1">
              <a:lumMod val="50000"/>
              <a:alpha val="3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9" name="Rectangle 88"/>
          <p:cNvSpPr/>
          <p:nvPr/>
        </p:nvSpPr>
        <p:spPr>
          <a:xfrm>
            <a:off x="7652775" y="848038"/>
            <a:ext cx="4549197" cy="507559"/>
          </a:xfrm>
          <a:prstGeom prst="rect">
            <a:avLst/>
          </a:prstGeom>
          <a:solidFill>
            <a:schemeClr val="accent1">
              <a:lumMod val="50000"/>
              <a:alpha val="3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90" name="Rectangle 89"/>
          <p:cNvSpPr/>
          <p:nvPr/>
        </p:nvSpPr>
        <p:spPr>
          <a:xfrm rot="16200000">
            <a:off x="5915482" y="2570270"/>
            <a:ext cx="4311093" cy="847901"/>
          </a:xfrm>
          <a:prstGeom prst="rect">
            <a:avLst/>
          </a:prstGeom>
          <a:gradFill flip="none" rotWithShape="1">
            <a:gsLst>
              <a:gs pos="52000">
                <a:schemeClr val="tx1">
                  <a:alpha val="0"/>
                </a:schemeClr>
              </a:gs>
              <a:gs pos="0">
                <a:schemeClr val="tx1">
                  <a:alpha val="42000"/>
                </a:schemeClr>
              </a:gs>
              <a:gs pos="100000">
                <a:schemeClr val="bg1">
                  <a:alpha val="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cxnSp>
        <p:nvCxnSpPr>
          <p:cNvPr id="97" name="Straight Connector 96"/>
          <p:cNvCxnSpPr/>
          <p:nvPr/>
        </p:nvCxnSpPr>
        <p:spPr>
          <a:xfrm>
            <a:off x="0" y="829696"/>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7623247" y="843819"/>
            <a:ext cx="12213" cy="42985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0" y="5142347"/>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729" y="1344003"/>
            <a:ext cx="122098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729" y="5146088"/>
            <a:ext cx="122081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6" name="Picture 8" descr="http://www.usnews.com/dims4/USNEWS/4373bf3/2147483647/thumbnail/652x435%3E/quality/85/?url=%2Fcmsmedia%2F45%2Fb6%2F01f48a1f40a1b7628047992ce333%2F140320-healthtechnology-st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775" y="1353731"/>
            <a:ext cx="4549197" cy="378326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1" y="850500"/>
            <a:ext cx="7623248" cy="4289981"/>
          </a:xfrm>
          <a:prstGeom prst="rect">
            <a:avLst/>
          </a:prstGeom>
          <a:solidFill>
            <a:schemeClr val="tx1">
              <a:alpha val="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12" name="Rectangle 111"/>
          <p:cNvSpPr/>
          <p:nvPr/>
        </p:nvSpPr>
        <p:spPr>
          <a:xfrm>
            <a:off x="-9971" y="857601"/>
            <a:ext cx="12201970" cy="5408466"/>
          </a:xfrm>
          <a:prstGeom prst="rect">
            <a:avLst/>
          </a:prstGeom>
          <a:solidFill>
            <a:srgbClr val="0063BE">
              <a:alpha val="3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13" name="Rectangle 112"/>
          <p:cNvSpPr/>
          <p:nvPr/>
        </p:nvSpPr>
        <p:spPr>
          <a:xfrm>
            <a:off x="-9729" y="1353731"/>
            <a:ext cx="7632975" cy="3786559"/>
          </a:xfrm>
          <a:prstGeom prst="rect">
            <a:avLst/>
          </a:pr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3" name="Rectangle 2"/>
          <p:cNvSpPr/>
          <p:nvPr/>
        </p:nvSpPr>
        <p:spPr>
          <a:xfrm flipH="1">
            <a:off x="3154346" y="1939361"/>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23" name="Rectangle 22"/>
          <p:cNvSpPr/>
          <p:nvPr/>
        </p:nvSpPr>
        <p:spPr>
          <a:xfrm flipH="1">
            <a:off x="3172071" y="2983987"/>
            <a:ext cx="4480701"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latin typeface="+mj-lt"/>
                <a:ea typeface="SimSun" panose="02010600030101010101" pitchFamily="2" charset="-122"/>
                <a:cs typeface="Arial" panose="020B0604020202020204" pitchFamily="34" charset="0"/>
              </a:rPr>
              <a:t>Collaborations with other Sponsors</a:t>
            </a: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24" name="Rectangle 23"/>
          <p:cNvSpPr/>
          <p:nvPr/>
        </p:nvSpPr>
        <p:spPr>
          <a:xfrm flipH="1">
            <a:off x="3161816" y="3517655"/>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latin typeface="+mj-lt"/>
                <a:ea typeface="SimSun" panose="02010600030101010101" pitchFamily="2" charset="-122"/>
                <a:cs typeface="Arial" panose="020B0604020202020204" pitchFamily="34" charset="0"/>
              </a:rPr>
              <a:t>Potential Areas of interest for BI</a:t>
            </a: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25" name="Rectangle 24"/>
          <p:cNvSpPr/>
          <p:nvPr/>
        </p:nvSpPr>
        <p:spPr>
          <a:xfrm flipH="1">
            <a:off x="3161816" y="2473029"/>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26" name="Rectangle 25"/>
          <p:cNvSpPr/>
          <p:nvPr/>
        </p:nvSpPr>
        <p:spPr>
          <a:xfrm flipH="1">
            <a:off x="3161816" y="1440617"/>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ea typeface="SimSun" panose="02010600030101010101" pitchFamily="2" charset="-122"/>
                <a:cs typeface="Arial" panose="020B0604020202020204" pitchFamily="34" charset="0"/>
              </a:rPr>
              <a:t>TCS LS &amp; HC Portfolio</a:t>
            </a:r>
            <a:endParaRPr lang="en-US" sz="1600" dirty="0">
              <a:solidFill>
                <a:prstClr val="black"/>
              </a:solidFill>
              <a:ea typeface="SimSun" panose="02010600030101010101" pitchFamily="2" charset="-122"/>
              <a:cs typeface="Arial" panose="020B0604020202020204" pitchFamily="34" charset="0"/>
            </a:endParaRPr>
          </a:p>
        </p:txBody>
      </p:sp>
      <p:sp>
        <p:nvSpPr>
          <p:cNvPr id="27" name="Rectangle 26"/>
          <p:cNvSpPr/>
          <p:nvPr/>
        </p:nvSpPr>
        <p:spPr>
          <a:xfrm flipH="1">
            <a:off x="3161816" y="4042116"/>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ea typeface="SimSun" panose="02010600030101010101" pitchFamily="2" charset="-122"/>
                <a:cs typeface="Arial" panose="020B0604020202020204" pitchFamily="34" charset="0"/>
              </a:rPr>
              <a:t>BDM Cross functional synergies &amp; benefits</a:t>
            </a:r>
            <a:endParaRPr lang="en-US" sz="1600" dirty="0">
              <a:solidFill>
                <a:prstClr val="black"/>
              </a:solidFill>
              <a:ea typeface="SimSun" panose="02010600030101010101" pitchFamily="2" charset="-122"/>
              <a:cs typeface="Arial" panose="020B0604020202020204" pitchFamily="34" charset="0"/>
            </a:endParaRPr>
          </a:p>
        </p:txBody>
      </p:sp>
      <p:sp>
        <p:nvSpPr>
          <p:cNvPr id="28" name="Rectangle 27"/>
          <p:cNvSpPr/>
          <p:nvPr/>
        </p:nvSpPr>
        <p:spPr>
          <a:xfrm flipH="1">
            <a:off x="3157888" y="4534764"/>
            <a:ext cx="4498428"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latin typeface="+mj-lt"/>
                <a:ea typeface="SimSun" panose="02010600030101010101" pitchFamily="2" charset="-122"/>
                <a:cs typeface="Arial" panose="020B0604020202020204" pitchFamily="34" charset="0"/>
              </a:rPr>
              <a:t>Current Cross Domain Synergy- BI</a:t>
            </a:r>
            <a:endParaRPr lang="en-US" sz="1600" dirty="0">
              <a:solidFill>
                <a:prstClr val="black"/>
              </a:solidFill>
              <a:latin typeface="+mj-lt"/>
              <a:ea typeface="SimSun" panose="02010600030101010101" pitchFamily="2" charset="-122"/>
              <a:cs typeface="Arial" panose="020B0604020202020204" pitchFamily="34" charset="0"/>
            </a:endParaRPr>
          </a:p>
        </p:txBody>
      </p:sp>
      <p:sp>
        <p:nvSpPr>
          <p:cNvPr id="4" name="Title 3"/>
          <p:cNvSpPr>
            <a:spLocks noGrp="1"/>
          </p:cNvSpPr>
          <p:nvPr>
            <p:ph type="title"/>
          </p:nvPr>
        </p:nvSpPr>
        <p:spPr/>
        <p:txBody>
          <a:bodyPr>
            <a:normAutofit/>
          </a:bodyPr>
          <a:lstStyle/>
          <a:p>
            <a:r>
              <a:rPr lang="en-US" sz="2400" dirty="0" smtClean="0"/>
              <a:t>Agenda</a:t>
            </a:r>
            <a:endParaRPr lang="en-US" sz="2400" dirty="0"/>
          </a:p>
        </p:txBody>
      </p:sp>
      <p:sp>
        <p:nvSpPr>
          <p:cNvPr id="29" name="Rectangle 28"/>
          <p:cNvSpPr/>
          <p:nvPr/>
        </p:nvSpPr>
        <p:spPr>
          <a:xfrm flipH="1">
            <a:off x="3172071" y="1953625"/>
            <a:ext cx="4511783"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ea typeface="SimSun" panose="02010600030101010101" pitchFamily="2" charset="-122"/>
                <a:cs typeface="Arial" panose="020B0604020202020204" pitchFamily="34" charset="0"/>
              </a:rPr>
              <a:t>Clinical Development Services</a:t>
            </a:r>
            <a:endParaRPr lang="en-US" sz="1600" dirty="0">
              <a:solidFill>
                <a:prstClr val="black"/>
              </a:solidFill>
              <a:ea typeface="SimSun" panose="02010600030101010101" pitchFamily="2" charset="-122"/>
              <a:cs typeface="Arial" panose="020B0604020202020204" pitchFamily="34" charset="0"/>
            </a:endParaRPr>
          </a:p>
        </p:txBody>
      </p:sp>
      <p:sp>
        <p:nvSpPr>
          <p:cNvPr id="30" name="Rectangle 29"/>
          <p:cNvSpPr/>
          <p:nvPr/>
        </p:nvSpPr>
        <p:spPr>
          <a:xfrm flipH="1">
            <a:off x="3172071" y="2424928"/>
            <a:ext cx="4507792"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smtClean="0">
                <a:solidFill>
                  <a:prstClr val="black"/>
                </a:solidFill>
                <a:ea typeface="SimSun" panose="02010600030101010101" pitchFamily="2" charset="-122"/>
                <a:cs typeface="Arial" panose="020B0604020202020204" pitchFamily="34" charset="0"/>
              </a:rPr>
              <a:t>TCS Factsheet- BDM</a:t>
            </a:r>
            <a:endParaRPr lang="en-US" sz="1600" dirty="0">
              <a:solidFill>
                <a:prstClr val="black"/>
              </a:solidFill>
              <a:ea typeface="SimSun" panose="02010600030101010101" pitchFamily="2" charset="-122"/>
              <a:cs typeface="Arial" panose="020B0604020202020204" pitchFamily="34" charset="0"/>
            </a:endParaRPr>
          </a:p>
        </p:txBody>
      </p:sp>
      <p:grpSp>
        <p:nvGrpSpPr>
          <p:cNvPr id="31" name="Group 30"/>
          <p:cNvGrpSpPr/>
          <p:nvPr/>
        </p:nvGrpSpPr>
        <p:grpSpPr>
          <a:xfrm>
            <a:off x="-125845" y="1026134"/>
            <a:ext cx="3230214" cy="5247577"/>
            <a:chOff x="-76294" y="1470185"/>
            <a:chExt cx="2957879" cy="4805161"/>
          </a:xfrm>
        </p:grpSpPr>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13640" b="6746"/>
            <a:stretch/>
          </p:blipFill>
          <p:spPr>
            <a:xfrm>
              <a:off x="-76294" y="1470185"/>
              <a:ext cx="2957879" cy="4804155"/>
            </a:xfrm>
            <a:prstGeom prst="rect">
              <a:avLst/>
            </a:prstGeom>
          </p:spPr>
        </p:pic>
        <p:pic>
          <p:nvPicPr>
            <p:cNvPr id="33" name="Picture 32"/>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5127"/>
            <a:stretch/>
          </p:blipFill>
          <p:spPr>
            <a:xfrm>
              <a:off x="-76116" y="1682219"/>
              <a:ext cx="2897138" cy="4593127"/>
            </a:xfrm>
            <a:prstGeom prst="rect">
              <a:avLst/>
            </a:prstGeom>
          </p:spPr>
        </p:pic>
      </p:grpSp>
    </p:spTree>
    <p:extLst>
      <p:ext uri="{BB962C8B-B14F-4D97-AF65-F5344CB8AC3E}">
        <p14:creationId xmlns:p14="http://schemas.microsoft.com/office/powerpoint/2010/main" val="15871592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t>TCS Life Sciences &amp; Healthcare Unit Profile</a:t>
            </a:r>
          </a:p>
        </p:txBody>
      </p:sp>
      <p:sp>
        <p:nvSpPr>
          <p:cNvPr id="31" name="Rectangle 30"/>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Rounded Rectangle 31"/>
          <p:cNvSpPr/>
          <p:nvPr/>
        </p:nvSpPr>
        <p:spPr>
          <a:xfrm>
            <a:off x="2568875" y="1049047"/>
            <a:ext cx="7182289" cy="787462"/>
          </a:xfrm>
          <a:prstGeom prst="roundRect">
            <a:avLst/>
          </a:prstGeom>
          <a:gradFill flip="none" rotWithShape="1">
            <a:gsLst>
              <a:gs pos="0">
                <a:srgbClr val="00B0F0"/>
              </a:gs>
              <a:gs pos="100000">
                <a:schemeClr val="accent1">
                  <a:lumMod val="5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defTabSz="914377">
              <a:spcBef>
                <a:spcPct val="20000"/>
              </a:spcBef>
              <a:buClr>
                <a:srgbClr val="4E84C4"/>
              </a:buClr>
              <a:defRPr/>
            </a:pPr>
            <a:r>
              <a:rPr lang="en-US" b="1">
                <a:solidFill>
                  <a:schemeClr val="bg1"/>
                </a:solidFill>
              </a:rPr>
              <a:t>People - our Biggest asset </a:t>
            </a:r>
            <a:r>
              <a:rPr lang="en-US" sz="3600" b="1">
                <a:solidFill>
                  <a:schemeClr val="bg1"/>
                </a:solidFill>
              </a:rPr>
              <a:t>24,000+</a:t>
            </a:r>
            <a:r>
              <a:rPr lang="en-US" b="1">
                <a:solidFill>
                  <a:schemeClr val="bg1"/>
                </a:solidFill>
              </a:rPr>
              <a:t> consultants including</a:t>
            </a:r>
            <a:endParaRPr lang="en-US" b="1" dirty="0">
              <a:solidFill>
                <a:schemeClr val="bg1"/>
              </a:solidFill>
            </a:endParaRPr>
          </a:p>
        </p:txBody>
      </p:sp>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t="80890"/>
          <a:stretch/>
        </p:blipFill>
        <p:spPr>
          <a:xfrm>
            <a:off x="538307" y="5271975"/>
            <a:ext cx="10980594" cy="527615"/>
          </a:xfrm>
          <a:prstGeom prst="rect">
            <a:avLst/>
          </a:prstGeom>
        </p:spPr>
      </p:pic>
      <p:pic>
        <p:nvPicPr>
          <p:cNvPr id="34" name="Picture 33"/>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r="41226" b="27878"/>
          <a:stretch/>
        </p:blipFill>
        <p:spPr bwMode="auto">
          <a:xfrm>
            <a:off x="296684" y="1182054"/>
            <a:ext cx="2027416" cy="600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Rectangle 34"/>
          <p:cNvSpPr/>
          <p:nvPr/>
        </p:nvSpPr>
        <p:spPr>
          <a:xfrm>
            <a:off x="2397567" y="2012561"/>
            <a:ext cx="2160143" cy="1138773"/>
          </a:xfrm>
          <a:prstGeom prst="rect">
            <a:avLst/>
          </a:prstGeom>
        </p:spPr>
        <p:txBody>
          <a:bodyPr wrap="none">
            <a:spAutoFit/>
          </a:bodyPr>
          <a:lstStyle/>
          <a:p>
            <a:pPr marL="174625" algn="ctr" defTabSz="914377">
              <a:buClr>
                <a:srgbClr val="4E84C4"/>
              </a:buClr>
              <a:defRPr/>
            </a:pPr>
            <a:r>
              <a:rPr lang="en-US" sz="3600" b="1" dirty="0" smtClean="0">
                <a:solidFill>
                  <a:schemeClr val="accent1"/>
                </a:solidFill>
              </a:rPr>
              <a:t>4,400+</a:t>
            </a:r>
          </a:p>
          <a:p>
            <a:pPr marL="174625" algn="ctr" defTabSz="914377">
              <a:buClr>
                <a:srgbClr val="4E84C4"/>
              </a:buClr>
              <a:defRPr/>
            </a:pPr>
            <a:r>
              <a:rPr lang="en-US" sz="1600" dirty="0" smtClean="0">
                <a:solidFill>
                  <a:srgbClr val="000000"/>
                </a:solidFill>
              </a:rPr>
              <a:t>Associates </a:t>
            </a:r>
            <a:r>
              <a:rPr lang="en-US" sz="1600" dirty="0">
                <a:solidFill>
                  <a:srgbClr val="000000"/>
                </a:solidFill>
              </a:rPr>
              <a:t>in</a:t>
            </a:r>
          </a:p>
          <a:p>
            <a:pPr marL="174625" algn="ctr" defTabSz="914377">
              <a:buClr>
                <a:srgbClr val="4E84C4"/>
              </a:buClr>
              <a:defRPr/>
            </a:pPr>
            <a:r>
              <a:rPr lang="en-US" sz="1600" dirty="0">
                <a:solidFill>
                  <a:srgbClr val="000000"/>
                </a:solidFill>
              </a:rPr>
              <a:t> </a:t>
            </a:r>
            <a:r>
              <a:rPr lang="en-US" sz="1600" b="1" dirty="0">
                <a:solidFill>
                  <a:srgbClr val="000000"/>
                </a:solidFill>
              </a:rPr>
              <a:t>Clinical Services KPO</a:t>
            </a:r>
          </a:p>
        </p:txBody>
      </p:sp>
      <p:sp>
        <p:nvSpPr>
          <p:cNvPr id="36" name="Rectangle 35"/>
          <p:cNvSpPr/>
          <p:nvPr/>
        </p:nvSpPr>
        <p:spPr>
          <a:xfrm>
            <a:off x="4830745" y="1987186"/>
            <a:ext cx="2658548" cy="1138773"/>
          </a:xfrm>
          <a:prstGeom prst="rect">
            <a:avLst/>
          </a:prstGeom>
        </p:spPr>
        <p:txBody>
          <a:bodyPr wrap="none">
            <a:spAutoFit/>
          </a:bodyPr>
          <a:lstStyle/>
          <a:p>
            <a:pPr marL="174625" algn="ctr" defTabSz="914377">
              <a:buClr>
                <a:srgbClr val="4E84C4"/>
              </a:buClr>
              <a:defRPr/>
            </a:pPr>
            <a:r>
              <a:rPr lang="en-US" sz="3600" b="1" dirty="0" smtClean="0">
                <a:solidFill>
                  <a:srgbClr val="00B0F0"/>
                </a:solidFill>
              </a:rPr>
              <a:t>1,100+</a:t>
            </a:r>
            <a:endParaRPr lang="en-US" sz="3600" b="1" dirty="0">
              <a:solidFill>
                <a:srgbClr val="00B0F0"/>
              </a:solidFill>
            </a:endParaRPr>
          </a:p>
          <a:p>
            <a:pPr marL="174625" algn="ctr" defTabSz="914377">
              <a:buClr>
                <a:srgbClr val="4E84C4"/>
              </a:buClr>
              <a:defRPr/>
            </a:pPr>
            <a:r>
              <a:rPr lang="en-US" sz="1600" dirty="0">
                <a:solidFill>
                  <a:srgbClr val="000000"/>
                </a:solidFill>
              </a:rPr>
              <a:t>Associates in </a:t>
            </a:r>
          </a:p>
          <a:p>
            <a:pPr marL="174625" algn="ctr" defTabSz="914377">
              <a:buClr>
                <a:srgbClr val="4E84C4"/>
              </a:buClr>
              <a:defRPr/>
            </a:pPr>
            <a:r>
              <a:rPr lang="en-US" sz="1600" dirty="0">
                <a:solidFill>
                  <a:srgbClr val="000000"/>
                </a:solidFill>
              </a:rPr>
              <a:t>Medical Device engineering</a:t>
            </a:r>
          </a:p>
        </p:txBody>
      </p:sp>
      <p:sp>
        <p:nvSpPr>
          <p:cNvPr id="37" name="Rectangle 36"/>
          <p:cNvSpPr/>
          <p:nvPr/>
        </p:nvSpPr>
        <p:spPr>
          <a:xfrm>
            <a:off x="7608874" y="2012561"/>
            <a:ext cx="2204827" cy="1138773"/>
          </a:xfrm>
          <a:prstGeom prst="rect">
            <a:avLst/>
          </a:prstGeom>
        </p:spPr>
        <p:txBody>
          <a:bodyPr wrap="square">
            <a:spAutoFit/>
          </a:bodyPr>
          <a:lstStyle/>
          <a:p>
            <a:pPr marL="174625" algn="ctr" defTabSz="914377">
              <a:buClr>
                <a:srgbClr val="4E84C4"/>
              </a:buClr>
              <a:defRPr/>
            </a:pPr>
            <a:r>
              <a:rPr lang="en-US" sz="3600" b="1" dirty="0" smtClean="0">
                <a:solidFill>
                  <a:srgbClr val="354B96"/>
                </a:solidFill>
              </a:rPr>
              <a:t>1,800+</a:t>
            </a:r>
            <a:endParaRPr lang="en-US" sz="3600" b="1" dirty="0">
              <a:solidFill>
                <a:srgbClr val="0063BE"/>
              </a:solidFill>
            </a:endParaRPr>
          </a:p>
          <a:p>
            <a:pPr marL="174625" algn="ctr" defTabSz="914377">
              <a:buClr>
                <a:srgbClr val="4E84C4"/>
              </a:buClr>
              <a:defRPr/>
            </a:pPr>
            <a:r>
              <a:rPr lang="en-US" sz="1600" dirty="0" smtClean="0">
                <a:solidFill>
                  <a:srgbClr val="000000"/>
                </a:solidFill>
              </a:rPr>
              <a:t>Life </a:t>
            </a:r>
            <a:r>
              <a:rPr lang="en-US" sz="1600" dirty="0">
                <a:solidFill>
                  <a:srgbClr val="000000"/>
                </a:solidFill>
              </a:rPr>
              <a:t>Sciences SAP Associates</a:t>
            </a:r>
          </a:p>
        </p:txBody>
      </p:sp>
      <p:sp>
        <p:nvSpPr>
          <p:cNvPr id="38" name="Rectangle 36"/>
          <p:cNvSpPr>
            <a:spLocks noChangeArrowheads="1"/>
          </p:cNvSpPr>
          <p:nvPr/>
        </p:nvSpPr>
        <p:spPr bwMode="auto">
          <a:xfrm>
            <a:off x="3668002" y="3863917"/>
            <a:ext cx="5325137" cy="343795"/>
          </a:xfrm>
          <a:prstGeom prst="round2SameRect">
            <a:avLst>
              <a:gd name="adj1" fmla="val 50000"/>
              <a:gd name="adj2" fmla="val 0"/>
            </a:avLst>
          </a:prstGeom>
          <a:solidFill>
            <a:schemeClr val="accent1">
              <a:lumMod val="75000"/>
            </a:schemeClr>
          </a:solidFill>
          <a:ln w="12700" algn="ctr">
            <a:noFill/>
            <a:miter lim="800000"/>
            <a:headEnd/>
            <a:tailEnd/>
          </a:ln>
        </p:spPr>
        <p:txBody>
          <a:bodyPr tIns="0" anchor="t"/>
          <a:lstStyle/>
          <a:p>
            <a:pPr marL="225425" indent="-225425" algn="ctr" defTabSz="914377">
              <a:lnSpc>
                <a:spcPct val="110000"/>
              </a:lnSpc>
              <a:buClr>
                <a:srgbClr val="000000"/>
              </a:buClr>
              <a:buSzPct val="70000"/>
            </a:pPr>
            <a:r>
              <a:rPr lang="en-US" sz="1400" b="1" dirty="0">
                <a:solidFill>
                  <a:prstClr val="white"/>
                </a:solidFill>
              </a:rPr>
              <a:t>Sustaining Long Term Relationships</a:t>
            </a:r>
            <a:endParaRPr lang="en-US" sz="1300" b="1" dirty="0">
              <a:solidFill>
                <a:prstClr val="white"/>
              </a:solidFill>
            </a:endParaRPr>
          </a:p>
        </p:txBody>
      </p:sp>
      <p:sp>
        <p:nvSpPr>
          <p:cNvPr id="39" name="Rectangle 13"/>
          <p:cNvSpPr>
            <a:spLocks noChangeArrowheads="1"/>
          </p:cNvSpPr>
          <p:nvPr/>
        </p:nvSpPr>
        <p:spPr bwMode="auto">
          <a:xfrm>
            <a:off x="1583655" y="5622762"/>
            <a:ext cx="8889898" cy="343795"/>
          </a:xfrm>
          <a:prstGeom prst="roundRect">
            <a:avLst/>
          </a:prstGeom>
          <a:solidFill>
            <a:schemeClr val="accent1">
              <a:lumMod val="75000"/>
            </a:schemeClr>
          </a:solidFill>
          <a:ln w="12700" algn="ctr">
            <a:noFill/>
            <a:miter lim="800000"/>
            <a:headEnd/>
            <a:tailEnd/>
          </a:ln>
        </p:spPr>
        <p:txBody>
          <a:bodyPr anchor="ctr"/>
          <a:lstStyle/>
          <a:p>
            <a:pPr algn="ctr" defTabSz="914377">
              <a:buClr>
                <a:srgbClr val="000000"/>
              </a:buClr>
              <a:buSzPct val="100000"/>
              <a:buFont typeface="Times New Roman" pitchFamily="18" charset="0"/>
              <a:buNone/>
            </a:pPr>
            <a:r>
              <a:rPr lang="en-US" sz="1400" b="1" dirty="0">
                <a:solidFill>
                  <a:srgbClr val="FFFFFF"/>
                </a:solidFill>
              </a:rPr>
              <a:t>Full Services Play in IT, Consulting, KPO , Infrastructure and Engineering Services</a:t>
            </a:r>
          </a:p>
        </p:txBody>
      </p:sp>
      <p:pic>
        <p:nvPicPr>
          <p:cNvPr id="40" name="Picture 39"/>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43510" b="27878"/>
          <a:stretch/>
        </p:blipFill>
        <p:spPr bwMode="auto">
          <a:xfrm>
            <a:off x="9995939" y="1182054"/>
            <a:ext cx="1948663" cy="600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 name="Group 40"/>
          <p:cNvGrpSpPr/>
          <p:nvPr/>
        </p:nvGrpSpPr>
        <p:grpSpPr>
          <a:xfrm>
            <a:off x="492952" y="4200414"/>
            <a:ext cx="11157027" cy="1169234"/>
            <a:chOff x="454315" y="4045867"/>
            <a:chExt cx="11157027" cy="1169234"/>
          </a:xfrm>
        </p:grpSpPr>
        <p:sp>
          <p:nvSpPr>
            <p:cNvPr id="42" name="Rectangle 7"/>
            <p:cNvSpPr>
              <a:spLocks noChangeArrowheads="1"/>
            </p:cNvSpPr>
            <p:nvPr/>
          </p:nvSpPr>
          <p:spPr bwMode="auto">
            <a:xfrm>
              <a:off x="454315" y="4045867"/>
              <a:ext cx="11157027" cy="1169234"/>
            </a:xfrm>
            <a:prstGeom prst="rect">
              <a:avLst/>
            </a:prstGeom>
            <a:solidFill>
              <a:schemeClr val="bg1">
                <a:lumMod val="95000"/>
              </a:schemeClr>
            </a:solidFill>
            <a:ln w="0">
              <a:noFill/>
              <a:prstDash val="solid"/>
              <a:miter lim="800000"/>
              <a:headEnd/>
              <a:tailEnd/>
            </a:ln>
          </p:spPr>
          <p:txBody>
            <a:bodyPr vert="horz" wrap="square" lIns="91440" tIns="45720" rIns="91440" bIns="45720" numCol="1" anchor="ctr" anchorCtr="1" compatLnSpc="1">
              <a:prstTxWarp prst="textNoShape">
                <a:avLst/>
              </a:prstTxWarp>
            </a:bodyPr>
            <a:lstStyle/>
            <a:p>
              <a:pPr algn="ctr" defTabSz="914377"/>
              <a:endParaRPr lang="en-US" sz="1600" dirty="0">
                <a:solidFill>
                  <a:prstClr val="white"/>
                </a:solidFill>
                <a:cs typeface="Arial" pitchFamily="34" charset="0"/>
              </a:endParaRPr>
            </a:p>
          </p:txBody>
        </p:sp>
        <p:sp>
          <p:nvSpPr>
            <p:cNvPr id="43" name="Rectangle 42"/>
            <p:cNvSpPr>
              <a:spLocks noChangeArrowheads="1"/>
            </p:cNvSpPr>
            <p:nvPr/>
          </p:nvSpPr>
          <p:spPr bwMode="auto">
            <a:xfrm>
              <a:off x="4361319" y="4204705"/>
              <a:ext cx="1478808" cy="830791"/>
            </a:xfrm>
            <a:prstGeom prst="rect">
              <a:avLst/>
            </a:prstGeom>
            <a:noFill/>
            <a:ln w="3175" algn="ctr">
              <a:noFill/>
              <a:miter lim="800000"/>
              <a:headEnd/>
              <a:tailEnd/>
            </a:ln>
          </p:spPr>
          <p:txBody>
            <a:bodyPr/>
            <a:lstStyle/>
            <a:p>
              <a:pPr marL="117475" indent="-117475" defTabSz="914377">
                <a:lnSpc>
                  <a:spcPct val="90000"/>
                </a:lnSpc>
                <a:buClr>
                  <a:srgbClr val="4E84C4"/>
                </a:buClr>
                <a:buSzPct val="100000"/>
              </a:pPr>
              <a:r>
                <a:rPr lang="en-US" sz="1400" b="1" dirty="0">
                  <a:solidFill>
                    <a:srgbClr val="000000"/>
                  </a:solidFill>
                </a:rPr>
                <a:t>Payers</a:t>
              </a:r>
            </a:p>
            <a:p>
              <a:pPr defTabSz="914377">
                <a:lnSpc>
                  <a:spcPct val="90000"/>
                </a:lnSpc>
                <a:buClr>
                  <a:srgbClr val="4E84C4"/>
                </a:buClr>
                <a:buSzPct val="100000"/>
              </a:pPr>
              <a:r>
                <a:rPr lang="en-US" sz="1200" dirty="0">
                  <a:solidFill>
                    <a:srgbClr val="000000">
                      <a:lumMod val="95000"/>
                      <a:lumOff val="5000"/>
                    </a:srgbClr>
                  </a:solidFill>
                </a:rPr>
                <a:t>3 of the top 6 US Payers</a:t>
              </a:r>
            </a:p>
          </p:txBody>
        </p:sp>
        <p:sp>
          <p:nvSpPr>
            <p:cNvPr id="44" name="Rectangle 43"/>
            <p:cNvSpPr>
              <a:spLocks noChangeArrowheads="1"/>
            </p:cNvSpPr>
            <p:nvPr/>
          </p:nvSpPr>
          <p:spPr bwMode="auto">
            <a:xfrm>
              <a:off x="5920740" y="4204705"/>
              <a:ext cx="2240280" cy="938431"/>
            </a:xfrm>
            <a:prstGeom prst="rect">
              <a:avLst/>
            </a:prstGeom>
            <a:noFill/>
            <a:ln w="3175" algn="ctr">
              <a:noFill/>
              <a:miter lim="800000"/>
              <a:headEnd/>
              <a:tailEnd/>
            </a:ln>
          </p:spPr>
          <p:txBody>
            <a:bodyPr/>
            <a:lstStyle/>
            <a:p>
              <a:pPr marL="114300" indent="-114300" defTabSz="914377">
                <a:lnSpc>
                  <a:spcPct val="90000"/>
                </a:lnSpc>
                <a:buClr>
                  <a:srgbClr val="4E84C4"/>
                </a:buClr>
                <a:buSzPct val="100000"/>
              </a:pPr>
              <a:r>
                <a:rPr lang="en-US" sz="1400" b="1" dirty="0">
                  <a:solidFill>
                    <a:srgbClr val="000000"/>
                  </a:solidFill>
                </a:rPr>
                <a:t>Providers</a:t>
              </a:r>
            </a:p>
            <a:p>
              <a:pPr defTabSz="914377">
                <a:lnSpc>
                  <a:spcPct val="90000"/>
                </a:lnSpc>
                <a:buClr>
                  <a:srgbClr val="4E84C4"/>
                </a:buClr>
                <a:buSzPct val="100000"/>
              </a:pPr>
              <a:r>
                <a:rPr lang="en-US" sz="1200" dirty="0">
                  <a:solidFill>
                    <a:srgbClr val="000000">
                      <a:lumMod val="95000"/>
                      <a:lumOff val="5000"/>
                    </a:srgbClr>
                  </a:solidFill>
                </a:rPr>
                <a:t>Large Diagnostics Labs in US and India</a:t>
              </a:r>
            </a:p>
            <a:p>
              <a:pPr defTabSz="914377">
                <a:lnSpc>
                  <a:spcPct val="90000"/>
                </a:lnSpc>
                <a:buClr>
                  <a:srgbClr val="4E84C4"/>
                </a:buClr>
                <a:buSzPct val="100000"/>
              </a:pPr>
              <a:r>
                <a:rPr lang="en-US" sz="1200" dirty="0">
                  <a:solidFill>
                    <a:srgbClr val="000000">
                      <a:lumMod val="95000"/>
                      <a:lumOff val="5000"/>
                    </a:srgbClr>
                  </a:solidFill>
                </a:rPr>
                <a:t>Large Hospitals in US, UK, Canada and India</a:t>
              </a:r>
            </a:p>
          </p:txBody>
        </p:sp>
        <p:sp>
          <p:nvSpPr>
            <p:cNvPr id="45" name="Rectangle 44"/>
            <p:cNvSpPr>
              <a:spLocks noChangeArrowheads="1"/>
            </p:cNvSpPr>
            <p:nvPr/>
          </p:nvSpPr>
          <p:spPr bwMode="auto">
            <a:xfrm>
              <a:off x="9956420" y="4204705"/>
              <a:ext cx="1597190" cy="938430"/>
            </a:xfrm>
            <a:prstGeom prst="rect">
              <a:avLst/>
            </a:prstGeom>
            <a:noFill/>
            <a:ln w="3175" algn="ctr">
              <a:noFill/>
              <a:miter lim="800000"/>
              <a:headEnd/>
              <a:tailEnd/>
            </a:ln>
          </p:spPr>
          <p:txBody>
            <a:bodyPr/>
            <a:lstStyle/>
            <a:p>
              <a:pPr marL="114300" indent="-114300" defTabSz="914377">
                <a:lnSpc>
                  <a:spcPct val="90000"/>
                </a:lnSpc>
                <a:buClr>
                  <a:srgbClr val="4E84C4"/>
                </a:buClr>
                <a:buSzPct val="100000"/>
              </a:pPr>
              <a:r>
                <a:rPr lang="en-US" sz="1400" b="1" dirty="0">
                  <a:solidFill>
                    <a:srgbClr val="000000"/>
                  </a:solidFill>
                </a:rPr>
                <a:t>Pharmacies</a:t>
              </a:r>
            </a:p>
            <a:p>
              <a:pPr defTabSz="914377">
                <a:lnSpc>
                  <a:spcPct val="90000"/>
                </a:lnSpc>
                <a:buClr>
                  <a:srgbClr val="4E84C4"/>
                </a:buClr>
                <a:buSzPct val="100000"/>
              </a:pPr>
              <a:r>
                <a:rPr lang="en-US" sz="1200" dirty="0">
                  <a:solidFill>
                    <a:srgbClr val="000000">
                      <a:lumMod val="95000"/>
                      <a:lumOff val="5000"/>
                    </a:srgbClr>
                  </a:solidFill>
                </a:rPr>
                <a:t>3 of the top 3 pharmacies in the US</a:t>
              </a:r>
            </a:p>
          </p:txBody>
        </p:sp>
        <p:sp>
          <p:nvSpPr>
            <p:cNvPr id="46" name="Rectangle 13"/>
            <p:cNvSpPr>
              <a:spLocks noChangeArrowheads="1"/>
            </p:cNvSpPr>
            <p:nvPr/>
          </p:nvSpPr>
          <p:spPr bwMode="auto">
            <a:xfrm>
              <a:off x="507270" y="4204705"/>
              <a:ext cx="1816830" cy="842920"/>
            </a:xfrm>
            <a:prstGeom prst="rect">
              <a:avLst/>
            </a:prstGeom>
            <a:noFill/>
            <a:ln w="3175" algn="ctr">
              <a:noFill/>
              <a:miter lim="800000"/>
              <a:headEnd/>
              <a:tailEnd/>
            </a:ln>
          </p:spPr>
          <p:txBody>
            <a:bodyPr/>
            <a:lstStyle/>
            <a:p>
              <a:pPr defTabSz="914377">
                <a:lnSpc>
                  <a:spcPct val="90000"/>
                </a:lnSpc>
                <a:buClr>
                  <a:srgbClr val="4E84C4"/>
                </a:buClr>
                <a:buSzPct val="100000"/>
              </a:pPr>
              <a:r>
                <a:rPr lang="en-US" sz="1400" b="1" dirty="0">
                  <a:solidFill>
                    <a:srgbClr val="000000"/>
                  </a:solidFill>
                </a:rPr>
                <a:t>Pharma Companies</a:t>
              </a:r>
            </a:p>
            <a:p>
              <a:pPr defTabSz="914377">
                <a:lnSpc>
                  <a:spcPct val="90000"/>
                </a:lnSpc>
                <a:buClr>
                  <a:srgbClr val="4E84C4"/>
                </a:buClr>
                <a:buSzPct val="100000"/>
              </a:pPr>
              <a:r>
                <a:rPr lang="en-US" sz="1200" dirty="0" smtClean="0">
                  <a:solidFill>
                    <a:srgbClr val="000000">
                      <a:lumMod val="95000"/>
                      <a:lumOff val="5000"/>
                    </a:srgbClr>
                  </a:solidFill>
                </a:rPr>
                <a:t>14 </a:t>
              </a:r>
              <a:r>
                <a:rPr lang="en-US" sz="1200" dirty="0">
                  <a:solidFill>
                    <a:srgbClr val="000000">
                      <a:lumMod val="95000"/>
                      <a:lumOff val="5000"/>
                    </a:srgbClr>
                  </a:solidFill>
                </a:rPr>
                <a:t>of the top 15 Pharma Companies</a:t>
              </a:r>
            </a:p>
          </p:txBody>
        </p:sp>
        <p:sp>
          <p:nvSpPr>
            <p:cNvPr id="47" name="Rectangle 46"/>
            <p:cNvSpPr>
              <a:spLocks noChangeArrowheads="1"/>
            </p:cNvSpPr>
            <p:nvPr/>
          </p:nvSpPr>
          <p:spPr bwMode="auto">
            <a:xfrm>
              <a:off x="2366010" y="4204705"/>
              <a:ext cx="1905760" cy="938430"/>
            </a:xfrm>
            <a:prstGeom prst="rect">
              <a:avLst/>
            </a:prstGeom>
            <a:noFill/>
            <a:ln w="3175" algn="ctr">
              <a:noFill/>
              <a:miter lim="800000"/>
              <a:headEnd/>
              <a:tailEnd/>
            </a:ln>
          </p:spPr>
          <p:txBody>
            <a:bodyPr/>
            <a:lstStyle/>
            <a:p>
              <a:pPr defTabSz="914377">
                <a:lnSpc>
                  <a:spcPct val="90000"/>
                </a:lnSpc>
                <a:buClr>
                  <a:srgbClr val="4E84C4"/>
                </a:buClr>
                <a:buSzPct val="100000"/>
                <a:buFont typeface="Times New Roman" pitchFamily="18" charset="0"/>
                <a:buNone/>
                <a:defRPr/>
              </a:pPr>
              <a:r>
                <a:rPr lang="en-US" sz="1400" b="1" dirty="0">
                  <a:solidFill>
                    <a:srgbClr val="000000"/>
                  </a:solidFill>
                </a:rPr>
                <a:t>Medical Device Companies</a:t>
              </a:r>
            </a:p>
            <a:p>
              <a:pPr defTabSz="914377">
                <a:lnSpc>
                  <a:spcPct val="90000"/>
                </a:lnSpc>
                <a:buClr>
                  <a:srgbClr val="4E84C4"/>
                </a:buClr>
                <a:buSzPct val="100000"/>
                <a:defRPr/>
              </a:pPr>
              <a:r>
                <a:rPr lang="en-US" sz="1200" dirty="0">
                  <a:solidFill>
                    <a:srgbClr val="000000">
                      <a:lumMod val="95000"/>
                      <a:lumOff val="5000"/>
                    </a:srgbClr>
                  </a:solidFill>
                </a:rPr>
                <a:t>8 of the top 10 Device Manufacturers</a:t>
              </a:r>
            </a:p>
            <a:p>
              <a:pPr marL="114300" indent="-114300" defTabSz="914377">
                <a:lnSpc>
                  <a:spcPct val="110000"/>
                </a:lnSpc>
                <a:buClr>
                  <a:srgbClr val="4E84C4"/>
                </a:buClr>
                <a:buSzPct val="100000"/>
                <a:defRPr/>
              </a:pPr>
              <a:endParaRPr lang="en-US" sz="1400" dirty="0">
                <a:solidFill>
                  <a:srgbClr val="000000">
                    <a:lumMod val="95000"/>
                    <a:lumOff val="5000"/>
                  </a:srgbClr>
                </a:solidFill>
              </a:endParaRPr>
            </a:p>
          </p:txBody>
        </p:sp>
        <p:sp>
          <p:nvSpPr>
            <p:cNvPr id="48" name="Rectangle 10"/>
            <p:cNvSpPr>
              <a:spLocks noChangeArrowheads="1"/>
            </p:cNvSpPr>
            <p:nvPr/>
          </p:nvSpPr>
          <p:spPr bwMode="auto">
            <a:xfrm>
              <a:off x="8362010" y="4204705"/>
              <a:ext cx="1597190" cy="938431"/>
            </a:xfrm>
            <a:prstGeom prst="rect">
              <a:avLst/>
            </a:prstGeom>
            <a:noFill/>
            <a:ln w="3175" algn="ctr">
              <a:noFill/>
              <a:miter lim="800000"/>
              <a:headEnd/>
              <a:tailEnd/>
            </a:ln>
          </p:spPr>
          <p:txBody>
            <a:bodyPr/>
            <a:lstStyle/>
            <a:p>
              <a:pPr marL="114300" indent="-114300" defTabSz="914377">
                <a:lnSpc>
                  <a:spcPct val="90000"/>
                </a:lnSpc>
                <a:buClr>
                  <a:srgbClr val="4E84C4"/>
                </a:buClr>
                <a:buSzPct val="100000"/>
              </a:pPr>
              <a:r>
                <a:rPr lang="en-US" sz="1400" b="1" dirty="0">
                  <a:solidFill>
                    <a:srgbClr val="000000"/>
                  </a:solidFill>
                </a:rPr>
                <a:t>Distributors</a:t>
              </a:r>
            </a:p>
            <a:p>
              <a:pPr defTabSz="914377">
                <a:lnSpc>
                  <a:spcPct val="90000"/>
                </a:lnSpc>
                <a:buClr>
                  <a:srgbClr val="4E84C4"/>
                </a:buClr>
                <a:buSzPct val="100000"/>
              </a:pPr>
              <a:r>
                <a:rPr lang="en-US" sz="1200" dirty="0">
                  <a:solidFill>
                    <a:srgbClr val="000000">
                      <a:lumMod val="95000"/>
                      <a:lumOff val="5000"/>
                    </a:srgbClr>
                  </a:solidFill>
                </a:rPr>
                <a:t>3 of the top 3 Distributors</a:t>
              </a:r>
            </a:p>
          </p:txBody>
        </p:sp>
        <p:cxnSp>
          <p:nvCxnSpPr>
            <p:cNvPr id="49" name="Straight Connector 48"/>
            <p:cNvCxnSpPr/>
            <p:nvPr/>
          </p:nvCxnSpPr>
          <p:spPr>
            <a:xfrm>
              <a:off x="2310459" y="4237267"/>
              <a:ext cx="0" cy="85575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170635" y="4237267"/>
              <a:ext cx="0" cy="85575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188551" y="4237267"/>
              <a:ext cx="0" cy="85575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776813" y="4237267"/>
              <a:ext cx="0" cy="85575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751164" y="4237267"/>
              <a:ext cx="0" cy="855752"/>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4" name="Rounded Rectangle 53"/>
          <p:cNvSpPr/>
          <p:nvPr/>
        </p:nvSpPr>
        <p:spPr>
          <a:xfrm>
            <a:off x="492951" y="3348508"/>
            <a:ext cx="11157027" cy="334850"/>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algn="ctr" defTabSz="914377">
              <a:spcBef>
                <a:spcPct val="20000"/>
              </a:spcBef>
              <a:buClr>
                <a:srgbClr val="4E84C4"/>
              </a:buClr>
              <a:defRPr/>
            </a:pPr>
            <a:r>
              <a:rPr lang="en-US" sz="1400" b="1" dirty="0">
                <a:solidFill>
                  <a:schemeClr val="bg2"/>
                </a:solidFill>
              </a:rPr>
              <a:t>Significant percentage of Domain consultants e.g.  Physicians, PhDs, Biomedical Engineers, Pharmacologists, &amp; Pharmacists</a:t>
            </a:r>
          </a:p>
        </p:txBody>
      </p:sp>
    </p:spTree>
    <p:extLst>
      <p:ext uri="{BB962C8B-B14F-4D97-AF65-F5344CB8AC3E}">
        <p14:creationId xmlns:p14="http://schemas.microsoft.com/office/powerpoint/2010/main" val="23247491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t>Life Sciences – Broad Portfolio of Offerings</a:t>
            </a:r>
          </a:p>
        </p:txBody>
      </p:sp>
      <p:sp>
        <p:nvSpPr>
          <p:cNvPr id="27" name="Rectangle 26"/>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ectangle 27"/>
          <p:cNvSpPr/>
          <p:nvPr/>
        </p:nvSpPr>
        <p:spPr>
          <a:xfrm>
            <a:off x="266822" y="5246108"/>
            <a:ext cx="2742763" cy="850796"/>
          </a:xfrm>
          <a:prstGeom prst="rect">
            <a:avLst/>
          </a:prstGeom>
          <a:solidFill>
            <a:srgbClr val="6DCFF6"/>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endParaRPr lang="en-US" sz="1400" b="1" dirty="0">
              <a:solidFill>
                <a:schemeClr val="tx1"/>
              </a:solidFill>
            </a:endParaRPr>
          </a:p>
        </p:txBody>
      </p:sp>
      <p:sp>
        <p:nvSpPr>
          <p:cNvPr id="29" name="Rectangle 28"/>
          <p:cNvSpPr/>
          <p:nvPr/>
        </p:nvSpPr>
        <p:spPr>
          <a:xfrm>
            <a:off x="3255170" y="5246108"/>
            <a:ext cx="2752724" cy="850796"/>
          </a:xfrm>
          <a:prstGeom prst="rect">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algn="ctr" defTabSz="914377"/>
            <a:endParaRPr lang="en-US" sz="1200" b="1" dirty="0">
              <a:solidFill>
                <a:schemeClr val="tx1"/>
              </a:solidFill>
            </a:endParaRPr>
          </a:p>
        </p:txBody>
      </p:sp>
      <p:sp>
        <p:nvSpPr>
          <p:cNvPr id="30" name="Rectangle 29"/>
          <p:cNvSpPr/>
          <p:nvPr/>
        </p:nvSpPr>
        <p:spPr>
          <a:xfrm>
            <a:off x="6236494" y="5246108"/>
            <a:ext cx="2752725" cy="850796"/>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algn="ctr" defTabSz="914377"/>
            <a:endParaRPr lang="en-US" sz="1200" b="1" dirty="0">
              <a:solidFill>
                <a:schemeClr val="tx1"/>
              </a:solidFill>
            </a:endParaRPr>
          </a:p>
        </p:txBody>
      </p:sp>
      <p:sp>
        <p:nvSpPr>
          <p:cNvPr id="55" name="Rectangle 54"/>
          <p:cNvSpPr/>
          <p:nvPr/>
        </p:nvSpPr>
        <p:spPr>
          <a:xfrm>
            <a:off x="9217820" y="5246108"/>
            <a:ext cx="2752724" cy="850796"/>
          </a:xfrm>
          <a:prstGeom prst="rect">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endParaRPr lang="en-US" sz="1200" b="1" dirty="0">
              <a:solidFill>
                <a:schemeClr val="tx1"/>
              </a:solidFill>
            </a:endParaRPr>
          </a:p>
        </p:txBody>
      </p:sp>
      <p:sp>
        <p:nvSpPr>
          <p:cNvPr id="56" name="Rectangle 55"/>
          <p:cNvSpPr/>
          <p:nvPr/>
        </p:nvSpPr>
        <p:spPr>
          <a:xfrm>
            <a:off x="254124" y="1156607"/>
            <a:ext cx="2703345" cy="149254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endParaRPr lang="en-IN" sz="1400" b="1" dirty="0">
              <a:solidFill>
                <a:schemeClr val="tx1"/>
              </a:solidFill>
            </a:endParaRPr>
          </a:p>
        </p:txBody>
      </p:sp>
      <p:sp>
        <p:nvSpPr>
          <p:cNvPr id="57" name="Rectangle 56"/>
          <p:cNvSpPr/>
          <p:nvPr/>
        </p:nvSpPr>
        <p:spPr>
          <a:xfrm>
            <a:off x="3108503" y="1156607"/>
            <a:ext cx="3151673" cy="3364298"/>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endParaRPr lang="en-IN" sz="1400" b="1" dirty="0">
              <a:solidFill>
                <a:schemeClr val="tx1"/>
              </a:solidFill>
            </a:endParaRPr>
          </a:p>
        </p:txBody>
      </p:sp>
      <p:sp>
        <p:nvSpPr>
          <p:cNvPr id="58" name="Rectangle 57"/>
          <p:cNvSpPr/>
          <p:nvPr/>
        </p:nvSpPr>
        <p:spPr>
          <a:xfrm>
            <a:off x="9259598" y="2569865"/>
            <a:ext cx="2703345" cy="195859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endParaRPr lang="en-IN" sz="1400" b="1" dirty="0">
              <a:solidFill>
                <a:schemeClr val="tx1"/>
              </a:solidFill>
            </a:endParaRPr>
          </a:p>
        </p:txBody>
      </p:sp>
      <p:sp>
        <p:nvSpPr>
          <p:cNvPr id="59" name="Rectangle 58"/>
          <p:cNvSpPr/>
          <p:nvPr/>
        </p:nvSpPr>
        <p:spPr>
          <a:xfrm>
            <a:off x="6422728" y="1156607"/>
            <a:ext cx="2703345" cy="9323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endParaRPr lang="en-IN" sz="1400" b="1" dirty="0">
              <a:solidFill>
                <a:schemeClr val="tx1"/>
              </a:solidFill>
            </a:endParaRPr>
          </a:p>
        </p:txBody>
      </p:sp>
      <p:sp>
        <p:nvSpPr>
          <p:cNvPr id="60" name="Rectangle 59"/>
          <p:cNvSpPr/>
          <p:nvPr/>
        </p:nvSpPr>
        <p:spPr>
          <a:xfrm>
            <a:off x="6408214" y="2569865"/>
            <a:ext cx="2703345" cy="195859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endParaRPr lang="en-IN" sz="1400" b="1" dirty="0">
              <a:solidFill>
                <a:schemeClr val="tx1"/>
              </a:solidFill>
            </a:endParaRPr>
          </a:p>
        </p:txBody>
      </p:sp>
      <p:sp>
        <p:nvSpPr>
          <p:cNvPr id="61" name="Rectangle 60"/>
          <p:cNvSpPr/>
          <p:nvPr/>
        </p:nvSpPr>
        <p:spPr>
          <a:xfrm>
            <a:off x="9259598" y="1156607"/>
            <a:ext cx="2703345" cy="9323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endParaRPr lang="en-IN" sz="1400" b="1" dirty="0">
              <a:solidFill>
                <a:schemeClr val="tx1"/>
              </a:solidFill>
            </a:endParaRPr>
          </a:p>
        </p:txBody>
      </p:sp>
      <p:sp>
        <p:nvSpPr>
          <p:cNvPr id="62" name="Rectangle 61"/>
          <p:cNvSpPr/>
          <p:nvPr/>
        </p:nvSpPr>
        <p:spPr>
          <a:xfrm>
            <a:off x="254124" y="3035911"/>
            <a:ext cx="2703345" cy="149254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endParaRPr lang="en-IN" sz="1400" b="1" dirty="0">
              <a:solidFill>
                <a:schemeClr val="tx1"/>
              </a:solidFill>
            </a:endParaRPr>
          </a:p>
        </p:txBody>
      </p:sp>
      <p:sp>
        <p:nvSpPr>
          <p:cNvPr id="63" name="Rounded Rectangle 62"/>
          <p:cNvSpPr/>
          <p:nvPr/>
        </p:nvSpPr>
        <p:spPr>
          <a:xfrm>
            <a:off x="254124" y="895350"/>
            <a:ext cx="2703345" cy="365760"/>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IN" sz="1400" b="1" dirty="0">
                <a:solidFill>
                  <a:schemeClr val="tx1"/>
                </a:solidFill>
              </a:rPr>
              <a:t>IT Services</a:t>
            </a:r>
          </a:p>
        </p:txBody>
      </p:sp>
      <p:sp>
        <p:nvSpPr>
          <p:cNvPr id="64" name="Rounded Rectangle 63"/>
          <p:cNvSpPr/>
          <p:nvPr/>
        </p:nvSpPr>
        <p:spPr>
          <a:xfrm>
            <a:off x="3108503" y="895350"/>
            <a:ext cx="3151673" cy="365760"/>
          </a:xfrm>
          <a:prstGeom prst="round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IN" sz="1400" b="1" dirty="0">
                <a:solidFill>
                  <a:schemeClr val="tx1"/>
                </a:solidFill>
              </a:rPr>
              <a:t>Business Process Outsourcing</a:t>
            </a:r>
          </a:p>
        </p:txBody>
      </p:sp>
      <p:sp>
        <p:nvSpPr>
          <p:cNvPr id="65" name="Rounded Rectangle 64"/>
          <p:cNvSpPr/>
          <p:nvPr/>
        </p:nvSpPr>
        <p:spPr>
          <a:xfrm>
            <a:off x="6408214" y="895350"/>
            <a:ext cx="2717859" cy="365760"/>
          </a:xfrm>
          <a:prstGeom prst="round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IN" sz="1400" b="1" dirty="0">
                <a:solidFill>
                  <a:schemeClr val="tx1"/>
                </a:solidFill>
              </a:rPr>
              <a:t>IT Infrastructure Solutions</a:t>
            </a:r>
          </a:p>
        </p:txBody>
      </p:sp>
      <p:sp>
        <p:nvSpPr>
          <p:cNvPr id="66" name="Rounded Rectangle 65"/>
          <p:cNvSpPr/>
          <p:nvPr/>
        </p:nvSpPr>
        <p:spPr>
          <a:xfrm>
            <a:off x="9259598" y="895350"/>
            <a:ext cx="2703345" cy="365760"/>
          </a:xfrm>
          <a:prstGeom prst="round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IN" sz="1400" b="1" dirty="0">
                <a:solidFill>
                  <a:schemeClr val="tx1"/>
                </a:solidFill>
              </a:rPr>
              <a:t>Platform </a:t>
            </a:r>
            <a:r>
              <a:rPr lang="en-IN" sz="1400" b="1" dirty="0" smtClean="0">
                <a:solidFill>
                  <a:schemeClr val="tx1"/>
                </a:solidFill>
              </a:rPr>
              <a:t>Services / </a:t>
            </a:r>
            <a:r>
              <a:rPr lang="en-IN" sz="1400" b="1" dirty="0" err="1" smtClean="0">
                <a:solidFill>
                  <a:schemeClr val="tx1"/>
                </a:solidFill>
              </a:rPr>
              <a:t>BPaaS</a:t>
            </a:r>
            <a:endParaRPr lang="en-IN" sz="1400" b="1" dirty="0">
              <a:solidFill>
                <a:schemeClr val="tx1"/>
              </a:solidFill>
            </a:endParaRPr>
          </a:p>
        </p:txBody>
      </p:sp>
      <p:sp>
        <p:nvSpPr>
          <p:cNvPr id="67" name="Rounded Rectangle 66"/>
          <p:cNvSpPr/>
          <p:nvPr/>
        </p:nvSpPr>
        <p:spPr>
          <a:xfrm>
            <a:off x="254124" y="2774654"/>
            <a:ext cx="2703345" cy="365760"/>
          </a:xfrm>
          <a:prstGeom prst="round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IN" sz="1400" b="1" dirty="0">
                <a:solidFill>
                  <a:schemeClr val="tx1"/>
                </a:solidFill>
              </a:rPr>
              <a:t>Assurance Services</a:t>
            </a:r>
          </a:p>
        </p:txBody>
      </p:sp>
      <p:sp>
        <p:nvSpPr>
          <p:cNvPr id="68" name="Rectangle 67"/>
          <p:cNvSpPr/>
          <p:nvPr/>
        </p:nvSpPr>
        <p:spPr>
          <a:xfrm>
            <a:off x="266822" y="5169908"/>
            <a:ext cx="2742763" cy="850796"/>
          </a:xfrm>
          <a:prstGeom prst="rect">
            <a:avLst/>
          </a:prstGeom>
          <a:solidFill>
            <a:schemeClr val="bg1">
              <a:lumMod val="95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algn="ctr" defTabSz="914377"/>
            <a:r>
              <a:rPr lang="en-US" sz="1200" b="1" dirty="0">
                <a:solidFill>
                  <a:schemeClr val="tx1"/>
                </a:solidFill>
              </a:rPr>
              <a:t>Expansion of LS Clinical Services Platform to include Drug Safety and Regulatory</a:t>
            </a:r>
          </a:p>
        </p:txBody>
      </p:sp>
      <p:sp>
        <p:nvSpPr>
          <p:cNvPr id="69" name="Rectangle 68"/>
          <p:cNvSpPr/>
          <p:nvPr/>
        </p:nvSpPr>
        <p:spPr>
          <a:xfrm>
            <a:off x="3260346" y="5169908"/>
            <a:ext cx="2742763" cy="850796"/>
          </a:xfrm>
          <a:prstGeom prst="rect">
            <a:avLst/>
          </a:prstGeom>
          <a:solidFill>
            <a:schemeClr val="bg1">
              <a:lumMod val="95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algn="ctr" defTabSz="914377"/>
            <a:r>
              <a:rPr lang="en-US" sz="1200" b="1" dirty="0">
                <a:solidFill>
                  <a:schemeClr val="tx1"/>
                </a:solidFill>
              </a:rPr>
              <a:t>Medical Device Solutions leveraging Mobility, Social Media and Big Data</a:t>
            </a:r>
          </a:p>
        </p:txBody>
      </p:sp>
      <p:sp>
        <p:nvSpPr>
          <p:cNvPr id="70" name="Rectangle 69"/>
          <p:cNvSpPr/>
          <p:nvPr/>
        </p:nvSpPr>
        <p:spPr>
          <a:xfrm>
            <a:off x="6241170" y="5169908"/>
            <a:ext cx="2742763" cy="850796"/>
          </a:xfrm>
          <a:prstGeom prst="rect">
            <a:avLst/>
          </a:prstGeom>
          <a:solidFill>
            <a:schemeClr val="bg1">
              <a:lumMod val="95000"/>
            </a:scheme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rtlCol="0" anchor="ctr"/>
          <a:lstStyle/>
          <a:p>
            <a:pPr algn="ctr" defTabSz="914377"/>
            <a:r>
              <a:rPr lang="en-US" sz="1200" b="1" dirty="0">
                <a:solidFill>
                  <a:schemeClr val="tx1"/>
                </a:solidFill>
              </a:rPr>
              <a:t>Emerging Market  Advisory For Medical Devices Industry</a:t>
            </a:r>
          </a:p>
        </p:txBody>
      </p:sp>
      <p:sp>
        <p:nvSpPr>
          <p:cNvPr id="71" name="Rectangle 70"/>
          <p:cNvSpPr/>
          <p:nvPr/>
        </p:nvSpPr>
        <p:spPr>
          <a:xfrm>
            <a:off x="9221994" y="5169908"/>
            <a:ext cx="2742763" cy="850796"/>
          </a:xfrm>
          <a:prstGeom prst="rect">
            <a:avLst/>
          </a:prstGeom>
          <a:solidFill>
            <a:schemeClr val="bg1">
              <a:lumMod val="95000"/>
            </a:schemeClr>
          </a:solidFill>
          <a:ln w="9525">
            <a:solidFill>
              <a:srgbClr val="004A8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200" b="1" dirty="0">
                <a:solidFill>
                  <a:schemeClr val="tx1"/>
                </a:solidFill>
              </a:rPr>
              <a:t>Manufacturing and Supply chain transformational capabilities for Medical Devices industry</a:t>
            </a:r>
          </a:p>
        </p:txBody>
      </p:sp>
      <p:sp>
        <p:nvSpPr>
          <p:cNvPr id="72" name="TextBox 71"/>
          <p:cNvSpPr txBox="1"/>
          <p:nvPr/>
        </p:nvSpPr>
        <p:spPr>
          <a:xfrm>
            <a:off x="254123" y="4711700"/>
            <a:ext cx="11708819" cy="365760"/>
          </a:xfrm>
          <a:prstGeom prst="roundRect">
            <a:avLst/>
          </a:prstGeom>
          <a:gradFill flip="none" rotWithShape="1">
            <a:gsLst>
              <a:gs pos="0">
                <a:srgbClr val="00B0F0"/>
              </a:gs>
              <a:gs pos="100000">
                <a:schemeClr val="accent1">
                  <a:lumMod val="5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latin typeface="+mj-lt"/>
              </a:defRPr>
            </a:lvl1pPr>
          </a:lstStyle>
          <a:p>
            <a:r>
              <a:rPr lang="en-US" sz="1400" dirty="0"/>
              <a:t>New Initiatives &amp; Offerings</a:t>
            </a:r>
          </a:p>
        </p:txBody>
      </p:sp>
      <p:sp>
        <p:nvSpPr>
          <p:cNvPr id="73" name="Rectangle 72"/>
          <p:cNvSpPr/>
          <p:nvPr/>
        </p:nvSpPr>
        <p:spPr>
          <a:xfrm>
            <a:off x="271634" y="1309972"/>
            <a:ext cx="2703345" cy="12110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Aft>
                <a:spcPts val="400"/>
              </a:spcAft>
              <a:buClr>
                <a:schemeClr val="tx1"/>
              </a:buClr>
              <a:buFont typeface="Arial" panose="020B0604020202020204" pitchFamily="34" charset="0"/>
              <a:buChar char="•"/>
            </a:pPr>
            <a:r>
              <a:rPr lang="en-IN" sz="1200" dirty="0">
                <a:solidFill>
                  <a:srgbClr val="000000"/>
                </a:solidFill>
              </a:rPr>
              <a:t>Outsourcing Solutions</a:t>
            </a:r>
          </a:p>
          <a:p>
            <a:pPr marL="171450" indent="-171450">
              <a:spcAft>
                <a:spcPts val="400"/>
              </a:spcAft>
              <a:buClr>
                <a:schemeClr val="tx1"/>
              </a:buClr>
              <a:buFont typeface="Arial" panose="020B0604020202020204" pitchFamily="34" charset="0"/>
              <a:buChar char="•"/>
            </a:pPr>
            <a:r>
              <a:rPr lang="en-IN" sz="1200" dirty="0">
                <a:solidFill>
                  <a:srgbClr val="000000"/>
                </a:solidFill>
              </a:rPr>
              <a:t>Enterprise Solutions</a:t>
            </a:r>
          </a:p>
          <a:p>
            <a:pPr marL="171450" indent="-171450">
              <a:spcAft>
                <a:spcPts val="400"/>
              </a:spcAft>
              <a:buClr>
                <a:schemeClr val="tx1"/>
              </a:buClr>
              <a:buFont typeface="Arial" panose="020B0604020202020204" pitchFamily="34" charset="0"/>
              <a:buChar char="•"/>
            </a:pPr>
            <a:r>
              <a:rPr lang="en-IN" sz="1200" dirty="0">
                <a:solidFill>
                  <a:srgbClr val="000000"/>
                </a:solidFill>
              </a:rPr>
              <a:t>Technology </a:t>
            </a:r>
            <a:r>
              <a:rPr lang="en-IN" sz="1200" dirty="0" smtClean="0">
                <a:solidFill>
                  <a:srgbClr val="000000"/>
                </a:solidFill>
              </a:rPr>
              <a:t>Solutions</a:t>
            </a:r>
          </a:p>
          <a:p>
            <a:pPr marL="171450" indent="-171450">
              <a:spcAft>
                <a:spcPts val="400"/>
              </a:spcAft>
              <a:buClr>
                <a:schemeClr val="tx1"/>
              </a:buClr>
              <a:buFont typeface="Arial" panose="020B0604020202020204" pitchFamily="34" charset="0"/>
              <a:buChar char="•"/>
            </a:pPr>
            <a:r>
              <a:rPr lang="en-IN" sz="1200" dirty="0" smtClean="0">
                <a:solidFill>
                  <a:srgbClr val="000000"/>
                </a:solidFill>
              </a:rPr>
              <a:t>Migration Solutions</a:t>
            </a:r>
            <a:endParaRPr lang="en-IN" sz="1200" dirty="0">
              <a:solidFill>
                <a:srgbClr val="000000"/>
              </a:solidFill>
            </a:endParaRPr>
          </a:p>
        </p:txBody>
      </p:sp>
      <p:sp>
        <p:nvSpPr>
          <p:cNvPr id="74" name="Rectangle 73"/>
          <p:cNvSpPr/>
          <p:nvPr/>
        </p:nvSpPr>
        <p:spPr>
          <a:xfrm>
            <a:off x="3123192" y="1309972"/>
            <a:ext cx="3151673" cy="321093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52281" lvl="1" indent="-171450">
              <a:spcAft>
                <a:spcPts val="400"/>
              </a:spcAft>
              <a:buClr>
                <a:schemeClr val="tx1"/>
              </a:buClr>
              <a:buFont typeface="Arial" panose="020B0604020202020204" pitchFamily="34" charset="0"/>
              <a:buChar char="•"/>
            </a:pPr>
            <a:r>
              <a:rPr lang="en-IN" sz="1200" dirty="0">
                <a:solidFill>
                  <a:srgbClr val="000000"/>
                </a:solidFill>
              </a:rPr>
              <a:t>Clinical Operations Services</a:t>
            </a:r>
          </a:p>
          <a:p>
            <a:pPr marL="252281" lvl="1" indent="-171450">
              <a:spcAft>
                <a:spcPts val="400"/>
              </a:spcAft>
              <a:buClr>
                <a:schemeClr val="tx1"/>
              </a:buClr>
              <a:buFont typeface="Arial" panose="020B0604020202020204" pitchFamily="34" charset="0"/>
              <a:buChar char="•"/>
            </a:pPr>
            <a:r>
              <a:rPr lang="en-IN" sz="1200" dirty="0">
                <a:solidFill>
                  <a:srgbClr val="000000"/>
                </a:solidFill>
              </a:rPr>
              <a:t>Risk Based Monitoring</a:t>
            </a:r>
          </a:p>
          <a:p>
            <a:pPr marL="252281" lvl="1" indent="-171450">
              <a:spcAft>
                <a:spcPts val="400"/>
              </a:spcAft>
              <a:buClr>
                <a:schemeClr val="tx1"/>
              </a:buClr>
              <a:buFont typeface="Arial" panose="020B0604020202020204" pitchFamily="34" charset="0"/>
              <a:buChar char="•"/>
            </a:pPr>
            <a:r>
              <a:rPr lang="en-IN" sz="1200" b="1" dirty="0" smtClean="0">
                <a:solidFill>
                  <a:srgbClr val="002060"/>
                </a:solidFill>
              </a:rPr>
              <a:t>Clinical </a:t>
            </a:r>
            <a:r>
              <a:rPr lang="en-IN" sz="1200" b="1" dirty="0">
                <a:solidFill>
                  <a:srgbClr val="002060"/>
                </a:solidFill>
              </a:rPr>
              <a:t>Data Management</a:t>
            </a:r>
          </a:p>
          <a:p>
            <a:pPr marL="252281" lvl="1" indent="-171450">
              <a:spcAft>
                <a:spcPts val="400"/>
              </a:spcAft>
              <a:buClr>
                <a:schemeClr val="tx1"/>
              </a:buClr>
              <a:buFont typeface="Arial" panose="020B0604020202020204" pitchFamily="34" charset="0"/>
              <a:buChar char="•"/>
            </a:pPr>
            <a:r>
              <a:rPr lang="en-IN" sz="1200" b="1" dirty="0">
                <a:solidFill>
                  <a:srgbClr val="002060"/>
                </a:solidFill>
              </a:rPr>
              <a:t>Biostatistics &amp; Programming</a:t>
            </a:r>
          </a:p>
          <a:p>
            <a:pPr marL="252281" lvl="1" indent="-171450">
              <a:spcAft>
                <a:spcPts val="400"/>
              </a:spcAft>
              <a:buClr>
                <a:schemeClr val="tx1"/>
              </a:buClr>
              <a:buFont typeface="Arial" panose="020B0604020202020204" pitchFamily="34" charset="0"/>
              <a:buChar char="•"/>
            </a:pPr>
            <a:r>
              <a:rPr lang="en-IN" sz="1200" dirty="0">
                <a:solidFill>
                  <a:srgbClr val="000000"/>
                </a:solidFill>
              </a:rPr>
              <a:t>Medical Writing &amp; </a:t>
            </a:r>
            <a:r>
              <a:rPr lang="en-IN" sz="1200" dirty="0" smtClean="0">
                <a:solidFill>
                  <a:srgbClr val="000000"/>
                </a:solidFill>
              </a:rPr>
              <a:t>Medico Marketing</a:t>
            </a:r>
            <a:endParaRPr lang="en-IN" sz="1200" dirty="0">
              <a:solidFill>
                <a:srgbClr val="000000"/>
              </a:solidFill>
            </a:endParaRPr>
          </a:p>
          <a:p>
            <a:pPr marL="252281" lvl="1" indent="-171450">
              <a:spcAft>
                <a:spcPts val="400"/>
              </a:spcAft>
              <a:buClr>
                <a:schemeClr val="tx1"/>
              </a:buClr>
              <a:buFont typeface="Arial" panose="020B0604020202020204" pitchFamily="34" charset="0"/>
              <a:buChar char="•"/>
            </a:pPr>
            <a:r>
              <a:rPr lang="en-IN" sz="1200" dirty="0">
                <a:solidFill>
                  <a:srgbClr val="000000"/>
                </a:solidFill>
              </a:rPr>
              <a:t>Regulatory Affairs</a:t>
            </a:r>
          </a:p>
          <a:p>
            <a:pPr marL="252281" lvl="1" indent="-171450">
              <a:spcAft>
                <a:spcPts val="400"/>
              </a:spcAft>
              <a:buClr>
                <a:schemeClr val="tx1"/>
              </a:buClr>
              <a:buFont typeface="Arial" panose="020B0604020202020204" pitchFamily="34" charset="0"/>
              <a:buChar char="•"/>
            </a:pPr>
            <a:r>
              <a:rPr lang="en-IN" sz="1200" dirty="0" smtClean="0">
                <a:solidFill>
                  <a:srgbClr val="000000"/>
                </a:solidFill>
              </a:rPr>
              <a:t>Pharmacovigilance</a:t>
            </a:r>
          </a:p>
          <a:p>
            <a:pPr marL="252281" lvl="1" indent="-171450">
              <a:spcAft>
                <a:spcPts val="400"/>
              </a:spcAft>
              <a:buClr>
                <a:schemeClr val="tx1"/>
              </a:buClr>
              <a:buFont typeface="Arial" panose="020B0604020202020204" pitchFamily="34" charset="0"/>
              <a:buChar char="•"/>
            </a:pPr>
            <a:r>
              <a:rPr lang="en-IN" sz="1200" b="1" dirty="0" smtClean="0">
                <a:solidFill>
                  <a:srgbClr val="002060"/>
                </a:solidFill>
              </a:rPr>
              <a:t>Medical Affairs</a:t>
            </a:r>
          </a:p>
          <a:p>
            <a:pPr>
              <a:spcAft>
                <a:spcPts val="400"/>
              </a:spcAft>
              <a:buClr>
                <a:schemeClr val="tx1"/>
              </a:buClr>
            </a:pPr>
            <a:r>
              <a:rPr lang="en-IN" sz="1200" b="1" dirty="0" smtClean="0">
                <a:solidFill>
                  <a:srgbClr val="000000"/>
                </a:solidFill>
              </a:rPr>
              <a:t>Horizontal </a:t>
            </a:r>
            <a:r>
              <a:rPr lang="en-IN" sz="1200" b="1" dirty="0">
                <a:solidFill>
                  <a:srgbClr val="000000"/>
                </a:solidFill>
              </a:rPr>
              <a:t>Solutions</a:t>
            </a:r>
          </a:p>
          <a:p>
            <a:pPr marL="252281" lvl="1" indent="-171450">
              <a:spcAft>
                <a:spcPts val="400"/>
              </a:spcAft>
              <a:buClr>
                <a:schemeClr val="tx1"/>
              </a:buClr>
              <a:buFont typeface="Arial" panose="020B0604020202020204" pitchFamily="34" charset="0"/>
              <a:buChar char="•"/>
            </a:pPr>
            <a:r>
              <a:rPr lang="en-IN" sz="1200" dirty="0">
                <a:solidFill>
                  <a:srgbClr val="000000"/>
                </a:solidFill>
              </a:rPr>
              <a:t>Finance &amp; Accounting </a:t>
            </a:r>
          </a:p>
          <a:p>
            <a:pPr marL="252281" lvl="1" indent="-171450">
              <a:spcAft>
                <a:spcPts val="400"/>
              </a:spcAft>
              <a:buClr>
                <a:schemeClr val="tx1"/>
              </a:buClr>
              <a:buFont typeface="Arial" panose="020B0604020202020204" pitchFamily="34" charset="0"/>
              <a:buChar char="•"/>
            </a:pPr>
            <a:r>
              <a:rPr lang="en-IN" sz="1200" dirty="0">
                <a:solidFill>
                  <a:srgbClr val="000000"/>
                </a:solidFill>
              </a:rPr>
              <a:t>HR Outsourcing</a:t>
            </a:r>
          </a:p>
          <a:p>
            <a:pPr marL="252281" lvl="1" indent="-171450">
              <a:spcAft>
                <a:spcPts val="400"/>
              </a:spcAft>
              <a:buClr>
                <a:schemeClr val="tx1"/>
              </a:buClr>
              <a:buFont typeface="Arial" panose="020B0604020202020204" pitchFamily="34" charset="0"/>
              <a:buChar char="•"/>
            </a:pPr>
            <a:r>
              <a:rPr lang="en-IN" sz="1200" dirty="0">
                <a:solidFill>
                  <a:srgbClr val="000000"/>
                </a:solidFill>
              </a:rPr>
              <a:t>Sales Order Management</a:t>
            </a:r>
          </a:p>
          <a:p>
            <a:pPr marL="252281" lvl="1" indent="-171450">
              <a:spcAft>
                <a:spcPts val="400"/>
              </a:spcAft>
              <a:buClr>
                <a:schemeClr val="tx1"/>
              </a:buClr>
              <a:buFont typeface="Arial" panose="020B0604020202020204" pitchFamily="34" charset="0"/>
              <a:buChar char="•"/>
            </a:pPr>
            <a:r>
              <a:rPr lang="en-IN" sz="1200" dirty="0">
                <a:solidFill>
                  <a:srgbClr val="000000"/>
                </a:solidFill>
              </a:rPr>
              <a:t>Supply Management Solutions</a:t>
            </a:r>
          </a:p>
        </p:txBody>
      </p:sp>
      <p:sp>
        <p:nvSpPr>
          <p:cNvPr id="75" name="Rectangle 74"/>
          <p:cNvSpPr/>
          <p:nvPr/>
        </p:nvSpPr>
        <p:spPr>
          <a:xfrm>
            <a:off x="9274112" y="2679796"/>
            <a:ext cx="2703345" cy="166223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Aft>
                <a:spcPts val="400"/>
              </a:spcAft>
              <a:buClr>
                <a:schemeClr val="tx1"/>
              </a:buClr>
              <a:buFont typeface="Arial" panose="020B0604020202020204" pitchFamily="34" charset="0"/>
              <a:buChar char="•"/>
            </a:pPr>
            <a:r>
              <a:rPr lang="en-IN" sz="1200" dirty="0">
                <a:solidFill>
                  <a:srgbClr val="000000"/>
                </a:solidFill>
              </a:rPr>
              <a:t>Enterprise Transformation &amp; </a:t>
            </a:r>
            <a:br>
              <a:rPr lang="en-IN" sz="1200" dirty="0">
                <a:solidFill>
                  <a:srgbClr val="000000"/>
                </a:solidFill>
              </a:rPr>
            </a:br>
            <a:r>
              <a:rPr lang="en-IN" sz="1200" dirty="0">
                <a:solidFill>
                  <a:srgbClr val="000000"/>
                </a:solidFill>
              </a:rPr>
              <a:t>Change Management</a:t>
            </a:r>
          </a:p>
          <a:p>
            <a:pPr marL="171450" indent="-171450">
              <a:spcAft>
                <a:spcPts val="400"/>
              </a:spcAft>
              <a:buClr>
                <a:schemeClr val="tx1"/>
              </a:buClr>
              <a:buFont typeface="Arial" panose="020B0604020202020204" pitchFamily="34" charset="0"/>
              <a:buChar char="•"/>
            </a:pPr>
            <a:r>
              <a:rPr lang="en-IN" sz="1200" dirty="0">
                <a:solidFill>
                  <a:srgbClr val="000000"/>
                </a:solidFill>
              </a:rPr>
              <a:t>BPM </a:t>
            </a:r>
          </a:p>
          <a:p>
            <a:pPr marL="171450" indent="-171450">
              <a:spcAft>
                <a:spcPts val="400"/>
              </a:spcAft>
              <a:buClr>
                <a:schemeClr val="tx1"/>
              </a:buClr>
              <a:buFont typeface="Arial" panose="020B0604020202020204" pitchFamily="34" charset="0"/>
              <a:buChar char="•"/>
            </a:pPr>
            <a:r>
              <a:rPr lang="en-IN" sz="1200" dirty="0">
                <a:solidFill>
                  <a:srgbClr val="000000"/>
                </a:solidFill>
              </a:rPr>
              <a:t>Systems &amp; Application </a:t>
            </a:r>
            <a:r>
              <a:rPr lang="en-IN" sz="1200" dirty="0" smtClean="0">
                <a:solidFill>
                  <a:srgbClr val="000000"/>
                </a:solidFill>
              </a:rPr>
              <a:t>Architecture</a:t>
            </a:r>
          </a:p>
          <a:p>
            <a:pPr marL="171450" indent="-171450">
              <a:spcAft>
                <a:spcPts val="400"/>
              </a:spcAft>
              <a:buClr>
                <a:schemeClr val="tx1"/>
              </a:buClr>
              <a:buFont typeface="Arial" panose="020B0604020202020204" pitchFamily="34" charset="0"/>
              <a:buChar char="•"/>
            </a:pPr>
            <a:r>
              <a:rPr lang="en-IN" sz="1200" dirty="0" smtClean="0">
                <a:solidFill>
                  <a:srgbClr val="000000"/>
                </a:solidFill>
              </a:rPr>
              <a:t>Functional Landscape Assessment</a:t>
            </a:r>
            <a:endParaRPr lang="en-IN" sz="1200" dirty="0">
              <a:solidFill>
                <a:srgbClr val="000000"/>
              </a:solidFill>
            </a:endParaRPr>
          </a:p>
          <a:p>
            <a:pPr marL="171450" indent="-171450">
              <a:spcAft>
                <a:spcPts val="400"/>
              </a:spcAft>
              <a:buClr>
                <a:schemeClr val="tx1"/>
              </a:buClr>
              <a:buFont typeface="Arial" panose="020B0604020202020204" pitchFamily="34" charset="0"/>
              <a:buChar char="•"/>
            </a:pPr>
            <a:r>
              <a:rPr lang="en-IN" sz="1200" dirty="0">
                <a:solidFill>
                  <a:srgbClr val="000000"/>
                </a:solidFill>
              </a:rPr>
              <a:t>IT Process Management</a:t>
            </a:r>
          </a:p>
          <a:p>
            <a:pPr marL="171450" indent="-171450">
              <a:spcAft>
                <a:spcPts val="400"/>
              </a:spcAft>
              <a:buClr>
                <a:schemeClr val="tx1"/>
              </a:buClr>
              <a:buFont typeface="Arial" panose="020B0604020202020204" pitchFamily="34" charset="0"/>
              <a:buChar char="•"/>
            </a:pPr>
            <a:r>
              <a:rPr lang="en-IN" sz="1200" dirty="0" smtClean="0">
                <a:solidFill>
                  <a:srgbClr val="000000"/>
                </a:solidFill>
              </a:rPr>
              <a:t>Outsourcing</a:t>
            </a:r>
          </a:p>
          <a:p>
            <a:pPr marL="171450" indent="-171450">
              <a:spcAft>
                <a:spcPts val="400"/>
              </a:spcAft>
              <a:buClr>
                <a:schemeClr val="tx1"/>
              </a:buClr>
              <a:buFont typeface="Arial" panose="020B0604020202020204" pitchFamily="34" charset="0"/>
              <a:buChar char="•"/>
            </a:pPr>
            <a:r>
              <a:rPr lang="en-IN" sz="1200" dirty="0" smtClean="0">
                <a:solidFill>
                  <a:srgbClr val="000000"/>
                </a:solidFill>
              </a:rPr>
              <a:t>Transformation</a:t>
            </a:r>
            <a:endParaRPr lang="en-IN" sz="1200" dirty="0">
              <a:solidFill>
                <a:srgbClr val="000000"/>
              </a:solidFill>
            </a:endParaRPr>
          </a:p>
        </p:txBody>
      </p:sp>
      <p:sp>
        <p:nvSpPr>
          <p:cNvPr id="76" name="Rectangle 75"/>
          <p:cNvSpPr/>
          <p:nvPr/>
        </p:nvSpPr>
        <p:spPr>
          <a:xfrm>
            <a:off x="6405156" y="1309972"/>
            <a:ext cx="2703345" cy="121103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Aft>
                <a:spcPts val="400"/>
              </a:spcAft>
              <a:buClr>
                <a:schemeClr val="tx1"/>
              </a:buClr>
              <a:buFont typeface="Arial" panose="020B0604020202020204" pitchFamily="34" charset="0"/>
              <a:buChar char="•"/>
            </a:pPr>
            <a:r>
              <a:rPr lang="en-IN" sz="1200" dirty="0">
                <a:solidFill>
                  <a:srgbClr val="000000"/>
                </a:solidFill>
              </a:rPr>
              <a:t>Infrastructure Outsourcing</a:t>
            </a:r>
          </a:p>
          <a:p>
            <a:pPr marL="171450" indent="-171450">
              <a:spcAft>
                <a:spcPts val="400"/>
              </a:spcAft>
              <a:buClr>
                <a:schemeClr val="tx1"/>
              </a:buClr>
              <a:buFont typeface="Arial" panose="020B0604020202020204" pitchFamily="34" charset="0"/>
              <a:buChar char="•"/>
            </a:pPr>
            <a:r>
              <a:rPr lang="en-IN" sz="1200" dirty="0">
                <a:solidFill>
                  <a:srgbClr val="000000"/>
                </a:solidFill>
              </a:rPr>
              <a:t>Network &amp; Integration</a:t>
            </a:r>
          </a:p>
          <a:p>
            <a:pPr marL="171450" indent="-171450">
              <a:spcAft>
                <a:spcPts val="400"/>
              </a:spcAft>
              <a:buClr>
                <a:schemeClr val="tx1"/>
              </a:buClr>
              <a:buFont typeface="Arial" panose="020B0604020202020204" pitchFamily="34" charset="0"/>
              <a:buChar char="•"/>
            </a:pPr>
            <a:r>
              <a:rPr lang="en-IN" sz="1200" dirty="0">
                <a:solidFill>
                  <a:srgbClr val="000000"/>
                </a:solidFill>
              </a:rPr>
              <a:t>Hardware Installation &amp; Support </a:t>
            </a:r>
          </a:p>
        </p:txBody>
      </p:sp>
      <p:sp>
        <p:nvSpPr>
          <p:cNvPr id="77" name="Rectangle 76"/>
          <p:cNvSpPr/>
          <p:nvPr/>
        </p:nvSpPr>
        <p:spPr>
          <a:xfrm>
            <a:off x="6405156" y="2679796"/>
            <a:ext cx="2703345" cy="166223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t"/>
          <a:lstStyle/>
          <a:p>
            <a:pPr marL="171450" indent="-171450">
              <a:spcAft>
                <a:spcPts val="400"/>
              </a:spcAft>
              <a:buClr>
                <a:schemeClr val="tx1"/>
              </a:buClr>
              <a:buFont typeface="Arial" panose="020B0604020202020204" pitchFamily="34" charset="0"/>
              <a:buChar char="•"/>
            </a:pPr>
            <a:r>
              <a:rPr lang="en-IN" sz="1200" b="1" dirty="0" smtClean="0">
                <a:solidFill>
                  <a:srgbClr val="000000"/>
                </a:solidFill>
              </a:rPr>
              <a:t>Medical </a:t>
            </a:r>
            <a:r>
              <a:rPr lang="en-IN" sz="1200" b="1" dirty="0">
                <a:solidFill>
                  <a:srgbClr val="000000"/>
                </a:solidFill>
              </a:rPr>
              <a:t>Device Engineering</a:t>
            </a:r>
          </a:p>
          <a:p>
            <a:pPr marL="345791" lvl="1" indent="-171450">
              <a:spcAft>
                <a:spcPts val="400"/>
              </a:spcAft>
              <a:buClr>
                <a:schemeClr val="tx1"/>
              </a:buClr>
              <a:buFont typeface="Arial" panose="020B0604020202020204" pitchFamily="34" charset="0"/>
              <a:buChar char="•"/>
            </a:pPr>
            <a:r>
              <a:rPr lang="en-IN" sz="1200" dirty="0">
                <a:solidFill>
                  <a:srgbClr val="000000"/>
                </a:solidFill>
              </a:rPr>
              <a:t>New Product Development</a:t>
            </a:r>
          </a:p>
          <a:p>
            <a:pPr marL="345791" lvl="1" indent="-171450">
              <a:spcAft>
                <a:spcPts val="400"/>
              </a:spcAft>
              <a:buClr>
                <a:schemeClr val="tx1"/>
              </a:buClr>
              <a:buFont typeface="Arial" panose="020B0604020202020204" pitchFamily="34" charset="0"/>
              <a:buChar char="•"/>
            </a:pPr>
            <a:r>
              <a:rPr lang="en-IN" sz="1200" dirty="0">
                <a:solidFill>
                  <a:srgbClr val="000000"/>
                </a:solidFill>
              </a:rPr>
              <a:t>Product Lifecycle Management</a:t>
            </a:r>
          </a:p>
          <a:p>
            <a:pPr marL="345791" lvl="1" indent="-171450">
              <a:spcAft>
                <a:spcPts val="400"/>
              </a:spcAft>
              <a:buClr>
                <a:schemeClr val="tx1"/>
              </a:buClr>
              <a:buFont typeface="Arial" panose="020B0604020202020204" pitchFamily="34" charset="0"/>
              <a:buChar char="•"/>
            </a:pPr>
            <a:r>
              <a:rPr lang="en-IN" sz="1200" dirty="0">
                <a:solidFill>
                  <a:srgbClr val="000000"/>
                </a:solidFill>
              </a:rPr>
              <a:t>Regulatory &amp; process quality services</a:t>
            </a:r>
          </a:p>
          <a:p>
            <a:pPr marL="171450" indent="-171450">
              <a:spcAft>
                <a:spcPts val="400"/>
              </a:spcAft>
              <a:buClr>
                <a:schemeClr val="tx1"/>
              </a:buClr>
              <a:buFont typeface="Arial" panose="020B0604020202020204" pitchFamily="34" charset="0"/>
              <a:buChar char="•"/>
            </a:pPr>
            <a:r>
              <a:rPr lang="en-IN" sz="1200" b="1" dirty="0">
                <a:solidFill>
                  <a:srgbClr val="000000"/>
                </a:solidFill>
              </a:rPr>
              <a:t>Pharma Manufacturing IT</a:t>
            </a:r>
          </a:p>
        </p:txBody>
      </p:sp>
      <p:sp>
        <p:nvSpPr>
          <p:cNvPr id="78" name="Rectangle 77"/>
          <p:cNvSpPr/>
          <p:nvPr/>
        </p:nvSpPr>
        <p:spPr>
          <a:xfrm>
            <a:off x="9274112" y="1309972"/>
            <a:ext cx="2703345" cy="121103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Aft>
                <a:spcPts val="400"/>
              </a:spcAft>
              <a:buClr>
                <a:schemeClr val="tx1"/>
              </a:buClr>
              <a:buFont typeface="Arial" panose="020B0604020202020204" pitchFamily="34" charset="0"/>
              <a:buChar char="•"/>
            </a:pPr>
            <a:r>
              <a:rPr lang="en-IN" sz="1200" b="1" dirty="0">
                <a:solidFill>
                  <a:srgbClr val="002060"/>
                </a:solidFill>
              </a:rPr>
              <a:t>Clinical Services </a:t>
            </a:r>
          </a:p>
          <a:p>
            <a:pPr marL="171450" indent="-171450">
              <a:spcAft>
                <a:spcPts val="400"/>
              </a:spcAft>
              <a:buClr>
                <a:schemeClr val="tx1"/>
              </a:buClr>
              <a:buFont typeface="Arial" panose="020B0604020202020204" pitchFamily="34" charset="0"/>
              <a:buChar char="•"/>
            </a:pPr>
            <a:r>
              <a:rPr lang="en-IN" sz="1200" dirty="0">
                <a:solidFill>
                  <a:srgbClr val="000000"/>
                </a:solidFill>
              </a:rPr>
              <a:t>Drug Safety</a:t>
            </a:r>
          </a:p>
          <a:p>
            <a:pPr marL="171450" indent="-171450">
              <a:spcAft>
                <a:spcPts val="400"/>
              </a:spcAft>
              <a:buClr>
                <a:schemeClr val="tx1"/>
              </a:buClr>
              <a:buFont typeface="Arial" panose="020B0604020202020204" pitchFamily="34" charset="0"/>
              <a:buChar char="•"/>
            </a:pPr>
            <a:r>
              <a:rPr lang="en-IN" sz="1200" dirty="0">
                <a:solidFill>
                  <a:srgbClr val="000000"/>
                </a:solidFill>
              </a:rPr>
              <a:t>Regulatory </a:t>
            </a:r>
            <a:r>
              <a:rPr lang="en-IN" sz="1200" dirty="0" smtClean="0">
                <a:solidFill>
                  <a:srgbClr val="000000"/>
                </a:solidFill>
              </a:rPr>
              <a:t>Services</a:t>
            </a:r>
            <a:endParaRPr lang="en-IN" sz="1200" dirty="0">
              <a:solidFill>
                <a:srgbClr val="000000"/>
              </a:solidFill>
            </a:endParaRPr>
          </a:p>
        </p:txBody>
      </p:sp>
      <p:sp>
        <p:nvSpPr>
          <p:cNvPr id="79" name="Rectangle 78"/>
          <p:cNvSpPr/>
          <p:nvPr/>
        </p:nvSpPr>
        <p:spPr>
          <a:xfrm>
            <a:off x="254124" y="3131221"/>
            <a:ext cx="2703345" cy="166223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Aft>
                <a:spcPts val="400"/>
              </a:spcAft>
              <a:buClr>
                <a:schemeClr val="tx1"/>
              </a:buClr>
              <a:buFont typeface="Arial" panose="020B0604020202020204" pitchFamily="34" charset="0"/>
              <a:buChar char="•"/>
            </a:pPr>
            <a:r>
              <a:rPr lang="en-IN" sz="1200" dirty="0">
                <a:solidFill>
                  <a:srgbClr val="000000"/>
                </a:solidFill>
              </a:rPr>
              <a:t>Verification Services</a:t>
            </a:r>
          </a:p>
          <a:p>
            <a:pPr marL="171450" indent="-171450">
              <a:spcAft>
                <a:spcPts val="400"/>
              </a:spcAft>
              <a:buClr>
                <a:schemeClr val="tx1"/>
              </a:buClr>
              <a:buFont typeface="Arial" panose="020B0604020202020204" pitchFamily="34" charset="0"/>
              <a:buChar char="•"/>
            </a:pPr>
            <a:r>
              <a:rPr lang="en-IN" sz="1200" b="1" dirty="0">
                <a:solidFill>
                  <a:srgbClr val="002060"/>
                </a:solidFill>
              </a:rPr>
              <a:t>Validation Services</a:t>
            </a:r>
          </a:p>
          <a:p>
            <a:pPr marL="171450" indent="-171450">
              <a:spcAft>
                <a:spcPts val="400"/>
              </a:spcAft>
              <a:buClr>
                <a:schemeClr val="tx1"/>
              </a:buClr>
              <a:buFont typeface="Arial" panose="020B0604020202020204" pitchFamily="34" charset="0"/>
              <a:buChar char="•"/>
            </a:pPr>
            <a:r>
              <a:rPr lang="en-IN" sz="1200" dirty="0">
                <a:solidFill>
                  <a:srgbClr val="000000"/>
                </a:solidFill>
              </a:rPr>
              <a:t>Niche Testing Services – Mobility Testing, ERP.</a:t>
            </a:r>
          </a:p>
        </p:txBody>
      </p:sp>
      <p:sp>
        <p:nvSpPr>
          <p:cNvPr id="80" name="Rounded Rectangle 79"/>
          <p:cNvSpPr/>
          <p:nvPr/>
        </p:nvSpPr>
        <p:spPr>
          <a:xfrm>
            <a:off x="9259598" y="2258275"/>
            <a:ext cx="2703345" cy="365760"/>
          </a:xfrm>
          <a:prstGeom prst="roundRect">
            <a:avLst/>
          </a:prstGeom>
          <a:solidFill>
            <a:srgbClr val="98B4E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IN" sz="1400" b="1" dirty="0">
                <a:solidFill>
                  <a:schemeClr val="tx1"/>
                </a:solidFill>
              </a:rPr>
              <a:t>Consulting</a:t>
            </a:r>
          </a:p>
        </p:txBody>
      </p:sp>
      <p:sp>
        <p:nvSpPr>
          <p:cNvPr id="81" name="Rounded Rectangle 80"/>
          <p:cNvSpPr/>
          <p:nvPr/>
        </p:nvSpPr>
        <p:spPr>
          <a:xfrm>
            <a:off x="6408214" y="2258275"/>
            <a:ext cx="2703345" cy="365760"/>
          </a:xfrm>
          <a:prstGeom prst="round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IN" sz="1400" b="1" dirty="0">
                <a:solidFill>
                  <a:schemeClr val="tx1"/>
                </a:solidFill>
              </a:rPr>
              <a:t>Engineering &amp; Industrial Services</a:t>
            </a:r>
          </a:p>
        </p:txBody>
      </p:sp>
    </p:spTree>
    <p:extLst>
      <p:ext uri="{BB962C8B-B14F-4D97-AF65-F5344CB8AC3E}">
        <p14:creationId xmlns:p14="http://schemas.microsoft.com/office/powerpoint/2010/main" val="15124334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TextBox 27"/>
          <p:cNvSpPr txBox="1"/>
          <p:nvPr/>
        </p:nvSpPr>
        <p:spPr>
          <a:xfrm>
            <a:off x="5735507" y="6627338"/>
            <a:ext cx="1109599" cy="261610"/>
          </a:xfrm>
          <a:prstGeom prst="rect">
            <a:avLst/>
          </a:prstGeom>
          <a:noFill/>
        </p:spPr>
        <p:txBody>
          <a:bodyPr wrap="none" rtlCol="0">
            <a:spAutoFit/>
          </a:bodyPr>
          <a:lstStyle/>
          <a:p>
            <a:r>
              <a:rPr lang="en-US" sz="1100" dirty="0">
                <a:solidFill>
                  <a:prstClr val="black">
                    <a:lumMod val="50000"/>
                    <a:lumOff val="50000"/>
                  </a:prstClr>
                </a:solidFill>
                <a:latin typeface="Calibri Light" panose="020F0302020204030204"/>
              </a:rPr>
              <a:t>TCS Confidential</a:t>
            </a:r>
          </a:p>
        </p:txBody>
      </p:sp>
      <p:sp>
        <p:nvSpPr>
          <p:cNvPr id="96" name="TextBox 95"/>
          <p:cNvSpPr txBox="1"/>
          <p:nvPr/>
        </p:nvSpPr>
        <p:spPr>
          <a:xfrm>
            <a:off x="0" y="5781000"/>
            <a:ext cx="12192000" cy="369332"/>
          </a:xfrm>
          <a:prstGeom prst="rect">
            <a:avLst/>
          </a:prstGeom>
          <a:gradFill flip="none" rotWithShape="1">
            <a:gsLst>
              <a:gs pos="0">
                <a:srgbClr val="00B0F0"/>
              </a:gs>
              <a:gs pos="100000">
                <a:schemeClr val="accent1">
                  <a:lumMod val="5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Outcomes Based Offering | Transfers </a:t>
            </a:r>
            <a:r>
              <a:rPr lang="en-US" sz="1400" dirty="0" err="1"/>
              <a:t>Capex</a:t>
            </a:r>
            <a:r>
              <a:rPr lang="en-US" sz="1400" dirty="0"/>
              <a:t> to </a:t>
            </a:r>
            <a:r>
              <a:rPr lang="en-US" sz="1400" dirty="0" err="1"/>
              <a:t>Opex</a:t>
            </a:r>
            <a:r>
              <a:rPr lang="en-US" sz="1400" dirty="0"/>
              <a:t> | Reduces Sponsor’s Oversight</a:t>
            </a:r>
          </a:p>
        </p:txBody>
      </p:sp>
      <p:cxnSp>
        <p:nvCxnSpPr>
          <p:cNvPr id="97" name="Straight Arrow Connector 96"/>
          <p:cNvCxnSpPr/>
          <p:nvPr/>
        </p:nvCxnSpPr>
        <p:spPr>
          <a:xfrm flipV="1">
            <a:off x="9464335" y="1805801"/>
            <a:ext cx="0" cy="18288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11021625" y="1805801"/>
            <a:ext cx="0" cy="18288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8014441" y="1805801"/>
            <a:ext cx="0" cy="18288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5263807" y="1805801"/>
            <a:ext cx="0" cy="18288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802360" y="1805801"/>
            <a:ext cx="0" cy="18288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2393624" y="1805801"/>
            <a:ext cx="0" cy="18288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6546615" y="1805801"/>
            <a:ext cx="0" cy="18288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3749871" y="1805801"/>
            <a:ext cx="0" cy="182880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Freeform 104"/>
          <p:cNvSpPr/>
          <p:nvPr/>
        </p:nvSpPr>
        <p:spPr>
          <a:xfrm>
            <a:off x="399247" y="2259008"/>
            <a:ext cx="11286648" cy="3337695"/>
          </a:xfrm>
          <a:custGeom>
            <a:avLst/>
            <a:gdLst>
              <a:gd name="connsiteX0" fmla="*/ 4168754 w 8343916"/>
              <a:gd name="connsiteY0" fmla="*/ 0 h 2295669"/>
              <a:gd name="connsiteX1" fmla="*/ 5628549 w 8343916"/>
              <a:gd name="connsiteY1" fmla="*/ 477517 h 2295669"/>
              <a:gd name="connsiteX2" fmla="*/ 5641073 w 8343916"/>
              <a:gd name="connsiteY2" fmla="*/ 491713 h 2295669"/>
              <a:gd name="connsiteX3" fmla="*/ 5812074 w 8343916"/>
              <a:gd name="connsiteY3" fmla="*/ 407994 h 2295669"/>
              <a:gd name="connsiteX4" fmla="*/ 6717715 w 8343916"/>
              <a:gd name="connsiteY4" fmla="*/ 243844 h 2295669"/>
              <a:gd name="connsiteX5" fmla="*/ 8337508 w 8343916"/>
              <a:gd name="connsiteY5" fmla="*/ 1204996 h 2295669"/>
              <a:gd name="connsiteX6" fmla="*/ 8335339 w 8343916"/>
              <a:gd name="connsiteY6" fmla="*/ 1217764 h 2295669"/>
              <a:gd name="connsiteX7" fmla="*/ 8338012 w 8343916"/>
              <a:gd name="connsiteY7" fmla="*/ 1221728 h 2295669"/>
              <a:gd name="connsiteX8" fmla="*/ 8343916 w 8343916"/>
              <a:gd name="connsiteY8" fmla="*/ 1250972 h 2295669"/>
              <a:gd name="connsiteX9" fmla="*/ 8343916 w 8343916"/>
              <a:gd name="connsiteY9" fmla="*/ 2220540 h 2295669"/>
              <a:gd name="connsiteX10" fmla="*/ 8268787 w 8343916"/>
              <a:gd name="connsiteY10" fmla="*/ 2295669 h 2295669"/>
              <a:gd name="connsiteX11" fmla="*/ 75450 w 8343916"/>
              <a:gd name="connsiteY11" fmla="*/ 2295669 h 2295669"/>
              <a:gd name="connsiteX12" fmla="*/ 321 w 8343916"/>
              <a:gd name="connsiteY12" fmla="*/ 2220540 h 2295669"/>
              <a:gd name="connsiteX13" fmla="*/ 321 w 8343916"/>
              <a:gd name="connsiteY13" fmla="*/ 1250972 h 2295669"/>
              <a:gd name="connsiteX14" fmla="*/ 2479 w 8343916"/>
              <a:gd name="connsiteY14" fmla="*/ 1240280 h 2295669"/>
              <a:gd name="connsiteX15" fmla="*/ 0 w 8343916"/>
              <a:gd name="connsiteY15" fmla="*/ 1226015 h 2295669"/>
              <a:gd name="connsiteX16" fmla="*/ 1621039 w 8343916"/>
              <a:gd name="connsiteY16" fmla="*/ 285885 h 2295669"/>
              <a:gd name="connsiteX17" fmla="*/ 2527377 w 8343916"/>
              <a:gd name="connsiteY17" fmla="*/ 446445 h 2295669"/>
              <a:gd name="connsiteX18" fmla="*/ 2674334 w 8343916"/>
              <a:gd name="connsiteY18" fmla="*/ 516764 h 2295669"/>
              <a:gd name="connsiteX19" fmla="*/ 2708960 w 8343916"/>
              <a:gd name="connsiteY19" fmla="*/ 477517 h 2295669"/>
              <a:gd name="connsiteX20" fmla="*/ 4168754 w 8343916"/>
              <a:gd name="connsiteY20" fmla="*/ 0 h 229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43916" h="2295669">
                <a:moveTo>
                  <a:pt x="4168754" y="0"/>
                </a:moveTo>
                <a:cubicBezTo>
                  <a:pt x="4776423" y="0"/>
                  <a:pt x="5312183" y="189417"/>
                  <a:pt x="5628549" y="477517"/>
                </a:cubicBezTo>
                <a:lnTo>
                  <a:pt x="5641073" y="491713"/>
                </a:lnTo>
                <a:lnTo>
                  <a:pt x="5812074" y="407994"/>
                </a:lnTo>
                <a:cubicBezTo>
                  <a:pt x="6070594" y="304358"/>
                  <a:pt x="6382245" y="243844"/>
                  <a:pt x="6717715" y="243844"/>
                </a:cubicBezTo>
                <a:cubicBezTo>
                  <a:pt x="7612302" y="243844"/>
                  <a:pt x="8337508" y="674166"/>
                  <a:pt x="8337508" y="1204996"/>
                </a:cubicBezTo>
                <a:lnTo>
                  <a:pt x="8335339" y="1217764"/>
                </a:lnTo>
                <a:lnTo>
                  <a:pt x="8338012" y="1221728"/>
                </a:lnTo>
                <a:cubicBezTo>
                  <a:pt x="8341814" y="1230717"/>
                  <a:pt x="8343916" y="1240599"/>
                  <a:pt x="8343916" y="1250972"/>
                </a:cubicBezTo>
                <a:lnTo>
                  <a:pt x="8343916" y="2220540"/>
                </a:lnTo>
                <a:cubicBezTo>
                  <a:pt x="8343916" y="2262033"/>
                  <a:pt x="8310280" y="2295669"/>
                  <a:pt x="8268787" y="2295669"/>
                </a:cubicBezTo>
                <a:lnTo>
                  <a:pt x="75450" y="2295669"/>
                </a:lnTo>
                <a:cubicBezTo>
                  <a:pt x="33957" y="2295669"/>
                  <a:pt x="321" y="2262033"/>
                  <a:pt x="321" y="2220540"/>
                </a:cubicBezTo>
                <a:lnTo>
                  <a:pt x="321" y="1250972"/>
                </a:lnTo>
                <a:lnTo>
                  <a:pt x="2479" y="1240280"/>
                </a:lnTo>
                <a:lnTo>
                  <a:pt x="0" y="1226015"/>
                </a:lnTo>
                <a:cubicBezTo>
                  <a:pt x="0" y="706796"/>
                  <a:pt x="725764" y="285885"/>
                  <a:pt x="1621039" y="285885"/>
                </a:cubicBezTo>
                <a:cubicBezTo>
                  <a:pt x="1956767" y="285885"/>
                  <a:pt x="2268658" y="345076"/>
                  <a:pt x="2527377" y="446445"/>
                </a:cubicBezTo>
                <a:lnTo>
                  <a:pt x="2674334" y="516764"/>
                </a:lnTo>
                <a:lnTo>
                  <a:pt x="2708960" y="477517"/>
                </a:lnTo>
                <a:cubicBezTo>
                  <a:pt x="3025326" y="189417"/>
                  <a:pt x="3561085" y="0"/>
                  <a:pt x="4168754" y="0"/>
                </a:cubicBezTo>
                <a:close/>
              </a:path>
            </a:pathLst>
          </a:custGeom>
          <a:solidFill>
            <a:schemeClr val="tx2">
              <a:lumMod val="20000"/>
              <a:lumOff val="80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defTabSz="914332"/>
            <a:endParaRPr lang="en-US" sz="1467">
              <a:solidFill>
                <a:prstClr val="white"/>
              </a:solidFill>
              <a:latin typeface="Calibri Light" panose="020F0302020204030204" pitchFamily="34" charset="0"/>
            </a:endParaRPr>
          </a:p>
        </p:txBody>
      </p:sp>
      <p:pic>
        <p:nvPicPr>
          <p:cNvPr id="106" name="Picture 10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67232" y="1176989"/>
            <a:ext cx="449813" cy="502920"/>
          </a:xfrm>
          <a:prstGeom prst="rect">
            <a:avLst/>
          </a:prstGeom>
        </p:spPr>
      </p:pic>
      <p:grpSp>
        <p:nvGrpSpPr>
          <p:cNvPr id="107" name="Group 106"/>
          <p:cNvGrpSpPr/>
          <p:nvPr/>
        </p:nvGrpSpPr>
        <p:grpSpPr>
          <a:xfrm>
            <a:off x="7742967" y="1186133"/>
            <a:ext cx="507085" cy="484632"/>
            <a:chOff x="7910392" y="856544"/>
            <a:chExt cx="717653" cy="591599"/>
          </a:xfrm>
          <a:solidFill>
            <a:schemeClr val="accent1"/>
          </a:solidFill>
        </p:grpSpPr>
        <p:sp>
          <p:nvSpPr>
            <p:cNvPr id="108" name="Freeform 454"/>
            <p:cNvSpPr>
              <a:spLocks noEditPoints="1"/>
            </p:cNvSpPr>
            <p:nvPr/>
          </p:nvSpPr>
          <p:spPr bwMode="auto">
            <a:xfrm>
              <a:off x="7910392" y="856544"/>
              <a:ext cx="717653" cy="591599"/>
            </a:xfrm>
            <a:custGeom>
              <a:avLst/>
              <a:gdLst>
                <a:gd name="T0" fmla="*/ 2242 w 2505"/>
                <a:gd name="T1" fmla="*/ 1383 h 2061"/>
                <a:gd name="T2" fmla="*/ 2236 w 2505"/>
                <a:gd name="T3" fmla="*/ 1374 h 2061"/>
                <a:gd name="T4" fmla="*/ 2227 w 2505"/>
                <a:gd name="T5" fmla="*/ 1365 h 2061"/>
                <a:gd name="T6" fmla="*/ 2216 w 2505"/>
                <a:gd name="T7" fmla="*/ 1360 h 2061"/>
                <a:gd name="T8" fmla="*/ 2204 w 2505"/>
                <a:gd name="T9" fmla="*/ 1358 h 2061"/>
                <a:gd name="T10" fmla="*/ 2168 w 2505"/>
                <a:gd name="T11" fmla="*/ 1353 h 2061"/>
                <a:gd name="T12" fmla="*/ 2172 w 2505"/>
                <a:gd name="T13" fmla="*/ 1340 h 2061"/>
                <a:gd name="T14" fmla="*/ 2171 w 2505"/>
                <a:gd name="T15" fmla="*/ 1325 h 2061"/>
                <a:gd name="T16" fmla="*/ 2166 w 2505"/>
                <a:gd name="T17" fmla="*/ 1310 h 2061"/>
                <a:gd name="T18" fmla="*/ 2204 w 2505"/>
                <a:gd name="T19" fmla="*/ 1304 h 2061"/>
                <a:gd name="T20" fmla="*/ 2214 w 2505"/>
                <a:gd name="T21" fmla="*/ 1302 h 2061"/>
                <a:gd name="T22" fmla="*/ 2224 w 2505"/>
                <a:gd name="T23" fmla="*/ 1296 h 2061"/>
                <a:gd name="T24" fmla="*/ 2229 w 2505"/>
                <a:gd name="T25" fmla="*/ 1287 h 2061"/>
                <a:gd name="T26" fmla="*/ 2231 w 2505"/>
                <a:gd name="T27" fmla="*/ 1276 h 2061"/>
                <a:gd name="T28" fmla="*/ 2231 w 2505"/>
                <a:gd name="T29" fmla="*/ 23 h 2061"/>
                <a:gd name="T30" fmla="*/ 2227 w 2505"/>
                <a:gd name="T31" fmla="*/ 13 h 2061"/>
                <a:gd name="T32" fmla="*/ 2220 w 2505"/>
                <a:gd name="T33" fmla="*/ 6 h 2061"/>
                <a:gd name="T34" fmla="*/ 2210 w 2505"/>
                <a:gd name="T35" fmla="*/ 1 h 2061"/>
                <a:gd name="T36" fmla="*/ 300 w 2505"/>
                <a:gd name="T37" fmla="*/ 0 h 2061"/>
                <a:gd name="T38" fmla="*/ 290 w 2505"/>
                <a:gd name="T39" fmla="*/ 2 h 2061"/>
                <a:gd name="T40" fmla="*/ 280 w 2505"/>
                <a:gd name="T41" fmla="*/ 9 h 2061"/>
                <a:gd name="T42" fmla="*/ 275 w 2505"/>
                <a:gd name="T43" fmla="*/ 17 h 2061"/>
                <a:gd name="T44" fmla="*/ 273 w 2505"/>
                <a:gd name="T45" fmla="*/ 28 h 2061"/>
                <a:gd name="T46" fmla="*/ 273 w 2505"/>
                <a:gd name="T47" fmla="*/ 1282 h 2061"/>
                <a:gd name="T48" fmla="*/ 277 w 2505"/>
                <a:gd name="T49" fmla="*/ 1291 h 2061"/>
                <a:gd name="T50" fmla="*/ 285 w 2505"/>
                <a:gd name="T51" fmla="*/ 1299 h 2061"/>
                <a:gd name="T52" fmla="*/ 295 w 2505"/>
                <a:gd name="T53" fmla="*/ 1303 h 2061"/>
                <a:gd name="T54" fmla="*/ 344 w 2505"/>
                <a:gd name="T55" fmla="*/ 1304 h 2061"/>
                <a:gd name="T56" fmla="*/ 335 w 2505"/>
                <a:gd name="T57" fmla="*/ 1318 h 2061"/>
                <a:gd name="T58" fmla="*/ 332 w 2505"/>
                <a:gd name="T59" fmla="*/ 1334 h 2061"/>
                <a:gd name="T60" fmla="*/ 334 w 2505"/>
                <a:gd name="T61" fmla="*/ 1346 h 2061"/>
                <a:gd name="T62" fmla="*/ 340 w 2505"/>
                <a:gd name="T63" fmla="*/ 1358 h 2061"/>
                <a:gd name="T64" fmla="*/ 294 w 2505"/>
                <a:gd name="T65" fmla="*/ 1359 h 2061"/>
                <a:gd name="T66" fmla="*/ 283 w 2505"/>
                <a:gd name="T67" fmla="*/ 1362 h 2061"/>
                <a:gd name="T68" fmla="*/ 273 w 2505"/>
                <a:gd name="T69" fmla="*/ 1370 h 2061"/>
                <a:gd name="T70" fmla="*/ 264 w 2505"/>
                <a:gd name="T71" fmla="*/ 1378 h 2061"/>
                <a:gd name="T72" fmla="*/ 11 w 2505"/>
                <a:gd name="T73" fmla="*/ 1927 h 2061"/>
                <a:gd name="T74" fmla="*/ 3 w 2505"/>
                <a:gd name="T75" fmla="*/ 1952 h 2061"/>
                <a:gd name="T76" fmla="*/ 0 w 2505"/>
                <a:gd name="T77" fmla="*/ 1979 h 2061"/>
                <a:gd name="T78" fmla="*/ 0 w 2505"/>
                <a:gd name="T79" fmla="*/ 2039 h 2061"/>
                <a:gd name="T80" fmla="*/ 4 w 2505"/>
                <a:gd name="T81" fmla="*/ 2048 h 2061"/>
                <a:gd name="T82" fmla="*/ 12 w 2505"/>
                <a:gd name="T83" fmla="*/ 2056 h 2061"/>
                <a:gd name="T84" fmla="*/ 21 w 2505"/>
                <a:gd name="T85" fmla="*/ 2060 h 2061"/>
                <a:gd name="T86" fmla="*/ 2478 w 2505"/>
                <a:gd name="T87" fmla="*/ 2061 h 2061"/>
                <a:gd name="T88" fmla="*/ 2488 w 2505"/>
                <a:gd name="T89" fmla="*/ 2059 h 2061"/>
                <a:gd name="T90" fmla="*/ 2497 w 2505"/>
                <a:gd name="T91" fmla="*/ 2053 h 2061"/>
                <a:gd name="T92" fmla="*/ 2503 w 2505"/>
                <a:gd name="T93" fmla="*/ 2044 h 2061"/>
                <a:gd name="T94" fmla="*/ 2505 w 2505"/>
                <a:gd name="T95" fmla="*/ 2034 h 2061"/>
                <a:gd name="T96" fmla="*/ 2504 w 2505"/>
                <a:gd name="T97" fmla="*/ 1967 h 2061"/>
                <a:gd name="T98" fmla="*/ 2498 w 2505"/>
                <a:gd name="T99" fmla="*/ 1938 h 2061"/>
                <a:gd name="T100" fmla="*/ 1015 w 2505"/>
                <a:gd name="T101" fmla="*/ 1853 h 2061"/>
                <a:gd name="T102" fmla="*/ 1447 w 2505"/>
                <a:gd name="T103" fmla="*/ 1638 h 2061"/>
                <a:gd name="T104" fmla="*/ 1015 w 2505"/>
                <a:gd name="T105" fmla="*/ 1853 h 2061"/>
                <a:gd name="T106" fmla="*/ 404 w 2505"/>
                <a:gd name="T107" fmla="*/ 1209 h 2061"/>
                <a:gd name="T108" fmla="*/ 2100 w 2505"/>
                <a:gd name="T109" fmla="*/ 146 h 2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05" h="2061">
                  <a:moveTo>
                    <a:pt x="2495" y="1927"/>
                  </a:moveTo>
                  <a:lnTo>
                    <a:pt x="2242" y="1383"/>
                  </a:lnTo>
                  <a:lnTo>
                    <a:pt x="2240" y="1378"/>
                  </a:lnTo>
                  <a:lnTo>
                    <a:pt x="2236" y="1374"/>
                  </a:lnTo>
                  <a:lnTo>
                    <a:pt x="2231" y="1370"/>
                  </a:lnTo>
                  <a:lnTo>
                    <a:pt x="2227" y="1365"/>
                  </a:lnTo>
                  <a:lnTo>
                    <a:pt x="2222" y="1362"/>
                  </a:lnTo>
                  <a:lnTo>
                    <a:pt x="2216" y="1360"/>
                  </a:lnTo>
                  <a:lnTo>
                    <a:pt x="2210" y="1359"/>
                  </a:lnTo>
                  <a:lnTo>
                    <a:pt x="2204" y="1358"/>
                  </a:lnTo>
                  <a:lnTo>
                    <a:pt x="2165" y="1358"/>
                  </a:lnTo>
                  <a:lnTo>
                    <a:pt x="2168" y="1353"/>
                  </a:lnTo>
                  <a:lnTo>
                    <a:pt x="2170" y="1346"/>
                  </a:lnTo>
                  <a:lnTo>
                    <a:pt x="2172" y="1340"/>
                  </a:lnTo>
                  <a:lnTo>
                    <a:pt x="2172" y="1334"/>
                  </a:lnTo>
                  <a:lnTo>
                    <a:pt x="2171" y="1325"/>
                  </a:lnTo>
                  <a:lnTo>
                    <a:pt x="2169" y="1318"/>
                  </a:lnTo>
                  <a:lnTo>
                    <a:pt x="2166" y="1310"/>
                  </a:lnTo>
                  <a:lnTo>
                    <a:pt x="2161" y="1304"/>
                  </a:lnTo>
                  <a:lnTo>
                    <a:pt x="2204" y="1304"/>
                  </a:lnTo>
                  <a:lnTo>
                    <a:pt x="2210" y="1303"/>
                  </a:lnTo>
                  <a:lnTo>
                    <a:pt x="2214" y="1302"/>
                  </a:lnTo>
                  <a:lnTo>
                    <a:pt x="2220" y="1299"/>
                  </a:lnTo>
                  <a:lnTo>
                    <a:pt x="2224" y="1296"/>
                  </a:lnTo>
                  <a:lnTo>
                    <a:pt x="2227" y="1291"/>
                  </a:lnTo>
                  <a:lnTo>
                    <a:pt x="2229" y="1287"/>
                  </a:lnTo>
                  <a:lnTo>
                    <a:pt x="2231" y="1282"/>
                  </a:lnTo>
                  <a:lnTo>
                    <a:pt x="2231" y="1276"/>
                  </a:lnTo>
                  <a:lnTo>
                    <a:pt x="2231" y="28"/>
                  </a:lnTo>
                  <a:lnTo>
                    <a:pt x="2231" y="23"/>
                  </a:lnTo>
                  <a:lnTo>
                    <a:pt x="2229" y="17"/>
                  </a:lnTo>
                  <a:lnTo>
                    <a:pt x="2227" y="13"/>
                  </a:lnTo>
                  <a:lnTo>
                    <a:pt x="2224" y="9"/>
                  </a:lnTo>
                  <a:lnTo>
                    <a:pt x="2220" y="6"/>
                  </a:lnTo>
                  <a:lnTo>
                    <a:pt x="2214" y="2"/>
                  </a:lnTo>
                  <a:lnTo>
                    <a:pt x="2210" y="1"/>
                  </a:lnTo>
                  <a:lnTo>
                    <a:pt x="2204" y="0"/>
                  </a:lnTo>
                  <a:lnTo>
                    <a:pt x="300" y="0"/>
                  </a:lnTo>
                  <a:lnTo>
                    <a:pt x="295" y="1"/>
                  </a:lnTo>
                  <a:lnTo>
                    <a:pt x="290" y="2"/>
                  </a:lnTo>
                  <a:lnTo>
                    <a:pt x="285" y="6"/>
                  </a:lnTo>
                  <a:lnTo>
                    <a:pt x="280" y="9"/>
                  </a:lnTo>
                  <a:lnTo>
                    <a:pt x="277" y="13"/>
                  </a:lnTo>
                  <a:lnTo>
                    <a:pt x="275" y="17"/>
                  </a:lnTo>
                  <a:lnTo>
                    <a:pt x="273" y="23"/>
                  </a:lnTo>
                  <a:lnTo>
                    <a:pt x="273" y="28"/>
                  </a:lnTo>
                  <a:lnTo>
                    <a:pt x="273" y="1276"/>
                  </a:lnTo>
                  <a:lnTo>
                    <a:pt x="273" y="1282"/>
                  </a:lnTo>
                  <a:lnTo>
                    <a:pt x="275" y="1287"/>
                  </a:lnTo>
                  <a:lnTo>
                    <a:pt x="277" y="1291"/>
                  </a:lnTo>
                  <a:lnTo>
                    <a:pt x="280" y="1296"/>
                  </a:lnTo>
                  <a:lnTo>
                    <a:pt x="285" y="1299"/>
                  </a:lnTo>
                  <a:lnTo>
                    <a:pt x="290" y="1302"/>
                  </a:lnTo>
                  <a:lnTo>
                    <a:pt x="295" y="1303"/>
                  </a:lnTo>
                  <a:lnTo>
                    <a:pt x="300" y="1304"/>
                  </a:lnTo>
                  <a:lnTo>
                    <a:pt x="344" y="1304"/>
                  </a:lnTo>
                  <a:lnTo>
                    <a:pt x="338" y="1310"/>
                  </a:lnTo>
                  <a:lnTo>
                    <a:pt x="335" y="1318"/>
                  </a:lnTo>
                  <a:lnTo>
                    <a:pt x="333" y="1325"/>
                  </a:lnTo>
                  <a:lnTo>
                    <a:pt x="332" y="1334"/>
                  </a:lnTo>
                  <a:lnTo>
                    <a:pt x="333" y="1340"/>
                  </a:lnTo>
                  <a:lnTo>
                    <a:pt x="334" y="1346"/>
                  </a:lnTo>
                  <a:lnTo>
                    <a:pt x="336" y="1353"/>
                  </a:lnTo>
                  <a:lnTo>
                    <a:pt x="340" y="1358"/>
                  </a:lnTo>
                  <a:lnTo>
                    <a:pt x="300" y="1358"/>
                  </a:lnTo>
                  <a:lnTo>
                    <a:pt x="294" y="1359"/>
                  </a:lnTo>
                  <a:lnTo>
                    <a:pt x="289" y="1360"/>
                  </a:lnTo>
                  <a:lnTo>
                    <a:pt x="283" y="1362"/>
                  </a:lnTo>
                  <a:lnTo>
                    <a:pt x="278" y="1365"/>
                  </a:lnTo>
                  <a:lnTo>
                    <a:pt x="273" y="1370"/>
                  </a:lnTo>
                  <a:lnTo>
                    <a:pt x="269" y="1374"/>
                  </a:lnTo>
                  <a:lnTo>
                    <a:pt x="264" y="1378"/>
                  </a:lnTo>
                  <a:lnTo>
                    <a:pt x="262" y="1383"/>
                  </a:lnTo>
                  <a:lnTo>
                    <a:pt x="11" y="1927"/>
                  </a:lnTo>
                  <a:lnTo>
                    <a:pt x="6" y="1938"/>
                  </a:lnTo>
                  <a:lnTo>
                    <a:pt x="3" y="1952"/>
                  </a:lnTo>
                  <a:lnTo>
                    <a:pt x="0" y="1967"/>
                  </a:lnTo>
                  <a:lnTo>
                    <a:pt x="0" y="1979"/>
                  </a:lnTo>
                  <a:lnTo>
                    <a:pt x="0" y="2034"/>
                  </a:lnTo>
                  <a:lnTo>
                    <a:pt x="0" y="2039"/>
                  </a:lnTo>
                  <a:lnTo>
                    <a:pt x="2" y="2044"/>
                  </a:lnTo>
                  <a:lnTo>
                    <a:pt x="4" y="2048"/>
                  </a:lnTo>
                  <a:lnTo>
                    <a:pt x="7" y="2053"/>
                  </a:lnTo>
                  <a:lnTo>
                    <a:pt x="12" y="2056"/>
                  </a:lnTo>
                  <a:lnTo>
                    <a:pt x="16" y="2059"/>
                  </a:lnTo>
                  <a:lnTo>
                    <a:pt x="21" y="2060"/>
                  </a:lnTo>
                  <a:lnTo>
                    <a:pt x="26" y="2061"/>
                  </a:lnTo>
                  <a:lnTo>
                    <a:pt x="2478" y="2061"/>
                  </a:lnTo>
                  <a:lnTo>
                    <a:pt x="2483" y="2060"/>
                  </a:lnTo>
                  <a:lnTo>
                    <a:pt x="2488" y="2059"/>
                  </a:lnTo>
                  <a:lnTo>
                    <a:pt x="2493" y="2056"/>
                  </a:lnTo>
                  <a:lnTo>
                    <a:pt x="2497" y="2053"/>
                  </a:lnTo>
                  <a:lnTo>
                    <a:pt x="2500" y="2048"/>
                  </a:lnTo>
                  <a:lnTo>
                    <a:pt x="2503" y="2044"/>
                  </a:lnTo>
                  <a:lnTo>
                    <a:pt x="2504" y="2039"/>
                  </a:lnTo>
                  <a:lnTo>
                    <a:pt x="2505" y="2034"/>
                  </a:lnTo>
                  <a:lnTo>
                    <a:pt x="2505" y="1979"/>
                  </a:lnTo>
                  <a:lnTo>
                    <a:pt x="2504" y="1967"/>
                  </a:lnTo>
                  <a:lnTo>
                    <a:pt x="2502" y="1952"/>
                  </a:lnTo>
                  <a:lnTo>
                    <a:pt x="2498" y="1938"/>
                  </a:lnTo>
                  <a:lnTo>
                    <a:pt x="2495" y="1927"/>
                  </a:lnTo>
                  <a:close/>
                  <a:moveTo>
                    <a:pt x="1015" y="1853"/>
                  </a:moveTo>
                  <a:lnTo>
                    <a:pt x="1058" y="1638"/>
                  </a:lnTo>
                  <a:lnTo>
                    <a:pt x="1447" y="1638"/>
                  </a:lnTo>
                  <a:lnTo>
                    <a:pt x="1489" y="1853"/>
                  </a:lnTo>
                  <a:lnTo>
                    <a:pt x="1015" y="1853"/>
                  </a:lnTo>
                  <a:close/>
                  <a:moveTo>
                    <a:pt x="2100" y="1209"/>
                  </a:moveTo>
                  <a:lnTo>
                    <a:pt x="404" y="1209"/>
                  </a:lnTo>
                  <a:lnTo>
                    <a:pt x="404" y="146"/>
                  </a:lnTo>
                  <a:lnTo>
                    <a:pt x="2100" y="146"/>
                  </a:lnTo>
                  <a:lnTo>
                    <a:pt x="2100" y="1209"/>
                  </a:lnTo>
                  <a:close/>
                </a:path>
              </a:pathLst>
            </a:custGeom>
            <a:grpFill/>
            <a:ln>
              <a:noFill/>
            </a:ln>
          </p:spPr>
          <p:txBody>
            <a:bodyPr vert="horz" wrap="square" lIns="121920" tIns="60960" rIns="121920" bIns="6096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grpSp>
          <p:nvGrpSpPr>
            <p:cNvPr id="109" name="Group 108"/>
            <p:cNvGrpSpPr/>
            <p:nvPr/>
          </p:nvGrpSpPr>
          <p:grpSpPr>
            <a:xfrm>
              <a:off x="8067218" y="920939"/>
              <a:ext cx="402516" cy="246379"/>
              <a:chOff x="5566124" y="879846"/>
              <a:chExt cx="301887" cy="184784"/>
            </a:xfrm>
            <a:grpFill/>
          </p:grpSpPr>
          <p:sp>
            <p:nvSpPr>
              <p:cNvPr id="110" name="Freeform 455"/>
              <p:cNvSpPr>
                <a:spLocks/>
              </p:cNvSpPr>
              <p:nvPr/>
            </p:nvSpPr>
            <p:spPr bwMode="auto">
              <a:xfrm>
                <a:off x="5566124" y="880920"/>
                <a:ext cx="71980" cy="122474"/>
              </a:xfrm>
              <a:custGeom>
                <a:avLst/>
                <a:gdLst>
                  <a:gd name="T0" fmla="*/ 111 w 338"/>
                  <a:gd name="T1" fmla="*/ 331 h 570"/>
                  <a:gd name="T2" fmla="*/ 227 w 338"/>
                  <a:gd name="T3" fmla="*/ 331 h 570"/>
                  <a:gd name="T4" fmla="*/ 227 w 338"/>
                  <a:gd name="T5" fmla="*/ 570 h 570"/>
                  <a:gd name="T6" fmla="*/ 338 w 338"/>
                  <a:gd name="T7" fmla="*/ 570 h 570"/>
                  <a:gd name="T8" fmla="*/ 338 w 338"/>
                  <a:gd name="T9" fmla="*/ 0 h 570"/>
                  <a:gd name="T10" fmla="*/ 227 w 338"/>
                  <a:gd name="T11" fmla="*/ 0 h 570"/>
                  <a:gd name="T12" fmla="*/ 227 w 338"/>
                  <a:gd name="T13" fmla="*/ 229 h 570"/>
                  <a:gd name="T14" fmla="*/ 111 w 338"/>
                  <a:gd name="T15" fmla="*/ 229 h 570"/>
                  <a:gd name="T16" fmla="*/ 111 w 338"/>
                  <a:gd name="T17" fmla="*/ 0 h 570"/>
                  <a:gd name="T18" fmla="*/ 0 w 338"/>
                  <a:gd name="T19" fmla="*/ 0 h 570"/>
                  <a:gd name="T20" fmla="*/ 0 w 338"/>
                  <a:gd name="T21" fmla="*/ 570 h 570"/>
                  <a:gd name="T22" fmla="*/ 111 w 338"/>
                  <a:gd name="T23" fmla="*/ 570 h 570"/>
                  <a:gd name="T24" fmla="*/ 111 w 338"/>
                  <a:gd name="T25" fmla="*/ 33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570">
                    <a:moveTo>
                      <a:pt x="111" y="331"/>
                    </a:moveTo>
                    <a:lnTo>
                      <a:pt x="227" y="331"/>
                    </a:lnTo>
                    <a:lnTo>
                      <a:pt x="227" y="570"/>
                    </a:lnTo>
                    <a:lnTo>
                      <a:pt x="338" y="570"/>
                    </a:lnTo>
                    <a:lnTo>
                      <a:pt x="338" y="0"/>
                    </a:lnTo>
                    <a:lnTo>
                      <a:pt x="227" y="0"/>
                    </a:lnTo>
                    <a:lnTo>
                      <a:pt x="227" y="229"/>
                    </a:lnTo>
                    <a:lnTo>
                      <a:pt x="111" y="229"/>
                    </a:lnTo>
                    <a:lnTo>
                      <a:pt x="111" y="0"/>
                    </a:lnTo>
                    <a:lnTo>
                      <a:pt x="0" y="0"/>
                    </a:lnTo>
                    <a:lnTo>
                      <a:pt x="0" y="570"/>
                    </a:lnTo>
                    <a:lnTo>
                      <a:pt x="111" y="570"/>
                    </a:lnTo>
                    <a:lnTo>
                      <a:pt x="111" y="331"/>
                    </a:lnTo>
                    <a:close/>
                  </a:path>
                </a:pathLst>
              </a:custGeom>
              <a:grpFill/>
              <a:ln>
                <a:noFill/>
              </a:ln>
            </p:spPr>
            <p:txBody>
              <a:bodyPr vert="horz" wrap="square" lIns="162560" tIns="81280" rIns="162560" bIns="8128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sp>
            <p:nvSpPr>
              <p:cNvPr id="111" name="Freeform 456"/>
              <p:cNvSpPr>
                <a:spLocks/>
              </p:cNvSpPr>
              <p:nvPr/>
            </p:nvSpPr>
            <p:spPr bwMode="auto">
              <a:xfrm>
                <a:off x="5659591" y="880920"/>
                <a:ext cx="54791" cy="122474"/>
              </a:xfrm>
              <a:custGeom>
                <a:avLst/>
                <a:gdLst>
                  <a:gd name="T0" fmla="*/ 257 w 257"/>
                  <a:gd name="T1" fmla="*/ 474 h 570"/>
                  <a:gd name="T2" fmla="*/ 111 w 257"/>
                  <a:gd name="T3" fmla="*/ 474 h 570"/>
                  <a:gd name="T4" fmla="*/ 111 w 257"/>
                  <a:gd name="T5" fmla="*/ 320 h 570"/>
                  <a:gd name="T6" fmla="*/ 240 w 257"/>
                  <a:gd name="T7" fmla="*/ 320 h 570"/>
                  <a:gd name="T8" fmla="*/ 240 w 257"/>
                  <a:gd name="T9" fmla="*/ 228 h 570"/>
                  <a:gd name="T10" fmla="*/ 111 w 257"/>
                  <a:gd name="T11" fmla="*/ 228 h 570"/>
                  <a:gd name="T12" fmla="*/ 111 w 257"/>
                  <a:gd name="T13" fmla="*/ 97 h 570"/>
                  <a:gd name="T14" fmla="*/ 247 w 257"/>
                  <a:gd name="T15" fmla="*/ 97 h 570"/>
                  <a:gd name="T16" fmla="*/ 247 w 257"/>
                  <a:gd name="T17" fmla="*/ 0 h 570"/>
                  <a:gd name="T18" fmla="*/ 0 w 257"/>
                  <a:gd name="T19" fmla="*/ 0 h 570"/>
                  <a:gd name="T20" fmla="*/ 0 w 257"/>
                  <a:gd name="T21" fmla="*/ 570 h 570"/>
                  <a:gd name="T22" fmla="*/ 257 w 257"/>
                  <a:gd name="T23" fmla="*/ 570 h 570"/>
                  <a:gd name="T24" fmla="*/ 257 w 257"/>
                  <a:gd name="T25" fmla="*/ 47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570">
                    <a:moveTo>
                      <a:pt x="257" y="474"/>
                    </a:moveTo>
                    <a:lnTo>
                      <a:pt x="111" y="474"/>
                    </a:lnTo>
                    <a:lnTo>
                      <a:pt x="111" y="320"/>
                    </a:lnTo>
                    <a:lnTo>
                      <a:pt x="240" y="320"/>
                    </a:lnTo>
                    <a:lnTo>
                      <a:pt x="240" y="228"/>
                    </a:lnTo>
                    <a:lnTo>
                      <a:pt x="111" y="228"/>
                    </a:lnTo>
                    <a:lnTo>
                      <a:pt x="111" y="97"/>
                    </a:lnTo>
                    <a:lnTo>
                      <a:pt x="247" y="97"/>
                    </a:lnTo>
                    <a:lnTo>
                      <a:pt x="247" y="0"/>
                    </a:lnTo>
                    <a:lnTo>
                      <a:pt x="0" y="0"/>
                    </a:lnTo>
                    <a:lnTo>
                      <a:pt x="0" y="570"/>
                    </a:lnTo>
                    <a:lnTo>
                      <a:pt x="257" y="570"/>
                    </a:lnTo>
                    <a:lnTo>
                      <a:pt x="257" y="474"/>
                    </a:lnTo>
                    <a:close/>
                  </a:path>
                </a:pathLst>
              </a:custGeom>
              <a:grpFill/>
              <a:ln>
                <a:noFill/>
              </a:ln>
            </p:spPr>
            <p:txBody>
              <a:bodyPr vert="horz" wrap="square" lIns="162560" tIns="81280" rIns="162560" bIns="8128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sp>
            <p:nvSpPr>
              <p:cNvPr id="112" name="Freeform 457"/>
              <p:cNvSpPr>
                <a:spLocks/>
              </p:cNvSpPr>
              <p:nvPr/>
            </p:nvSpPr>
            <p:spPr bwMode="auto">
              <a:xfrm>
                <a:off x="5730497" y="880920"/>
                <a:ext cx="54791" cy="122474"/>
              </a:xfrm>
              <a:custGeom>
                <a:avLst/>
                <a:gdLst>
                  <a:gd name="T0" fmla="*/ 225 w 251"/>
                  <a:gd name="T1" fmla="*/ 507 h 570"/>
                  <a:gd name="T2" fmla="*/ 219 w 251"/>
                  <a:gd name="T3" fmla="*/ 494 h 570"/>
                  <a:gd name="T4" fmla="*/ 212 w 251"/>
                  <a:gd name="T5" fmla="*/ 476 h 570"/>
                  <a:gd name="T6" fmla="*/ 110 w 251"/>
                  <a:gd name="T7" fmla="*/ 476 h 570"/>
                  <a:gd name="T8" fmla="*/ 110 w 251"/>
                  <a:gd name="T9" fmla="*/ 0 h 570"/>
                  <a:gd name="T10" fmla="*/ 0 w 251"/>
                  <a:gd name="T11" fmla="*/ 0 h 570"/>
                  <a:gd name="T12" fmla="*/ 0 w 251"/>
                  <a:gd name="T13" fmla="*/ 570 h 570"/>
                  <a:gd name="T14" fmla="*/ 251 w 251"/>
                  <a:gd name="T15" fmla="*/ 570 h 570"/>
                  <a:gd name="T16" fmla="*/ 225 w 251"/>
                  <a:gd name="T17" fmla="*/ 50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570">
                    <a:moveTo>
                      <a:pt x="225" y="507"/>
                    </a:moveTo>
                    <a:lnTo>
                      <a:pt x="219" y="494"/>
                    </a:lnTo>
                    <a:lnTo>
                      <a:pt x="212" y="476"/>
                    </a:lnTo>
                    <a:lnTo>
                      <a:pt x="110" y="476"/>
                    </a:lnTo>
                    <a:lnTo>
                      <a:pt x="110" y="0"/>
                    </a:lnTo>
                    <a:lnTo>
                      <a:pt x="0" y="0"/>
                    </a:lnTo>
                    <a:lnTo>
                      <a:pt x="0" y="570"/>
                    </a:lnTo>
                    <a:lnTo>
                      <a:pt x="251" y="570"/>
                    </a:lnTo>
                    <a:lnTo>
                      <a:pt x="225" y="507"/>
                    </a:lnTo>
                    <a:close/>
                  </a:path>
                </a:pathLst>
              </a:custGeom>
              <a:grpFill/>
              <a:ln>
                <a:noFill/>
              </a:ln>
            </p:spPr>
            <p:txBody>
              <a:bodyPr vert="horz" wrap="square" lIns="162560" tIns="81280" rIns="162560" bIns="8128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sp>
            <p:nvSpPr>
              <p:cNvPr id="113" name="Freeform 458"/>
              <p:cNvSpPr>
                <a:spLocks noEditPoints="1"/>
              </p:cNvSpPr>
              <p:nvPr/>
            </p:nvSpPr>
            <p:spPr bwMode="auto">
              <a:xfrm>
                <a:off x="5799254" y="879846"/>
                <a:ext cx="68757" cy="108508"/>
              </a:xfrm>
              <a:custGeom>
                <a:avLst/>
                <a:gdLst>
                  <a:gd name="T0" fmla="*/ 123 w 320"/>
                  <a:gd name="T1" fmla="*/ 361 h 502"/>
                  <a:gd name="T2" fmla="*/ 152 w 320"/>
                  <a:gd name="T3" fmla="*/ 360 h 502"/>
                  <a:gd name="T4" fmla="*/ 189 w 320"/>
                  <a:gd name="T5" fmla="*/ 353 h 502"/>
                  <a:gd name="T6" fmla="*/ 225 w 320"/>
                  <a:gd name="T7" fmla="*/ 340 h 502"/>
                  <a:gd name="T8" fmla="*/ 250 w 320"/>
                  <a:gd name="T9" fmla="*/ 325 h 502"/>
                  <a:gd name="T10" fmla="*/ 265 w 320"/>
                  <a:gd name="T11" fmla="*/ 312 h 502"/>
                  <a:gd name="T12" fmla="*/ 283 w 320"/>
                  <a:gd name="T13" fmla="*/ 293 h 502"/>
                  <a:gd name="T14" fmla="*/ 301 w 320"/>
                  <a:gd name="T15" fmla="*/ 265 h 502"/>
                  <a:gd name="T16" fmla="*/ 312 w 320"/>
                  <a:gd name="T17" fmla="*/ 231 h 502"/>
                  <a:gd name="T18" fmla="*/ 320 w 320"/>
                  <a:gd name="T19" fmla="*/ 192 h 502"/>
                  <a:gd name="T20" fmla="*/ 320 w 320"/>
                  <a:gd name="T21" fmla="*/ 151 h 502"/>
                  <a:gd name="T22" fmla="*/ 313 w 320"/>
                  <a:gd name="T23" fmla="*/ 117 h 502"/>
                  <a:gd name="T24" fmla="*/ 302 w 320"/>
                  <a:gd name="T25" fmla="*/ 84 h 502"/>
                  <a:gd name="T26" fmla="*/ 288 w 320"/>
                  <a:gd name="T27" fmla="*/ 63 h 502"/>
                  <a:gd name="T28" fmla="*/ 278 w 320"/>
                  <a:gd name="T29" fmla="*/ 50 h 502"/>
                  <a:gd name="T30" fmla="*/ 265 w 320"/>
                  <a:gd name="T31" fmla="*/ 38 h 502"/>
                  <a:gd name="T32" fmla="*/ 249 w 320"/>
                  <a:gd name="T33" fmla="*/ 27 h 502"/>
                  <a:gd name="T34" fmla="*/ 233 w 320"/>
                  <a:gd name="T35" fmla="*/ 18 h 502"/>
                  <a:gd name="T36" fmla="*/ 215 w 320"/>
                  <a:gd name="T37" fmla="*/ 12 h 502"/>
                  <a:gd name="T38" fmla="*/ 186 w 320"/>
                  <a:gd name="T39" fmla="*/ 4 h 502"/>
                  <a:gd name="T40" fmla="*/ 141 w 320"/>
                  <a:gd name="T41" fmla="*/ 0 h 502"/>
                  <a:gd name="T42" fmla="*/ 85 w 320"/>
                  <a:gd name="T43" fmla="*/ 1 h 502"/>
                  <a:gd name="T44" fmla="*/ 26 w 320"/>
                  <a:gd name="T45" fmla="*/ 7 h 502"/>
                  <a:gd name="T46" fmla="*/ 0 w 320"/>
                  <a:gd name="T47" fmla="*/ 457 h 502"/>
                  <a:gd name="T48" fmla="*/ 111 w 320"/>
                  <a:gd name="T49" fmla="*/ 360 h 502"/>
                  <a:gd name="T50" fmla="*/ 118 w 320"/>
                  <a:gd name="T51" fmla="*/ 92 h 502"/>
                  <a:gd name="T52" fmla="*/ 132 w 320"/>
                  <a:gd name="T53" fmla="*/ 90 h 502"/>
                  <a:gd name="T54" fmla="*/ 148 w 320"/>
                  <a:gd name="T55" fmla="*/ 90 h 502"/>
                  <a:gd name="T56" fmla="*/ 164 w 320"/>
                  <a:gd name="T57" fmla="*/ 93 h 502"/>
                  <a:gd name="T58" fmla="*/ 178 w 320"/>
                  <a:gd name="T59" fmla="*/ 100 h 502"/>
                  <a:gd name="T60" fmla="*/ 190 w 320"/>
                  <a:gd name="T61" fmla="*/ 109 h 502"/>
                  <a:gd name="T62" fmla="*/ 198 w 320"/>
                  <a:gd name="T63" fmla="*/ 122 h 502"/>
                  <a:gd name="T64" fmla="*/ 205 w 320"/>
                  <a:gd name="T65" fmla="*/ 136 h 502"/>
                  <a:gd name="T66" fmla="*/ 209 w 320"/>
                  <a:gd name="T67" fmla="*/ 151 h 502"/>
                  <a:gd name="T68" fmla="*/ 210 w 320"/>
                  <a:gd name="T69" fmla="*/ 169 h 502"/>
                  <a:gd name="T70" fmla="*/ 210 w 320"/>
                  <a:gd name="T71" fmla="*/ 188 h 502"/>
                  <a:gd name="T72" fmla="*/ 208 w 320"/>
                  <a:gd name="T73" fmla="*/ 206 h 502"/>
                  <a:gd name="T74" fmla="*/ 203 w 320"/>
                  <a:gd name="T75" fmla="*/ 223 h 502"/>
                  <a:gd name="T76" fmla="*/ 196 w 320"/>
                  <a:gd name="T77" fmla="*/ 238 h 502"/>
                  <a:gd name="T78" fmla="*/ 187 w 320"/>
                  <a:gd name="T79" fmla="*/ 251 h 502"/>
                  <a:gd name="T80" fmla="*/ 174 w 320"/>
                  <a:gd name="T81" fmla="*/ 260 h 502"/>
                  <a:gd name="T82" fmla="*/ 158 w 320"/>
                  <a:gd name="T83" fmla="*/ 267 h 502"/>
                  <a:gd name="T84" fmla="*/ 140 w 320"/>
                  <a:gd name="T85" fmla="*/ 271 h 502"/>
                  <a:gd name="T86" fmla="*/ 121 w 320"/>
                  <a:gd name="T87" fmla="*/ 271 h 502"/>
                  <a:gd name="T88" fmla="*/ 111 w 320"/>
                  <a:gd name="T89" fmla="*/ 9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 h="502">
                    <a:moveTo>
                      <a:pt x="111" y="360"/>
                    </a:moveTo>
                    <a:lnTo>
                      <a:pt x="123" y="361"/>
                    </a:lnTo>
                    <a:lnTo>
                      <a:pt x="134" y="361"/>
                    </a:lnTo>
                    <a:lnTo>
                      <a:pt x="152" y="360"/>
                    </a:lnTo>
                    <a:lnTo>
                      <a:pt x="170" y="358"/>
                    </a:lnTo>
                    <a:lnTo>
                      <a:pt x="189" y="353"/>
                    </a:lnTo>
                    <a:lnTo>
                      <a:pt x="207" y="347"/>
                    </a:lnTo>
                    <a:lnTo>
                      <a:pt x="225" y="340"/>
                    </a:lnTo>
                    <a:lnTo>
                      <a:pt x="243" y="330"/>
                    </a:lnTo>
                    <a:lnTo>
                      <a:pt x="250" y="325"/>
                    </a:lnTo>
                    <a:lnTo>
                      <a:pt x="258" y="320"/>
                    </a:lnTo>
                    <a:lnTo>
                      <a:pt x="265" y="312"/>
                    </a:lnTo>
                    <a:lnTo>
                      <a:pt x="272" y="306"/>
                    </a:lnTo>
                    <a:lnTo>
                      <a:pt x="283" y="293"/>
                    </a:lnTo>
                    <a:lnTo>
                      <a:pt x="292" y="280"/>
                    </a:lnTo>
                    <a:lnTo>
                      <a:pt x="301" y="265"/>
                    </a:lnTo>
                    <a:lnTo>
                      <a:pt x="307" y="249"/>
                    </a:lnTo>
                    <a:lnTo>
                      <a:pt x="312" y="231"/>
                    </a:lnTo>
                    <a:lnTo>
                      <a:pt x="317" y="212"/>
                    </a:lnTo>
                    <a:lnTo>
                      <a:pt x="320" y="192"/>
                    </a:lnTo>
                    <a:lnTo>
                      <a:pt x="320" y="169"/>
                    </a:lnTo>
                    <a:lnTo>
                      <a:pt x="320" y="151"/>
                    </a:lnTo>
                    <a:lnTo>
                      <a:pt x="318" y="133"/>
                    </a:lnTo>
                    <a:lnTo>
                      <a:pt x="313" y="117"/>
                    </a:lnTo>
                    <a:lnTo>
                      <a:pt x="308" y="100"/>
                    </a:lnTo>
                    <a:lnTo>
                      <a:pt x="302" y="84"/>
                    </a:lnTo>
                    <a:lnTo>
                      <a:pt x="293" y="69"/>
                    </a:lnTo>
                    <a:lnTo>
                      <a:pt x="288" y="63"/>
                    </a:lnTo>
                    <a:lnTo>
                      <a:pt x="283" y="56"/>
                    </a:lnTo>
                    <a:lnTo>
                      <a:pt x="278" y="50"/>
                    </a:lnTo>
                    <a:lnTo>
                      <a:pt x="271" y="44"/>
                    </a:lnTo>
                    <a:lnTo>
                      <a:pt x="265" y="38"/>
                    </a:lnTo>
                    <a:lnTo>
                      <a:pt x="257" y="32"/>
                    </a:lnTo>
                    <a:lnTo>
                      <a:pt x="249" y="27"/>
                    </a:lnTo>
                    <a:lnTo>
                      <a:pt x="242" y="22"/>
                    </a:lnTo>
                    <a:lnTo>
                      <a:pt x="233" y="18"/>
                    </a:lnTo>
                    <a:lnTo>
                      <a:pt x="224" y="15"/>
                    </a:lnTo>
                    <a:lnTo>
                      <a:pt x="215" y="12"/>
                    </a:lnTo>
                    <a:lnTo>
                      <a:pt x="206" y="9"/>
                    </a:lnTo>
                    <a:lnTo>
                      <a:pt x="186" y="4"/>
                    </a:lnTo>
                    <a:lnTo>
                      <a:pt x="163" y="2"/>
                    </a:lnTo>
                    <a:lnTo>
                      <a:pt x="141" y="0"/>
                    </a:lnTo>
                    <a:lnTo>
                      <a:pt x="117" y="0"/>
                    </a:lnTo>
                    <a:lnTo>
                      <a:pt x="85" y="1"/>
                    </a:lnTo>
                    <a:lnTo>
                      <a:pt x="54" y="3"/>
                    </a:lnTo>
                    <a:lnTo>
                      <a:pt x="26" y="7"/>
                    </a:lnTo>
                    <a:lnTo>
                      <a:pt x="0" y="11"/>
                    </a:lnTo>
                    <a:lnTo>
                      <a:pt x="0" y="457"/>
                    </a:lnTo>
                    <a:lnTo>
                      <a:pt x="111" y="502"/>
                    </a:lnTo>
                    <a:lnTo>
                      <a:pt x="111" y="360"/>
                    </a:lnTo>
                    <a:close/>
                    <a:moveTo>
                      <a:pt x="111" y="93"/>
                    </a:moveTo>
                    <a:lnTo>
                      <a:pt x="118" y="92"/>
                    </a:lnTo>
                    <a:lnTo>
                      <a:pt x="124" y="91"/>
                    </a:lnTo>
                    <a:lnTo>
                      <a:pt x="132" y="90"/>
                    </a:lnTo>
                    <a:lnTo>
                      <a:pt x="139" y="90"/>
                    </a:lnTo>
                    <a:lnTo>
                      <a:pt x="148" y="90"/>
                    </a:lnTo>
                    <a:lnTo>
                      <a:pt x="157" y="91"/>
                    </a:lnTo>
                    <a:lnTo>
                      <a:pt x="164" y="93"/>
                    </a:lnTo>
                    <a:lnTo>
                      <a:pt x="172" y="96"/>
                    </a:lnTo>
                    <a:lnTo>
                      <a:pt x="178" y="100"/>
                    </a:lnTo>
                    <a:lnTo>
                      <a:pt x="184" y="105"/>
                    </a:lnTo>
                    <a:lnTo>
                      <a:pt x="190" y="109"/>
                    </a:lnTo>
                    <a:lnTo>
                      <a:pt x="194" y="115"/>
                    </a:lnTo>
                    <a:lnTo>
                      <a:pt x="198" y="122"/>
                    </a:lnTo>
                    <a:lnTo>
                      <a:pt x="201" y="128"/>
                    </a:lnTo>
                    <a:lnTo>
                      <a:pt x="205" y="136"/>
                    </a:lnTo>
                    <a:lnTo>
                      <a:pt x="207" y="143"/>
                    </a:lnTo>
                    <a:lnTo>
                      <a:pt x="209" y="151"/>
                    </a:lnTo>
                    <a:lnTo>
                      <a:pt x="210" y="160"/>
                    </a:lnTo>
                    <a:lnTo>
                      <a:pt x="210" y="169"/>
                    </a:lnTo>
                    <a:lnTo>
                      <a:pt x="211" y="178"/>
                    </a:lnTo>
                    <a:lnTo>
                      <a:pt x="210" y="188"/>
                    </a:lnTo>
                    <a:lnTo>
                      <a:pt x="210" y="198"/>
                    </a:lnTo>
                    <a:lnTo>
                      <a:pt x="208" y="206"/>
                    </a:lnTo>
                    <a:lnTo>
                      <a:pt x="206" y="215"/>
                    </a:lnTo>
                    <a:lnTo>
                      <a:pt x="203" y="223"/>
                    </a:lnTo>
                    <a:lnTo>
                      <a:pt x="200" y="231"/>
                    </a:lnTo>
                    <a:lnTo>
                      <a:pt x="196" y="238"/>
                    </a:lnTo>
                    <a:lnTo>
                      <a:pt x="191" y="244"/>
                    </a:lnTo>
                    <a:lnTo>
                      <a:pt x="187" y="251"/>
                    </a:lnTo>
                    <a:lnTo>
                      <a:pt x="180" y="256"/>
                    </a:lnTo>
                    <a:lnTo>
                      <a:pt x="174" y="260"/>
                    </a:lnTo>
                    <a:lnTo>
                      <a:pt x="166" y="265"/>
                    </a:lnTo>
                    <a:lnTo>
                      <a:pt x="158" y="267"/>
                    </a:lnTo>
                    <a:lnTo>
                      <a:pt x="150" y="270"/>
                    </a:lnTo>
                    <a:lnTo>
                      <a:pt x="140" y="271"/>
                    </a:lnTo>
                    <a:lnTo>
                      <a:pt x="131" y="271"/>
                    </a:lnTo>
                    <a:lnTo>
                      <a:pt x="121" y="271"/>
                    </a:lnTo>
                    <a:lnTo>
                      <a:pt x="111" y="270"/>
                    </a:lnTo>
                    <a:lnTo>
                      <a:pt x="111" y="93"/>
                    </a:lnTo>
                    <a:close/>
                  </a:path>
                </a:pathLst>
              </a:custGeom>
              <a:grpFill/>
              <a:ln>
                <a:noFill/>
              </a:ln>
            </p:spPr>
            <p:txBody>
              <a:bodyPr vert="horz" wrap="square" lIns="162560" tIns="81280" rIns="162560" bIns="8128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sp>
            <p:nvSpPr>
              <p:cNvPr id="114" name="Freeform 459"/>
              <p:cNvSpPr>
                <a:spLocks/>
              </p:cNvSpPr>
              <p:nvPr/>
            </p:nvSpPr>
            <p:spPr bwMode="auto">
              <a:xfrm>
                <a:off x="5789585" y="986204"/>
                <a:ext cx="78426" cy="78426"/>
              </a:xfrm>
              <a:custGeom>
                <a:avLst/>
                <a:gdLst>
                  <a:gd name="T0" fmla="*/ 128 w 366"/>
                  <a:gd name="T1" fmla="*/ 314 h 366"/>
                  <a:gd name="T2" fmla="*/ 167 w 366"/>
                  <a:gd name="T3" fmla="*/ 225 h 366"/>
                  <a:gd name="T4" fmla="*/ 307 w 366"/>
                  <a:gd name="T5" fmla="*/ 366 h 366"/>
                  <a:gd name="T6" fmla="*/ 366 w 366"/>
                  <a:gd name="T7" fmla="*/ 307 h 366"/>
                  <a:gd name="T8" fmla="*/ 226 w 366"/>
                  <a:gd name="T9" fmla="*/ 167 h 366"/>
                  <a:gd name="T10" fmla="*/ 276 w 366"/>
                  <a:gd name="T11" fmla="*/ 144 h 366"/>
                  <a:gd name="T12" fmla="*/ 314 w 366"/>
                  <a:gd name="T13" fmla="*/ 127 h 366"/>
                  <a:gd name="T14" fmla="*/ 160 w 366"/>
                  <a:gd name="T15" fmla="*/ 65 h 366"/>
                  <a:gd name="T16" fmla="*/ 49 w 366"/>
                  <a:gd name="T17" fmla="*/ 20 h 366"/>
                  <a:gd name="T18" fmla="*/ 0 w 366"/>
                  <a:gd name="T19" fmla="*/ 0 h 366"/>
                  <a:gd name="T20" fmla="*/ 86 w 366"/>
                  <a:gd name="T21" fmla="*/ 214 h 366"/>
                  <a:gd name="T22" fmla="*/ 128 w 366"/>
                  <a:gd name="T23" fmla="*/ 31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366">
                    <a:moveTo>
                      <a:pt x="128" y="314"/>
                    </a:moveTo>
                    <a:lnTo>
                      <a:pt x="167" y="225"/>
                    </a:lnTo>
                    <a:lnTo>
                      <a:pt x="307" y="366"/>
                    </a:lnTo>
                    <a:lnTo>
                      <a:pt x="366" y="307"/>
                    </a:lnTo>
                    <a:lnTo>
                      <a:pt x="226" y="167"/>
                    </a:lnTo>
                    <a:lnTo>
                      <a:pt x="276" y="144"/>
                    </a:lnTo>
                    <a:lnTo>
                      <a:pt x="314" y="127"/>
                    </a:lnTo>
                    <a:lnTo>
                      <a:pt x="160" y="65"/>
                    </a:lnTo>
                    <a:lnTo>
                      <a:pt x="49" y="20"/>
                    </a:lnTo>
                    <a:lnTo>
                      <a:pt x="0" y="0"/>
                    </a:lnTo>
                    <a:lnTo>
                      <a:pt x="86" y="214"/>
                    </a:lnTo>
                    <a:lnTo>
                      <a:pt x="128" y="314"/>
                    </a:lnTo>
                    <a:close/>
                  </a:path>
                </a:pathLst>
              </a:custGeom>
              <a:grpFill/>
              <a:ln>
                <a:noFill/>
              </a:ln>
            </p:spPr>
            <p:txBody>
              <a:bodyPr vert="horz" wrap="square" lIns="162560" tIns="81280" rIns="162560" bIns="8128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grpSp>
      </p:grpSp>
      <p:sp>
        <p:nvSpPr>
          <p:cNvPr id="115" name="Freeform 30"/>
          <p:cNvSpPr>
            <a:spLocks noEditPoints="1"/>
          </p:cNvSpPr>
          <p:nvPr/>
        </p:nvSpPr>
        <p:spPr bwMode="auto">
          <a:xfrm>
            <a:off x="2080652" y="1154129"/>
            <a:ext cx="631123" cy="548640"/>
          </a:xfrm>
          <a:custGeom>
            <a:avLst/>
            <a:gdLst>
              <a:gd name="T0" fmla="*/ 1012 w 2854"/>
              <a:gd name="T1" fmla="*/ 697 h 2478"/>
              <a:gd name="T2" fmla="*/ 1080 w 2854"/>
              <a:gd name="T3" fmla="*/ 1701 h 2478"/>
              <a:gd name="T4" fmla="*/ 1843 w 2854"/>
              <a:gd name="T5" fmla="*/ 1432 h 2478"/>
              <a:gd name="T6" fmla="*/ 1951 w 2854"/>
              <a:gd name="T7" fmla="*/ 1129 h 2478"/>
              <a:gd name="T8" fmla="*/ 1634 w 2854"/>
              <a:gd name="T9" fmla="*/ 904 h 2478"/>
              <a:gd name="T10" fmla="*/ 1306 w 2854"/>
              <a:gd name="T11" fmla="*/ 950 h 2478"/>
              <a:gd name="T12" fmla="*/ 960 w 2854"/>
              <a:gd name="T13" fmla="*/ 1040 h 2478"/>
              <a:gd name="T14" fmla="*/ 761 w 2854"/>
              <a:gd name="T15" fmla="*/ 1215 h 2478"/>
              <a:gd name="T16" fmla="*/ 926 w 2854"/>
              <a:gd name="T17" fmla="*/ 1397 h 2478"/>
              <a:gd name="T18" fmla="*/ 1149 w 2854"/>
              <a:gd name="T19" fmla="*/ 1520 h 2478"/>
              <a:gd name="T20" fmla="*/ 1365 w 2854"/>
              <a:gd name="T21" fmla="*/ 1595 h 2478"/>
              <a:gd name="T22" fmla="*/ 1560 w 2854"/>
              <a:gd name="T23" fmla="*/ 1547 h 2478"/>
              <a:gd name="T24" fmla="*/ 1774 w 2854"/>
              <a:gd name="T25" fmla="*/ 1433 h 2478"/>
              <a:gd name="T26" fmla="*/ 1088 w 2854"/>
              <a:gd name="T27" fmla="*/ 67 h 2478"/>
              <a:gd name="T28" fmla="*/ 620 w 2854"/>
              <a:gd name="T29" fmla="*/ 5 h 2478"/>
              <a:gd name="T30" fmla="*/ 599 w 2854"/>
              <a:gd name="T31" fmla="*/ 332 h 2478"/>
              <a:gd name="T32" fmla="*/ 1036 w 2854"/>
              <a:gd name="T33" fmla="*/ 43 h 2478"/>
              <a:gd name="T34" fmla="*/ 620 w 2854"/>
              <a:gd name="T35" fmla="*/ 295 h 2478"/>
              <a:gd name="T36" fmla="*/ 1079 w 2854"/>
              <a:gd name="T37" fmla="*/ 378 h 2478"/>
              <a:gd name="T38" fmla="*/ 501 w 2854"/>
              <a:gd name="T39" fmla="*/ 536 h 2478"/>
              <a:gd name="T40" fmla="*/ 2059 w 2854"/>
              <a:gd name="T41" fmla="*/ 89 h 2478"/>
              <a:gd name="T42" fmla="*/ 1568 w 2854"/>
              <a:gd name="T43" fmla="*/ 40 h 2478"/>
              <a:gd name="T44" fmla="*/ 1568 w 2854"/>
              <a:gd name="T45" fmla="*/ 424 h 2478"/>
              <a:gd name="T46" fmla="*/ 2009 w 2854"/>
              <a:gd name="T47" fmla="*/ 87 h 2478"/>
              <a:gd name="T48" fmla="*/ 1579 w 2854"/>
              <a:gd name="T49" fmla="*/ 359 h 2478"/>
              <a:gd name="T50" fmla="*/ 1654 w 2854"/>
              <a:gd name="T51" fmla="*/ 521 h 2478"/>
              <a:gd name="T52" fmla="*/ 2109 w 2854"/>
              <a:gd name="T53" fmla="*/ 60 h 2478"/>
              <a:gd name="T54" fmla="*/ 2369 w 2854"/>
              <a:gd name="T55" fmla="*/ 47 h 2478"/>
              <a:gd name="T56" fmla="*/ 2291 w 2854"/>
              <a:gd name="T57" fmla="*/ 442 h 2478"/>
              <a:gd name="T58" fmla="*/ 70 w 2854"/>
              <a:gd name="T59" fmla="*/ 966 h 2478"/>
              <a:gd name="T60" fmla="*/ 9 w 2854"/>
              <a:gd name="T61" fmla="*/ 1472 h 2478"/>
              <a:gd name="T62" fmla="*/ 336 w 2854"/>
              <a:gd name="T63" fmla="*/ 1484 h 2478"/>
              <a:gd name="T64" fmla="*/ 298 w 2854"/>
              <a:gd name="T65" fmla="*/ 969 h 2478"/>
              <a:gd name="T66" fmla="*/ 183 w 2854"/>
              <a:gd name="T67" fmla="*/ 1387 h 2478"/>
              <a:gd name="T68" fmla="*/ 293 w 2854"/>
              <a:gd name="T69" fmla="*/ 1331 h 2478"/>
              <a:gd name="T70" fmla="*/ 78 w 2854"/>
              <a:gd name="T71" fmla="*/ 1012 h 2478"/>
              <a:gd name="T72" fmla="*/ 1774 w 2854"/>
              <a:gd name="T73" fmla="*/ 1943 h 2478"/>
              <a:gd name="T74" fmla="*/ 1837 w 2854"/>
              <a:gd name="T75" fmla="*/ 2461 h 2478"/>
              <a:gd name="T76" fmla="*/ 2245 w 2854"/>
              <a:gd name="T77" fmla="*/ 2411 h 2478"/>
              <a:gd name="T78" fmla="*/ 2036 w 2854"/>
              <a:gd name="T79" fmla="*/ 1901 h 2478"/>
              <a:gd name="T80" fmla="*/ 1787 w 2854"/>
              <a:gd name="T81" fmla="*/ 1979 h 2478"/>
              <a:gd name="T82" fmla="*/ 2080 w 2854"/>
              <a:gd name="T83" fmla="*/ 1929 h 2478"/>
              <a:gd name="T84" fmla="*/ 2183 w 2854"/>
              <a:gd name="T85" fmla="*/ 2009 h 2478"/>
              <a:gd name="T86" fmla="*/ 2439 w 2854"/>
              <a:gd name="T87" fmla="*/ 937 h 2478"/>
              <a:gd name="T88" fmla="*/ 2460 w 2854"/>
              <a:gd name="T89" fmla="*/ 1508 h 2478"/>
              <a:gd name="T90" fmla="*/ 2854 w 2854"/>
              <a:gd name="T91" fmla="*/ 1450 h 2478"/>
              <a:gd name="T92" fmla="*/ 2551 w 2854"/>
              <a:gd name="T93" fmla="*/ 1470 h 2478"/>
              <a:gd name="T94" fmla="*/ 2578 w 2854"/>
              <a:gd name="T95" fmla="*/ 1455 h 2478"/>
              <a:gd name="T96" fmla="*/ 2620 w 2854"/>
              <a:gd name="T97" fmla="*/ 1439 h 2478"/>
              <a:gd name="T98" fmla="*/ 2714 w 2854"/>
              <a:gd name="T99" fmla="*/ 1473 h 2478"/>
              <a:gd name="T100" fmla="*/ 2729 w 2854"/>
              <a:gd name="T101" fmla="*/ 1445 h 2478"/>
              <a:gd name="T102" fmla="*/ 2484 w 2854"/>
              <a:gd name="T103" fmla="*/ 1408 h 2478"/>
              <a:gd name="T104" fmla="*/ 2806 w 2854"/>
              <a:gd name="T105" fmla="*/ 960 h 2478"/>
              <a:gd name="T106" fmla="*/ 890 w 2854"/>
              <a:gd name="T107" fmla="*/ 1823 h 2478"/>
              <a:gd name="T108" fmla="*/ 680 w 2854"/>
              <a:gd name="T109" fmla="*/ 1931 h 2478"/>
              <a:gd name="T110" fmla="*/ 924 w 2854"/>
              <a:gd name="T111" fmla="*/ 2478 h 2478"/>
              <a:gd name="T112" fmla="*/ 709 w 2854"/>
              <a:gd name="T113" fmla="*/ 2385 h 2478"/>
              <a:gd name="T114" fmla="*/ 924 w 2854"/>
              <a:gd name="T115" fmla="*/ 2362 h 2478"/>
              <a:gd name="T116" fmla="*/ 699 w 2854"/>
              <a:gd name="T117" fmla="*/ 2289 h 2478"/>
              <a:gd name="T118" fmla="*/ 918 w 2854"/>
              <a:gd name="T119" fmla="*/ 2306 h 2478"/>
              <a:gd name="T120" fmla="*/ 907 w 2854"/>
              <a:gd name="T121" fmla="*/ 2169 h 2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54" h="2478">
                <a:moveTo>
                  <a:pt x="2173" y="1181"/>
                </a:moveTo>
                <a:lnTo>
                  <a:pt x="2095" y="1181"/>
                </a:lnTo>
                <a:lnTo>
                  <a:pt x="2095" y="1213"/>
                </a:lnTo>
                <a:lnTo>
                  <a:pt x="2173" y="1213"/>
                </a:lnTo>
                <a:lnTo>
                  <a:pt x="2173" y="1181"/>
                </a:lnTo>
                <a:close/>
                <a:moveTo>
                  <a:pt x="2252" y="1213"/>
                </a:moveTo>
                <a:lnTo>
                  <a:pt x="2330" y="1213"/>
                </a:lnTo>
                <a:lnTo>
                  <a:pt x="2330" y="1181"/>
                </a:lnTo>
                <a:lnTo>
                  <a:pt x="2252" y="1181"/>
                </a:lnTo>
                <a:lnTo>
                  <a:pt x="2252" y="1213"/>
                </a:lnTo>
                <a:close/>
                <a:moveTo>
                  <a:pt x="426" y="1213"/>
                </a:moveTo>
                <a:lnTo>
                  <a:pt x="504" y="1213"/>
                </a:lnTo>
                <a:lnTo>
                  <a:pt x="504" y="1181"/>
                </a:lnTo>
                <a:lnTo>
                  <a:pt x="426" y="1181"/>
                </a:lnTo>
                <a:lnTo>
                  <a:pt x="426" y="1213"/>
                </a:lnTo>
                <a:close/>
                <a:moveTo>
                  <a:pt x="661" y="1181"/>
                </a:moveTo>
                <a:lnTo>
                  <a:pt x="583" y="1181"/>
                </a:lnTo>
                <a:lnTo>
                  <a:pt x="583" y="1213"/>
                </a:lnTo>
                <a:lnTo>
                  <a:pt x="661" y="1213"/>
                </a:lnTo>
                <a:lnTo>
                  <a:pt x="661" y="1181"/>
                </a:lnTo>
                <a:close/>
                <a:moveTo>
                  <a:pt x="1012" y="697"/>
                </a:moveTo>
                <a:lnTo>
                  <a:pt x="1040" y="681"/>
                </a:lnTo>
                <a:lnTo>
                  <a:pt x="1001" y="613"/>
                </a:lnTo>
                <a:lnTo>
                  <a:pt x="972" y="629"/>
                </a:lnTo>
                <a:lnTo>
                  <a:pt x="1012" y="697"/>
                </a:lnTo>
                <a:close/>
                <a:moveTo>
                  <a:pt x="1090" y="833"/>
                </a:moveTo>
                <a:lnTo>
                  <a:pt x="1118" y="816"/>
                </a:lnTo>
                <a:lnTo>
                  <a:pt x="1080" y="749"/>
                </a:lnTo>
                <a:lnTo>
                  <a:pt x="1051" y="765"/>
                </a:lnTo>
                <a:lnTo>
                  <a:pt x="1090" y="833"/>
                </a:lnTo>
                <a:close/>
                <a:moveTo>
                  <a:pt x="1657" y="833"/>
                </a:moveTo>
                <a:lnTo>
                  <a:pt x="1697" y="765"/>
                </a:lnTo>
                <a:lnTo>
                  <a:pt x="1668" y="749"/>
                </a:lnTo>
                <a:lnTo>
                  <a:pt x="1629" y="816"/>
                </a:lnTo>
                <a:lnTo>
                  <a:pt x="1657" y="833"/>
                </a:lnTo>
                <a:close/>
                <a:moveTo>
                  <a:pt x="1735" y="697"/>
                </a:moveTo>
                <a:lnTo>
                  <a:pt x="1775" y="629"/>
                </a:lnTo>
                <a:lnTo>
                  <a:pt x="1746" y="613"/>
                </a:lnTo>
                <a:lnTo>
                  <a:pt x="1707" y="681"/>
                </a:lnTo>
                <a:lnTo>
                  <a:pt x="1735" y="697"/>
                </a:lnTo>
                <a:close/>
                <a:moveTo>
                  <a:pt x="1051" y="1685"/>
                </a:moveTo>
                <a:lnTo>
                  <a:pt x="1080" y="1701"/>
                </a:lnTo>
                <a:lnTo>
                  <a:pt x="1118" y="1633"/>
                </a:lnTo>
                <a:lnTo>
                  <a:pt x="1090" y="1617"/>
                </a:lnTo>
                <a:lnTo>
                  <a:pt x="1051" y="1685"/>
                </a:lnTo>
                <a:close/>
                <a:moveTo>
                  <a:pt x="972" y="1820"/>
                </a:moveTo>
                <a:lnTo>
                  <a:pt x="1001" y="1836"/>
                </a:lnTo>
                <a:lnTo>
                  <a:pt x="1040" y="1768"/>
                </a:lnTo>
                <a:lnTo>
                  <a:pt x="1012" y="1752"/>
                </a:lnTo>
                <a:lnTo>
                  <a:pt x="972" y="1820"/>
                </a:lnTo>
                <a:close/>
                <a:moveTo>
                  <a:pt x="1735" y="1752"/>
                </a:moveTo>
                <a:lnTo>
                  <a:pt x="1707" y="1768"/>
                </a:lnTo>
                <a:lnTo>
                  <a:pt x="1746" y="1836"/>
                </a:lnTo>
                <a:lnTo>
                  <a:pt x="1775" y="1820"/>
                </a:lnTo>
                <a:lnTo>
                  <a:pt x="1735" y="1752"/>
                </a:lnTo>
                <a:close/>
                <a:moveTo>
                  <a:pt x="1629" y="1633"/>
                </a:moveTo>
                <a:lnTo>
                  <a:pt x="1668" y="1701"/>
                </a:lnTo>
                <a:lnTo>
                  <a:pt x="1697" y="1685"/>
                </a:lnTo>
                <a:lnTo>
                  <a:pt x="1657" y="1617"/>
                </a:lnTo>
                <a:lnTo>
                  <a:pt x="1629" y="1633"/>
                </a:lnTo>
                <a:close/>
                <a:moveTo>
                  <a:pt x="1806" y="1436"/>
                </a:moveTo>
                <a:lnTo>
                  <a:pt x="1825" y="1435"/>
                </a:lnTo>
                <a:lnTo>
                  <a:pt x="1843" y="1432"/>
                </a:lnTo>
                <a:lnTo>
                  <a:pt x="1862" y="1427"/>
                </a:lnTo>
                <a:lnTo>
                  <a:pt x="1879" y="1420"/>
                </a:lnTo>
                <a:lnTo>
                  <a:pt x="1895" y="1413"/>
                </a:lnTo>
                <a:lnTo>
                  <a:pt x="1911" y="1403"/>
                </a:lnTo>
                <a:lnTo>
                  <a:pt x="1925" y="1393"/>
                </a:lnTo>
                <a:lnTo>
                  <a:pt x="1939" y="1381"/>
                </a:lnTo>
                <a:lnTo>
                  <a:pt x="1951" y="1368"/>
                </a:lnTo>
                <a:lnTo>
                  <a:pt x="1962" y="1353"/>
                </a:lnTo>
                <a:lnTo>
                  <a:pt x="1971" y="1337"/>
                </a:lnTo>
                <a:lnTo>
                  <a:pt x="1979" y="1321"/>
                </a:lnTo>
                <a:lnTo>
                  <a:pt x="1985" y="1304"/>
                </a:lnTo>
                <a:lnTo>
                  <a:pt x="1989" y="1286"/>
                </a:lnTo>
                <a:lnTo>
                  <a:pt x="1992" y="1268"/>
                </a:lnTo>
                <a:lnTo>
                  <a:pt x="1993" y="1248"/>
                </a:lnTo>
                <a:lnTo>
                  <a:pt x="1992" y="1229"/>
                </a:lnTo>
                <a:lnTo>
                  <a:pt x="1989" y="1211"/>
                </a:lnTo>
                <a:lnTo>
                  <a:pt x="1985" y="1193"/>
                </a:lnTo>
                <a:lnTo>
                  <a:pt x="1979" y="1176"/>
                </a:lnTo>
                <a:lnTo>
                  <a:pt x="1971" y="1159"/>
                </a:lnTo>
                <a:lnTo>
                  <a:pt x="1962" y="1143"/>
                </a:lnTo>
                <a:lnTo>
                  <a:pt x="1951" y="1129"/>
                </a:lnTo>
                <a:lnTo>
                  <a:pt x="1939" y="1116"/>
                </a:lnTo>
                <a:lnTo>
                  <a:pt x="1925" y="1104"/>
                </a:lnTo>
                <a:lnTo>
                  <a:pt x="1911" y="1093"/>
                </a:lnTo>
                <a:lnTo>
                  <a:pt x="1895" y="1083"/>
                </a:lnTo>
                <a:lnTo>
                  <a:pt x="1879" y="1075"/>
                </a:lnTo>
                <a:lnTo>
                  <a:pt x="1862" y="1069"/>
                </a:lnTo>
                <a:lnTo>
                  <a:pt x="1843" y="1065"/>
                </a:lnTo>
                <a:lnTo>
                  <a:pt x="1825" y="1062"/>
                </a:lnTo>
                <a:lnTo>
                  <a:pt x="1806" y="1061"/>
                </a:lnTo>
                <a:lnTo>
                  <a:pt x="1792" y="1061"/>
                </a:lnTo>
                <a:lnTo>
                  <a:pt x="1778" y="1063"/>
                </a:lnTo>
                <a:lnTo>
                  <a:pt x="1770" y="1043"/>
                </a:lnTo>
                <a:lnTo>
                  <a:pt x="1759" y="1024"/>
                </a:lnTo>
                <a:lnTo>
                  <a:pt x="1747" y="1005"/>
                </a:lnTo>
                <a:lnTo>
                  <a:pt x="1735" y="987"/>
                </a:lnTo>
                <a:lnTo>
                  <a:pt x="1721" y="970"/>
                </a:lnTo>
                <a:lnTo>
                  <a:pt x="1706" y="955"/>
                </a:lnTo>
                <a:lnTo>
                  <a:pt x="1690" y="940"/>
                </a:lnTo>
                <a:lnTo>
                  <a:pt x="1671" y="927"/>
                </a:lnTo>
                <a:lnTo>
                  <a:pt x="1653" y="915"/>
                </a:lnTo>
                <a:lnTo>
                  <a:pt x="1634" y="904"/>
                </a:lnTo>
                <a:lnTo>
                  <a:pt x="1614" y="895"/>
                </a:lnTo>
                <a:lnTo>
                  <a:pt x="1594" y="888"/>
                </a:lnTo>
                <a:lnTo>
                  <a:pt x="1571" y="882"/>
                </a:lnTo>
                <a:lnTo>
                  <a:pt x="1549" y="877"/>
                </a:lnTo>
                <a:lnTo>
                  <a:pt x="1527" y="875"/>
                </a:lnTo>
                <a:lnTo>
                  <a:pt x="1503" y="874"/>
                </a:lnTo>
                <a:lnTo>
                  <a:pt x="1488" y="874"/>
                </a:lnTo>
                <a:lnTo>
                  <a:pt x="1473" y="875"/>
                </a:lnTo>
                <a:lnTo>
                  <a:pt x="1459" y="877"/>
                </a:lnTo>
                <a:lnTo>
                  <a:pt x="1444" y="880"/>
                </a:lnTo>
                <a:lnTo>
                  <a:pt x="1430" y="883"/>
                </a:lnTo>
                <a:lnTo>
                  <a:pt x="1416" y="887"/>
                </a:lnTo>
                <a:lnTo>
                  <a:pt x="1402" y="891"/>
                </a:lnTo>
                <a:lnTo>
                  <a:pt x="1389" y="897"/>
                </a:lnTo>
                <a:lnTo>
                  <a:pt x="1376" y="902"/>
                </a:lnTo>
                <a:lnTo>
                  <a:pt x="1364" y="909"/>
                </a:lnTo>
                <a:lnTo>
                  <a:pt x="1351" y="916"/>
                </a:lnTo>
                <a:lnTo>
                  <a:pt x="1340" y="924"/>
                </a:lnTo>
                <a:lnTo>
                  <a:pt x="1327" y="932"/>
                </a:lnTo>
                <a:lnTo>
                  <a:pt x="1316" y="941"/>
                </a:lnTo>
                <a:lnTo>
                  <a:pt x="1306" y="950"/>
                </a:lnTo>
                <a:lnTo>
                  <a:pt x="1296" y="959"/>
                </a:lnTo>
                <a:lnTo>
                  <a:pt x="1282" y="950"/>
                </a:lnTo>
                <a:lnTo>
                  <a:pt x="1267" y="942"/>
                </a:lnTo>
                <a:lnTo>
                  <a:pt x="1251" y="935"/>
                </a:lnTo>
                <a:lnTo>
                  <a:pt x="1234" y="930"/>
                </a:lnTo>
                <a:lnTo>
                  <a:pt x="1217" y="925"/>
                </a:lnTo>
                <a:lnTo>
                  <a:pt x="1200" y="922"/>
                </a:lnTo>
                <a:lnTo>
                  <a:pt x="1183" y="920"/>
                </a:lnTo>
                <a:lnTo>
                  <a:pt x="1165" y="919"/>
                </a:lnTo>
                <a:lnTo>
                  <a:pt x="1142" y="920"/>
                </a:lnTo>
                <a:lnTo>
                  <a:pt x="1121" y="923"/>
                </a:lnTo>
                <a:lnTo>
                  <a:pt x="1101" y="928"/>
                </a:lnTo>
                <a:lnTo>
                  <a:pt x="1081" y="934"/>
                </a:lnTo>
                <a:lnTo>
                  <a:pt x="1062" y="942"/>
                </a:lnTo>
                <a:lnTo>
                  <a:pt x="1044" y="952"/>
                </a:lnTo>
                <a:lnTo>
                  <a:pt x="1027" y="964"/>
                </a:lnTo>
                <a:lnTo>
                  <a:pt x="1011" y="976"/>
                </a:lnTo>
                <a:lnTo>
                  <a:pt x="997" y="990"/>
                </a:lnTo>
                <a:lnTo>
                  <a:pt x="983" y="1007"/>
                </a:lnTo>
                <a:lnTo>
                  <a:pt x="971" y="1023"/>
                </a:lnTo>
                <a:lnTo>
                  <a:pt x="960" y="1040"/>
                </a:lnTo>
                <a:lnTo>
                  <a:pt x="951" y="1059"/>
                </a:lnTo>
                <a:lnTo>
                  <a:pt x="944" y="1078"/>
                </a:lnTo>
                <a:lnTo>
                  <a:pt x="939" y="1099"/>
                </a:lnTo>
                <a:lnTo>
                  <a:pt x="935" y="1120"/>
                </a:lnTo>
                <a:lnTo>
                  <a:pt x="926" y="1118"/>
                </a:lnTo>
                <a:lnTo>
                  <a:pt x="917" y="1116"/>
                </a:lnTo>
                <a:lnTo>
                  <a:pt x="907" y="1115"/>
                </a:lnTo>
                <a:lnTo>
                  <a:pt x="897" y="1115"/>
                </a:lnTo>
                <a:lnTo>
                  <a:pt x="882" y="1116"/>
                </a:lnTo>
                <a:lnTo>
                  <a:pt x="868" y="1118"/>
                </a:lnTo>
                <a:lnTo>
                  <a:pt x="855" y="1121"/>
                </a:lnTo>
                <a:lnTo>
                  <a:pt x="842" y="1126"/>
                </a:lnTo>
                <a:lnTo>
                  <a:pt x="829" y="1132"/>
                </a:lnTo>
                <a:lnTo>
                  <a:pt x="817" y="1139"/>
                </a:lnTo>
                <a:lnTo>
                  <a:pt x="806" y="1147"/>
                </a:lnTo>
                <a:lnTo>
                  <a:pt x="796" y="1156"/>
                </a:lnTo>
                <a:lnTo>
                  <a:pt x="787" y="1166"/>
                </a:lnTo>
                <a:lnTo>
                  <a:pt x="779" y="1178"/>
                </a:lnTo>
                <a:lnTo>
                  <a:pt x="772" y="1190"/>
                </a:lnTo>
                <a:lnTo>
                  <a:pt x="766" y="1202"/>
                </a:lnTo>
                <a:lnTo>
                  <a:pt x="761" y="1215"/>
                </a:lnTo>
                <a:lnTo>
                  <a:pt x="758" y="1228"/>
                </a:lnTo>
                <a:lnTo>
                  <a:pt x="755" y="1242"/>
                </a:lnTo>
                <a:lnTo>
                  <a:pt x="755" y="1257"/>
                </a:lnTo>
                <a:lnTo>
                  <a:pt x="755" y="1272"/>
                </a:lnTo>
                <a:lnTo>
                  <a:pt x="758" y="1286"/>
                </a:lnTo>
                <a:lnTo>
                  <a:pt x="761" y="1300"/>
                </a:lnTo>
                <a:lnTo>
                  <a:pt x="766" y="1313"/>
                </a:lnTo>
                <a:lnTo>
                  <a:pt x="772" y="1325"/>
                </a:lnTo>
                <a:lnTo>
                  <a:pt x="779" y="1336"/>
                </a:lnTo>
                <a:lnTo>
                  <a:pt x="787" y="1348"/>
                </a:lnTo>
                <a:lnTo>
                  <a:pt x="796" y="1358"/>
                </a:lnTo>
                <a:lnTo>
                  <a:pt x="806" y="1367"/>
                </a:lnTo>
                <a:lnTo>
                  <a:pt x="817" y="1376"/>
                </a:lnTo>
                <a:lnTo>
                  <a:pt x="829" y="1383"/>
                </a:lnTo>
                <a:lnTo>
                  <a:pt x="842" y="1389"/>
                </a:lnTo>
                <a:lnTo>
                  <a:pt x="855" y="1393"/>
                </a:lnTo>
                <a:lnTo>
                  <a:pt x="868" y="1397"/>
                </a:lnTo>
                <a:lnTo>
                  <a:pt x="882" y="1399"/>
                </a:lnTo>
                <a:lnTo>
                  <a:pt x="897" y="1400"/>
                </a:lnTo>
                <a:lnTo>
                  <a:pt x="912" y="1399"/>
                </a:lnTo>
                <a:lnTo>
                  <a:pt x="926" y="1397"/>
                </a:lnTo>
                <a:lnTo>
                  <a:pt x="939" y="1393"/>
                </a:lnTo>
                <a:lnTo>
                  <a:pt x="952" y="1389"/>
                </a:lnTo>
                <a:lnTo>
                  <a:pt x="955" y="1403"/>
                </a:lnTo>
                <a:lnTo>
                  <a:pt x="959" y="1416"/>
                </a:lnTo>
                <a:lnTo>
                  <a:pt x="964" y="1430"/>
                </a:lnTo>
                <a:lnTo>
                  <a:pt x="971" y="1443"/>
                </a:lnTo>
                <a:lnTo>
                  <a:pt x="978" y="1454"/>
                </a:lnTo>
                <a:lnTo>
                  <a:pt x="986" y="1466"/>
                </a:lnTo>
                <a:lnTo>
                  <a:pt x="996" y="1476"/>
                </a:lnTo>
                <a:lnTo>
                  <a:pt x="1006" y="1485"/>
                </a:lnTo>
                <a:lnTo>
                  <a:pt x="1017" y="1494"/>
                </a:lnTo>
                <a:lnTo>
                  <a:pt x="1029" y="1502"/>
                </a:lnTo>
                <a:lnTo>
                  <a:pt x="1041" y="1508"/>
                </a:lnTo>
                <a:lnTo>
                  <a:pt x="1054" y="1515"/>
                </a:lnTo>
                <a:lnTo>
                  <a:pt x="1067" y="1519"/>
                </a:lnTo>
                <a:lnTo>
                  <a:pt x="1082" y="1522"/>
                </a:lnTo>
                <a:lnTo>
                  <a:pt x="1096" y="1524"/>
                </a:lnTo>
                <a:lnTo>
                  <a:pt x="1111" y="1525"/>
                </a:lnTo>
                <a:lnTo>
                  <a:pt x="1124" y="1524"/>
                </a:lnTo>
                <a:lnTo>
                  <a:pt x="1137" y="1523"/>
                </a:lnTo>
                <a:lnTo>
                  <a:pt x="1149" y="1520"/>
                </a:lnTo>
                <a:lnTo>
                  <a:pt x="1163" y="1517"/>
                </a:lnTo>
                <a:lnTo>
                  <a:pt x="1174" y="1511"/>
                </a:lnTo>
                <a:lnTo>
                  <a:pt x="1185" y="1506"/>
                </a:lnTo>
                <a:lnTo>
                  <a:pt x="1196" y="1500"/>
                </a:lnTo>
                <a:lnTo>
                  <a:pt x="1206" y="1493"/>
                </a:lnTo>
                <a:lnTo>
                  <a:pt x="1212" y="1504"/>
                </a:lnTo>
                <a:lnTo>
                  <a:pt x="1218" y="1515"/>
                </a:lnTo>
                <a:lnTo>
                  <a:pt x="1225" y="1525"/>
                </a:lnTo>
                <a:lnTo>
                  <a:pt x="1232" y="1535"/>
                </a:lnTo>
                <a:lnTo>
                  <a:pt x="1241" y="1544"/>
                </a:lnTo>
                <a:lnTo>
                  <a:pt x="1250" y="1552"/>
                </a:lnTo>
                <a:lnTo>
                  <a:pt x="1260" y="1560"/>
                </a:lnTo>
                <a:lnTo>
                  <a:pt x="1270" y="1567"/>
                </a:lnTo>
                <a:lnTo>
                  <a:pt x="1280" y="1573"/>
                </a:lnTo>
                <a:lnTo>
                  <a:pt x="1291" y="1579"/>
                </a:lnTo>
                <a:lnTo>
                  <a:pt x="1302" y="1584"/>
                </a:lnTo>
                <a:lnTo>
                  <a:pt x="1314" y="1588"/>
                </a:lnTo>
                <a:lnTo>
                  <a:pt x="1326" y="1591"/>
                </a:lnTo>
                <a:lnTo>
                  <a:pt x="1339" y="1594"/>
                </a:lnTo>
                <a:lnTo>
                  <a:pt x="1352" y="1595"/>
                </a:lnTo>
                <a:lnTo>
                  <a:pt x="1365" y="1595"/>
                </a:lnTo>
                <a:lnTo>
                  <a:pt x="1376" y="1595"/>
                </a:lnTo>
                <a:lnTo>
                  <a:pt x="1387" y="1594"/>
                </a:lnTo>
                <a:lnTo>
                  <a:pt x="1397" y="1592"/>
                </a:lnTo>
                <a:lnTo>
                  <a:pt x="1407" y="1590"/>
                </a:lnTo>
                <a:lnTo>
                  <a:pt x="1417" y="1587"/>
                </a:lnTo>
                <a:lnTo>
                  <a:pt x="1428" y="1584"/>
                </a:lnTo>
                <a:lnTo>
                  <a:pt x="1438" y="1580"/>
                </a:lnTo>
                <a:lnTo>
                  <a:pt x="1447" y="1575"/>
                </a:lnTo>
                <a:lnTo>
                  <a:pt x="1456" y="1570"/>
                </a:lnTo>
                <a:lnTo>
                  <a:pt x="1464" y="1565"/>
                </a:lnTo>
                <a:lnTo>
                  <a:pt x="1472" y="1559"/>
                </a:lnTo>
                <a:lnTo>
                  <a:pt x="1480" y="1552"/>
                </a:lnTo>
                <a:lnTo>
                  <a:pt x="1488" y="1545"/>
                </a:lnTo>
                <a:lnTo>
                  <a:pt x="1495" y="1538"/>
                </a:lnTo>
                <a:lnTo>
                  <a:pt x="1501" y="1530"/>
                </a:lnTo>
                <a:lnTo>
                  <a:pt x="1508" y="1522"/>
                </a:lnTo>
                <a:lnTo>
                  <a:pt x="1518" y="1528"/>
                </a:lnTo>
                <a:lnTo>
                  <a:pt x="1528" y="1534"/>
                </a:lnTo>
                <a:lnTo>
                  <a:pt x="1538" y="1539"/>
                </a:lnTo>
                <a:lnTo>
                  <a:pt x="1549" y="1544"/>
                </a:lnTo>
                <a:lnTo>
                  <a:pt x="1560" y="1547"/>
                </a:lnTo>
                <a:lnTo>
                  <a:pt x="1572" y="1549"/>
                </a:lnTo>
                <a:lnTo>
                  <a:pt x="1584" y="1551"/>
                </a:lnTo>
                <a:lnTo>
                  <a:pt x="1597" y="1551"/>
                </a:lnTo>
                <a:lnTo>
                  <a:pt x="1611" y="1551"/>
                </a:lnTo>
                <a:lnTo>
                  <a:pt x="1624" y="1549"/>
                </a:lnTo>
                <a:lnTo>
                  <a:pt x="1637" y="1546"/>
                </a:lnTo>
                <a:lnTo>
                  <a:pt x="1649" y="1542"/>
                </a:lnTo>
                <a:lnTo>
                  <a:pt x="1661" y="1537"/>
                </a:lnTo>
                <a:lnTo>
                  <a:pt x="1672" y="1530"/>
                </a:lnTo>
                <a:lnTo>
                  <a:pt x="1684" y="1523"/>
                </a:lnTo>
                <a:lnTo>
                  <a:pt x="1694" y="1515"/>
                </a:lnTo>
                <a:lnTo>
                  <a:pt x="1703" y="1505"/>
                </a:lnTo>
                <a:lnTo>
                  <a:pt x="1712" y="1496"/>
                </a:lnTo>
                <a:lnTo>
                  <a:pt x="1719" y="1485"/>
                </a:lnTo>
                <a:lnTo>
                  <a:pt x="1726" y="1474"/>
                </a:lnTo>
                <a:lnTo>
                  <a:pt x="1732" y="1463"/>
                </a:lnTo>
                <a:lnTo>
                  <a:pt x="1736" y="1451"/>
                </a:lnTo>
                <a:lnTo>
                  <a:pt x="1740" y="1438"/>
                </a:lnTo>
                <a:lnTo>
                  <a:pt x="1742" y="1424"/>
                </a:lnTo>
                <a:lnTo>
                  <a:pt x="1757" y="1430"/>
                </a:lnTo>
                <a:lnTo>
                  <a:pt x="1774" y="1433"/>
                </a:lnTo>
                <a:lnTo>
                  <a:pt x="1790" y="1435"/>
                </a:lnTo>
                <a:lnTo>
                  <a:pt x="1806" y="1436"/>
                </a:lnTo>
                <a:close/>
                <a:moveTo>
                  <a:pt x="647" y="351"/>
                </a:moveTo>
                <a:lnTo>
                  <a:pt x="1020" y="351"/>
                </a:lnTo>
                <a:lnTo>
                  <a:pt x="1027" y="351"/>
                </a:lnTo>
                <a:lnTo>
                  <a:pt x="1034" y="350"/>
                </a:lnTo>
                <a:lnTo>
                  <a:pt x="1040" y="348"/>
                </a:lnTo>
                <a:lnTo>
                  <a:pt x="1046" y="346"/>
                </a:lnTo>
                <a:lnTo>
                  <a:pt x="1052" y="343"/>
                </a:lnTo>
                <a:lnTo>
                  <a:pt x="1057" y="340"/>
                </a:lnTo>
                <a:lnTo>
                  <a:pt x="1063" y="336"/>
                </a:lnTo>
                <a:lnTo>
                  <a:pt x="1067" y="332"/>
                </a:lnTo>
                <a:lnTo>
                  <a:pt x="1072" y="327"/>
                </a:lnTo>
                <a:lnTo>
                  <a:pt x="1075" y="322"/>
                </a:lnTo>
                <a:lnTo>
                  <a:pt x="1080" y="316"/>
                </a:lnTo>
                <a:lnTo>
                  <a:pt x="1082" y="310"/>
                </a:lnTo>
                <a:lnTo>
                  <a:pt x="1085" y="304"/>
                </a:lnTo>
                <a:lnTo>
                  <a:pt x="1086" y="297"/>
                </a:lnTo>
                <a:lnTo>
                  <a:pt x="1087" y="291"/>
                </a:lnTo>
                <a:lnTo>
                  <a:pt x="1088" y="284"/>
                </a:lnTo>
                <a:lnTo>
                  <a:pt x="1088" y="67"/>
                </a:lnTo>
                <a:lnTo>
                  <a:pt x="1087" y="60"/>
                </a:lnTo>
                <a:lnTo>
                  <a:pt x="1086" y="53"/>
                </a:lnTo>
                <a:lnTo>
                  <a:pt x="1085" y="47"/>
                </a:lnTo>
                <a:lnTo>
                  <a:pt x="1082" y="41"/>
                </a:lnTo>
                <a:lnTo>
                  <a:pt x="1080" y="35"/>
                </a:lnTo>
                <a:lnTo>
                  <a:pt x="1075" y="29"/>
                </a:lnTo>
                <a:lnTo>
                  <a:pt x="1072" y="24"/>
                </a:lnTo>
                <a:lnTo>
                  <a:pt x="1067" y="20"/>
                </a:lnTo>
                <a:lnTo>
                  <a:pt x="1063" y="15"/>
                </a:lnTo>
                <a:lnTo>
                  <a:pt x="1057" y="11"/>
                </a:lnTo>
                <a:lnTo>
                  <a:pt x="1052" y="8"/>
                </a:lnTo>
                <a:lnTo>
                  <a:pt x="1046" y="5"/>
                </a:lnTo>
                <a:lnTo>
                  <a:pt x="1040" y="3"/>
                </a:lnTo>
                <a:lnTo>
                  <a:pt x="1034" y="2"/>
                </a:lnTo>
                <a:lnTo>
                  <a:pt x="1027" y="1"/>
                </a:lnTo>
                <a:lnTo>
                  <a:pt x="1020" y="0"/>
                </a:lnTo>
                <a:lnTo>
                  <a:pt x="647" y="0"/>
                </a:lnTo>
                <a:lnTo>
                  <a:pt x="639" y="1"/>
                </a:lnTo>
                <a:lnTo>
                  <a:pt x="632" y="2"/>
                </a:lnTo>
                <a:lnTo>
                  <a:pt x="626" y="3"/>
                </a:lnTo>
                <a:lnTo>
                  <a:pt x="620" y="5"/>
                </a:lnTo>
                <a:lnTo>
                  <a:pt x="614" y="8"/>
                </a:lnTo>
                <a:lnTo>
                  <a:pt x="609" y="11"/>
                </a:lnTo>
                <a:lnTo>
                  <a:pt x="604" y="15"/>
                </a:lnTo>
                <a:lnTo>
                  <a:pt x="599" y="20"/>
                </a:lnTo>
                <a:lnTo>
                  <a:pt x="595" y="24"/>
                </a:lnTo>
                <a:lnTo>
                  <a:pt x="591" y="29"/>
                </a:lnTo>
                <a:lnTo>
                  <a:pt x="587" y="35"/>
                </a:lnTo>
                <a:lnTo>
                  <a:pt x="585" y="41"/>
                </a:lnTo>
                <a:lnTo>
                  <a:pt x="582" y="47"/>
                </a:lnTo>
                <a:lnTo>
                  <a:pt x="581" y="53"/>
                </a:lnTo>
                <a:lnTo>
                  <a:pt x="580" y="60"/>
                </a:lnTo>
                <a:lnTo>
                  <a:pt x="579" y="67"/>
                </a:lnTo>
                <a:lnTo>
                  <a:pt x="579" y="284"/>
                </a:lnTo>
                <a:lnTo>
                  <a:pt x="580" y="291"/>
                </a:lnTo>
                <a:lnTo>
                  <a:pt x="581" y="297"/>
                </a:lnTo>
                <a:lnTo>
                  <a:pt x="582" y="304"/>
                </a:lnTo>
                <a:lnTo>
                  <a:pt x="585" y="310"/>
                </a:lnTo>
                <a:lnTo>
                  <a:pt x="587" y="316"/>
                </a:lnTo>
                <a:lnTo>
                  <a:pt x="591" y="322"/>
                </a:lnTo>
                <a:lnTo>
                  <a:pt x="595" y="327"/>
                </a:lnTo>
                <a:lnTo>
                  <a:pt x="599" y="332"/>
                </a:lnTo>
                <a:lnTo>
                  <a:pt x="604" y="336"/>
                </a:lnTo>
                <a:lnTo>
                  <a:pt x="609" y="340"/>
                </a:lnTo>
                <a:lnTo>
                  <a:pt x="614" y="343"/>
                </a:lnTo>
                <a:lnTo>
                  <a:pt x="620" y="346"/>
                </a:lnTo>
                <a:lnTo>
                  <a:pt x="626" y="348"/>
                </a:lnTo>
                <a:lnTo>
                  <a:pt x="632" y="350"/>
                </a:lnTo>
                <a:lnTo>
                  <a:pt x="639" y="351"/>
                </a:lnTo>
                <a:lnTo>
                  <a:pt x="647" y="351"/>
                </a:lnTo>
                <a:close/>
                <a:moveTo>
                  <a:pt x="618" y="67"/>
                </a:moveTo>
                <a:lnTo>
                  <a:pt x="619" y="61"/>
                </a:lnTo>
                <a:lnTo>
                  <a:pt x="620" y="56"/>
                </a:lnTo>
                <a:lnTo>
                  <a:pt x="623" y="51"/>
                </a:lnTo>
                <a:lnTo>
                  <a:pt x="626" y="47"/>
                </a:lnTo>
                <a:lnTo>
                  <a:pt x="630" y="43"/>
                </a:lnTo>
                <a:lnTo>
                  <a:pt x="635" y="41"/>
                </a:lnTo>
                <a:lnTo>
                  <a:pt x="640" y="39"/>
                </a:lnTo>
                <a:lnTo>
                  <a:pt x="647" y="39"/>
                </a:lnTo>
                <a:lnTo>
                  <a:pt x="1020" y="39"/>
                </a:lnTo>
                <a:lnTo>
                  <a:pt x="1026" y="39"/>
                </a:lnTo>
                <a:lnTo>
                  <a:pt x="1031" y="41"/>
                </a:lnTo>
                <a:lnTo>
                  <a:pt x="1036" y="43"/>
                </a:lnTo>
                <a:lnTo>
                  <a:pt x="1040" y="47"/>
                </a:lnTo>
                <a:lnTo>
                  <a:pt x="1043" y="51"/>
                </a:lnTo>
                <a:lnTo>
                  <a:pt x="1046" y="56"/>
                </a:lnTo>
                <a:lnTo>
                  <a:pt x="1047" y="61"/>
                </a:lnTo>
                <a:lnTo>
                  <a:pt x="1048" y="67"/>
                </a:lnTo>
                <a:lnTo>
                  <a:pt x="1048" y="284"/>
                </a:lnTo>
                <a:lnTo>
                  <a:pt x="1047" y="290"/>
                </a:lnTo>
                <a:lnTo>
                  <a:pt x="1046" y="295"/>
                </a:lnTo>
                <a:lnTo>
                  <a:pt x="1043" y="299"/>
                </a:lnTo>
                <a:lnTo>
                  <a:pt x="1040" y="304"/>
                </a:lnTo>
                <a:lnTo>
                  <a:pt x="1036" y="307"/>
                </a:lnTo>
                <a:lnTo>
                  <a:pt x="1031" y="309"/>
                </a:lnTo>
                <a:lnTo>
                  <a:pt x="1026" y="311"/>
                </a:lnTo>
                <a:lnTo>
                  <a:pt x="1020" y="312"/>
                </a:lnTo>
                <a:lnTo>
                  <a:pt x="647" y="312"/>
                </a:lnTo>
                <a:lnTo>
                  <a:pt x="640" y="311"/>
                </a:lnTo>
                <a:lnTo>
                  <a:pt x="635" y="309"/>
                </a:lnTo>
                <a:lnTo>
                  <a:pt x="630" y="307"/>
                </a:lnTo>
                <a:lnTo>
                  <a:pt x="626" y="304"/>
                </a:lnTo>
                <a:lnTo>
                  <a:pt x="623" y="299"/>
                </a:lnTo>
                <a:lnTo>
                  <a:pt x="620" y="295"/>
                </a:lnTo>
                <a:lnTo>
                  <a:pt x="619" y="290"/>
                </a:lnTo>
                <a:lnTo>
                  <a:pt x="618" y="284"/>
                </a:lnTo>
                <a:lnTo>
                  <a:pt x="618" y="67"/>
                </a:lnTo>
                <a:close/>
                <a:moveTo>
                  <a:pt x="501" y="536"/>
                </a:moveTo>
                <a:lnTo>
                  <a:pt x="1166" y="536"/>
                </a:lnTo>
                <a:lnTo>
                  <a:pt x="1170" y="535"/>
                </a:lnTo>
                <a:lnTo>
                  <a:pt x="1173" y="534"/>
                </a:lnTo>
                <a:lnTo>
                  <a:pt x="1176" y="533"/>
                </a:lnTo>
                <a:lnTo>
                  <a:pt x="1178" y="531"/>
                </a:lnTo>
                <a:lnTo>
                  <a:pt x="1180" y="528"/>
                </a:lnTo>
                <a:lnTo>
                  <a:pt x="1182" y="525"/>
                </a:lnTo>
                <a:lnTo>
                  <a:pt x="1183" y="522"/>
                </a:lnTo>
                <a:lnTo>
                  <a:pt x="1183" y="519"/>
                </a:lnTo>
                <a:lnTo>
                  <a:pt x="1183" y="511"/>
                </a:lnTo>
                <a:lnTo>
                  <a:pt x="1182" y="504"/>
                </a:lnTo>
                <a:lnTo>
                  <a:pt x="1180" y="496"/>
                </a:lnTo>
                <a:lnTo>
                  <a:pt x="1176" y="487"/>
                </a:lnTo>
                <a:lnTo>
                  <a:pt x="1172" y="481"/>
                </a:lnTo>
                <a:lnTo>
                  <a:pt x="1092" y="387"/>
                </a:lnTo>
                <a:lnTo>
                  <a:pt x="1086" y="382"/>
                </a:lnTo>
                <a:lnTo>
                  <a:pt x="1079" y="378"/>
                </a:lnTo>
                <a:lnTo>
                  <a:pt x="1071" y="375"/>
                </a:lnTo>
                <a:lnTo>
                  <a:pt x="1064" y="374"/>
                </a:lnTo>
                <a:lnTo>
                  <a:pt x="603" y="374"/>
                </a:lnTo>
                <a:lnTo>
                  <a:pt x="595" y="375"/>
                </a:lnTo>
                <a:lnTo>
                  <a:pt x="588" y="378"/>
                </a:lnTo>
                <a:lnTo>
                  <a:pt x="581" y="382"/>
                </a:lnTo>
                <a:lnTo>
                  <a:pt x="575" y="387"/>
                </a:lnTo>
                <a:lnTo>
                  <a:pt x="495" y="481"/>
                </a:lnTo>
                <a:lnTo>
                  <a:pt x="491" y="487"/>
                </a:lnTo>
                <a:lnTo>
                  <a:pt x="487" y="496"/>
                </a:lnTo>
                <a:lnTo>
                  <a:pt x="485" y="504"/>
                </a:lnTo>
                <a:lnTo>
                  <a:pt x="484" y="511"/>
                </a:lnTo>
                <a:lnTo>
                  <a:pt x="484" y="519"/>
                </a:lnTo>
                <a:lnTo>
                  <a:pt x="484" y="522"/>
                </a:lnTo>
                <a:lnTo>
                  <a:pt x="485" y="525"/>
                </a:lnTo>
                <a:lnTo>
                  <a:pt x="487" y="528"/>
                </a:lnTo>
                <a:lnTo>
                  <a:pt x="489" y="531"/>
                </a:lnTo>
                <a:lnTo>
                  <a:pt x="491" y="533"/>
                </a:lnTo>
                <a:lnTo>
                  <a:pt x="494" y="534"/>
                </a:lnTo>
                <a:lnTo>
                  <a:pt x="497" y="535"/>
                </a:lnTo>
                <a:lnTo>
                  <a:pt x="501" y="536"/>
                </a:lnTo>
                <a:close/>
                <a:moveTo>
                  <a:pt x="1612" y="437"/>
                </a:moveTo>
                <a:lnTo>
                  <a:pt x="1982" y="437"/>
                </a:lnTo>
                <a:lnTo>
                  <a:pt x="1990" y="437"/>
                </a:lnTo>
                <a:lnTo>
                  <a:pt x="1997" y="435"/>
                </a:lnTo>
                <a:lnTo>
                  <a:pt x="2005" y="433"/>
                </a:lnTo>
                <a:lnTo>
                  <a:pt x="2012" y="431"/>
                </a:lnTo>
                <a:lnTo>
                  <a:pt x="2019" y="428"/>
                </a:lnTo>
                <a:lnTo>
                  <a:pt x="2026" y="424"/>
                </a:lnTo>
                <a:lnTo>
                  <a:pt x="2032" y="419"/>
                </a:lnTo>
                <a:lnTo>
                  <a:pt x="2038" y="414"/>
                </a:lnTo>
                <a:lnTo>
                  <a:pt x="2043" y="409"/>
                </a:lnTo>
                <a:lnTo>
                  <a:pt x="2047" y="402"/>
                </a:lnTo>
                <a:lnTo>
                  <a:pt x="2051" y="395"/>
                </a:lnTo>
                <a:lnTo>
                  <a:pt x="2054" y="389"/>
                </a:lnTo>
                <a:lnTo>
                  <a:pt x="2057" y="382"/>
                </a:lnTo>
                <a:lnTo>
                  <a:pt x="2059" y="374"/>
                </a:lnTo>
                <a:lnTo>
                  <a:pt x="2060" y="367"/>
                </a:lnTo>
                <a:lnTo>
                  <a:pt x="2060" y="359"/>
                </a:lnTo>
                <a:lnTo>
                  <a:pt x="2060" y="105"/>
                </a:lnTo>
                <a:lnTo>
                  <a:pt x="2060" y="97"/>
                </a:lnTo>
                <a:lnTo>
                  <a:pt x="2059" y="89"/>
                </a:lnTo>
                <a:lnTo>
                  <a:pt x="2057" y="82"/>
                </a:lnTo>
                <a:lnTo>
                  <a:pt x="2054" y="75"/>
                </a:lnTo>
                <a:lnTo>
                  <a:pt x="2051" y="68"/>
                </a:lnTo>
                <a:lnTo>
                  <a:pt x="2047" y="61"/>
                </a:lnTo>
                <a:lnTo>
                  <a:pt x="2043" y="55"/>
                </a:lnTo>
                <a:lnTo>
                  <a:pt x="2038" y="49"/>
                </a:lnTo>
                <a:lnTo>
                  <a:pt x="2032" y="44"/>
                </a:lnTo>
                <a:lnTo>
                  <a:pt x="2026" y="40"/>
                </a:lnTo>
                <a:lnTo>
                  <a:pt x="2019" y="36"/>
                </a:lnTo>
                <a:lnTo>
                  <a:pt x="2012" y="33"/>
                </a:lnTo>
                <a:lnTo>
                  <a:pt x="2005" y="30"/>
                </a:lnTo>
                <a:lnTo>
                  <a:pt x="1997" y="28"/>
                </a:lnTo>
                <a:lnTo>
                  <a:pt x="1990" y="27"/>
                </a:lnTo>
                <a:lnTo>
                  <a:pt x="1982" y="27"/>
                </a:lnTo>
                <a:lnTo>
                  <a:pt x="1612" y="27"/>
                </a:lnTo>
                <a:lnTo>
                  <a:pt x="1604" y="27"/>
                </a:lnTo>
                <a:lnTo>
                  <a:pt x="1596" y="28"/>
                </a:lnTo>
                <a:lnTo>
                  <a:pt x="1588" y="30"/>
                </a:lnTo>
                <a:lnTo>
                  <a:pt x="1581" y="33"/>
                </a:lnTo>
                <a:lnTo>
                  <a:pt x="1574" y="36"/>
                </a:lnTo>
                <a:lnTo>
                  <a:pt x="1568" y="40"/>
                </a:lnTo>
                <a:lnTo>
                  <a:pt x="1562" y="44"/>
                </a:lnTo>
                <a:lnTo>
                  <a:pt x="1556" y="49"/>
                </a:lnTo>
                <a:lnTo>
                  <a:pt x="1551" y="55"/>
                </a:lnTo>
                <a:lnTo>
                  <a:pt x="1547" y="61"/>
                </a:lnTo>
                <a:lnTo>
                  <a:pt x="1543" y="68"/>
                </a:lnTo>
                <a:lnTo>
                  <a:pt x="1540" y="75"/>
                </a:lnTo>
                <a:lnTo>
                  <a:pt x="1537" y="82"/>
                </a:lnTo>
                <a:lnTo>
                  <a:pt x="1535" y="89"/>
                </a:lnTo>
                <a:lnTo>
                  <a:pt x="1534" y="97"/>
                </a:lnTo>
                <a:lnTo>
                  <a:pt x="1534" y="105"/>
                </a:lnTo>
                <a:lnTo>
                  <a:pt x="1534" y="359"/>
                </a:lnTo>
                <a:lnTo>
                  <a:pt x="1534" y="367"/>
                </a:lnTo>
                <a:lnTo>
                  <a:pt x="1535" y="374"/>
                </a:lnTo>
                <a:lnTo>
                  <a:pt x="1537" y="382"/>
                </a:lnTo>
                <a:lnTo>
                  <a:pt x="1540" y="389"/>
                </a:lnTo>
                <a:lnTo>
                  <a:pt x="1543" y="395"/>
                </a:lnTo>
                <a:lnTo>
                  <a:pt x="1547" y="402"/>
                </a:lnTo>
                <a:lnTo>
                  <a:pt x="1551" y="409"/>
                </a:lnTo>
                <a:lnTo>
                  <a:pt x="1556" y="414"/>
                </a:lnTo>
                <a:lnTo>
                  <a:pt x="1562" y="419"/>
                </a:lnTo>
                <a:lnTo>
                  <a:pt x="1568" y="424"/>
                </a:lnTo>
                <a:lnTo>
                  <a:pt x="1574" y="428"/>
                </a:lnTo>
                <a:lnTo>
                  <a:pt x="1581" y="431"/>
                </a:lnTo>
                <a:lnTo>
                  <a:pt x="1588" y="433"/>
                </a:lnTo>
                <a:lnTo>
                  <a:pt x="1596" y="435"/>
                </a:lnTo>
                <a:lnTo>
                  <a:pt x="1604" y="437"/>
                </a:lnTo>
                <a:lnTo>
                  <a:pt x="1612" y="437"/>
                </a:lnTo>
                <a:close/>
                <a:moveTo>
                  <a:pt x="1579" y="105"/>
                </a:moveTo>
                <a:lnTo>
                  <a:pt x="1579" y="99"/>
                </a:lnTo>
                <a:lnTo>
                  <a:pt x="1581" y="92"/>
                </a:lnTo>
                <a:lnTo>
                  <a:pt x="1584" y="87"/>
                </a:lnTo>
                <a:lnTo>
                  <a:pt x="1588" y="82"/>
                </a:lnTo>
                <a:lnTo>
                  <a:pt x="1594" y="78"/>
                </a:lnTo>
                <a:lnTo>
                  <a:pt x="1599" y="75"/>
                </a:lnTo>
                <a:lnTo>
                  <a:pt x="1605" y="73"/>
                </a:lnTo>
                <a:lnTo>
                  <a:pt x="1612" y="73"/>
                </a:lnTo>
                <a:lnTo>
                  <a:pt x="1982" y="73"/>
                </a:lnTo>
                <a:lnTo>
                  <a:pt x="1988" y="73"/>
                </a:lnTo>
                <a:lnTo>
                  <a:pt x="1994" y="75"/>
                </a:lnTo>
                <a:lnTo>
                  <a:pt x="2000" y="78"/>
                </a:lnTo>
                <a:lnTo>
                  <a:pt x="2005" y="82"/>
                </a:lnTo>
                <a:lnTo>
                  <a:pt x="2009" y="87"/>
                </a:lnTo>
                <a:lnTo>
                  <a:pt x="2012" y="92"/>
                </a:lnTo>
                <a:lnTo>
                  <a:pt x="2013" y="99"/>
                </a:lnTo>
                <a:lnTo>
                  <a:pt x="2014" y="105"/>
                </a:lnTo>
                <a:lnTo>
                  <a:pt x="2014" y="359"/>
                </a:lnTo>
                <a:lnTo>
                  <a:pt x="2013" y="365"/>
                </a:lnTo>
                <a:lnTo>
                  <a:pt x="2012" y="371"/>
                </a:lnTo>
                <a:lnTo>
                  <a:pt x="2009" y="377"/>
                </a:lnTo>
                <a:lnTo>
                  <a:pt x="2005" y="381"/>
                </a:lnTo>
                <a:lnTo>
                  <a:pt x="2000" y="385"/>
                </a:lnTo>
                <a:lnTo>
                  <a:pt x="1994" y="388"/>
                </a:lnTo>
                <a:lnTo>
                  <a:pt x="1988" y="390"/>
                </a:lnTo>
                <a:lnTo>
                  <a:pt x="1982" y="391"/>
                </a:lnTo>
                <a:lnTo>
                  <a:pt x="1612" y="391"/>
                </a:lnTo>
                <a:lnTo>
                  <a:pt x="1605" y="390"/>
                </a:lnTo>
                <a:lnTo>
                  <a:pt x="1599" y="388"/>
                </a:lnTo>
                <a:lnTo>
                  <a:pt x="1594" y="385"/>
                </a:lnTo>
                <a:lnTo>
                  <a:pt x="1588" y="381"/>
                </a:lnTo>
                <a:lnTo>
                  <a:pt x="1584" y="377"/>
                </a:lnTo>
                <a:lnTo>
                  <a:pt x="1581" y="371"/>
                </a:lnTo>
                <a:lnTo>
                  <a:pt x="1579" y="365"/>
                </a:lnTo>
                <a:lnTo>
                  <a:pt x="1579" y="359"/>
                </a:lnTo>
                <a:lnTo>
                  <a:pt x="1579" y="105"/>
                </a:lnTo>
                <a:close/>
                <a:moveTo>
                  <a:pt x="1940" y="528"/>
                </a:moveTo>
                <a:lnTo>
                  <a:pt x="1940" y="525"/>
                </a:lnTo>
                <a:lnTo>
                  <a:pt x="1939" y="521"/>
                </a:lnTo>
                <a:lnTo>
                  <a:pt x="1938" y="518"/>
                </a:lnTo>
                <a:lnTo>
                  <a:pt x="1936" y="515"/>
                </a:lnTo>
                <a:lnTo>
                  <a:pt x="1934" y="512"/>
                </a:lnTo>
                <a:lnTo>
                  <a:pt x="1899" y="469"/>
                </a:lnTo>
                <a:lnTo>
                  <a:pt x="1896" y="467"/>
                </a:lnTo>
                <a:lnTo>
                  <a:pt x="1893" y="465"/>
                </a:lnTo>
                <a:lnTo>
                  <a:pt x="1890" y="464"/>
                </a:lnTo>
                <a:lnTo>
                  <a:pt x="1887" y="464"/>
                </a:lnTo>
                <a:lnTo>
                  <a:pt x="1707" y="464"/>
                </a:lnTo>
                <a:lnTo>
                  <a:pt x="1704" y="464"/>
                </a:lnTo>
                <a:lnTo>
                  <a:pt x="1701" y="465"/>
                </a:lnTo>
                <a:lnTo>
                  <a:pt x="1698" y="467"/>
                </a:lnTo>
                <a:lnTo>
                  <a:pt x="1695" y="469"/>
                </a:lnTo>
                <a:lnTo>
                  <a:pt x="1659" y="512"/>
                </a:lnTo>
                <a:lnTo>
                  <a:pt x="1657" y="515"/>
                </a:lnTo>
                <a:lnTo>
                  <a:pt x="1655" y="518"/>
                </a:lnTo>
                <a:lnTo>
                  <a:pt x="1654" y="521"/>
                </a:lnTo>
                <a:lnTo>
                  <a:pt x="1654" y="525"/>
                </a:lnTo>
                <a:lnTo>
                  <a:pt x="1654" y="528"/>
                </a:lnTo>
                <a:lnTo>
                  <a:pt x="1655" y="531"/>
                </a:lnTo>
                <a:lnTo>
                  <a:pt x="1656" y="533"/>
                </a:lnTo>
                <a:lnTo>
                  <a:pt x="1659" y="535"/>
                </a:lnTo>
                <a:lnTo>
                  <a:pt x="1661" y="536"/>
                </a:lnTo>
                <a:lnTo>
                  <a:pt x="1931" y="536"/>
                </a:lnTo>
                <a:lnTo>
                  <a:pt x="1934" y="535"/>
                </a:lnTo>
                <a:lnTo>
                  <a:pt x="1938" y="533"/>
                </a:lnTo>
                <a:lnTo>
                  <a:pt x="1939" y="531"/>
                </a:lnTo>
                <a:lnTo>
                  <a:pt x="1940" y="528"/>
                </a:lnTo>
                <a:close/>
                <a:moveTo>
                  <a:pt x="2337" y="26"/>
                </a:moveTo>
                <a:lnTo>
                  <a:pt x="2144" y="26"/>
                </a:lnTo>
                <a:lnTo>
                  <a:pt x="2138" y="26"/>
                </a:lnTo>
                <a:lnTo>
                  <a:pt x="2131" y="28"/>
                </a:lnTo>
                <a:lnTo>
                  <a:pt x="2125" y="32"/>
                </a:lnTo>
                <a:lnTo>
                  <a:pt x="2120" y="36"/>
                </a:lnTo>
                <a:lnTo>
                  <a:pt x="2116" y="41"/>
                </a:lnTo>
                <a:lnTo>
                  <a:pt x="2113" y="47"/>
                </a:lnTo>
                <a:lnTo>
                  <a:pt x="2111" y="53"/>
                </a:lnTo>
                <a:lnTo>
                  <a:pt x="2109" y="60"/>
                </a:lnTo>
                <a:lnTo>
                  <a:pt x="2109" y="502"/>
                </a:lnTo>
                <a:lnTo>
                  <a:pt x="2111" y="508"/>
                </a:lnTo>
                <a:lnTo>
                  <a:pt x="2113" y="515"/>
                </a:lnTo>
                <a:lnTo>
                  <a:pt x="2116" y="520"/>
                </a:lnTo>
                <a:lnTo>
                  <a:pt x="2120" y="526"/>
                </a:lnTo>
                <a:lnTo>
                  <a:pt x="2125" y="530"/>
                </a:lnTo>
                <a:lnTo>
                  <a:pt x="2131" y="533"/>
                </a:lnTo>
                <a:lnTo>
                  <a:pt x="2138" y="535"/>
                </a:lnTo>
                <a:lnTo>
                  <a:pt x="2144" y="536"/>
                </a:lnTo>
                <a:lnTo>
                  <a:pt x="2337" y="536"/>
                </a:lnTo>
                <a:lnTo>
                  <a:pt x="2344" y="535"/>
                </a:lnTo>
                <a:lnTo>
                  <a:pt x="2350" y="533"/>
                </a:lnTo>
                <a:lnTo>
                  <a:pt x="2356" y="530"/>
                </a:lnTo>
                <a:lnTo>
                  <a:pt x="2361" y="526"/>
                </a:lnTo>
                <a:lnTo>
                  <a:pt x="2365" y="520"/>
                </a:lnTo>
                <a:lnTo>
                  <a:pt x="2369" y="515"/>
                </a:lnTo>
                <a:lnTo>
                  <a:pt x="2371" y="508"/>
                </a:lnTo>
                <a:lnTo>
                  <a:pt x="2372" y="502"/>
                </a:lnTo>
                <a:lnTo>
                  <a:pt x="2372" y="60"/>
                </a:lnTo>
                <a:lnTo>
                  <a:pt x="2371" y="53"/>
                </a:lnTo>
                <a:lnTo>
                  <a:pt x="2369" y="47"/>
                </a:lnTo>
                <a:lnTo>
                  <a:pt x="2365" y="41"/>
                </a:lnTo>
                <a:lnTo>
                  <a:pt x="2361" y="36"/>
                </a:lnTo>
                <a:lnTo>
                  <a:pt x="2356" y="32"/>
                </a:lnTo>
                <a:lnTo>
                  <a:pt x="2350" y="28"/>
                </a:lnTo>
                <a:lnTo>
                  <a:pt x="2344" y="26"/>
                </a:lnTo>
                <a:lnTo>
                  <a:pt x="2337" y="26"/>
                </a:lnTo>
                <a:close/>
                <a:moveTo>
                  <a:pt x="2303" y="500"/>
                </a:moveTo>
                <a:lnTo>
                  <a:pt x="2297" y="499"/>
                </a:lnTo>
                <a:lnTo>
                  <a:pt x="2291" y="498"/>
                </a:lnTo>
                <a:lnTo>
                  <a:pt x="2286" y="495"/>
                </a:lnTo>
                <a:lnTo>
                  <a:pt x="2281" y="490"/>
                </a:lnTo>
                <a:lnTo>
                  <a:pt x="2277" y="486"/>
                </a:lnTo>
                <a:lnTo>
                  <a:pt x="2274" y="481"/>
                </a:lnTo>
                <a:lnTo>
                  <a:pt x="2273" y="475"/>
                </a:lnTo>
                <a:lnTo>
                  <a:pt x="2272" y="469"/>
                </a:lnTo>
                <a:lnTo>
                  <a:pt x="2273" y="463"/>
                </a:lnTo>
                <a:lnTo>
                  <a:pt x="2274" y="458"/>
                </a:lnTo>
                <a:lnTo>
                  <a:pt x="2277" y="453"/>
                </a:lnTo>
                <a:lnTo>
                  <a:pt x="2281" y="448"/>
                </a:lnTo>
                <a:lnTo>
                  <a:pt x="2286" y="445"/>
                </a:lnTo>
                <a:lnTo>
                  <a:pt x="2291" y="442"/>
                </a:lnTo>
                <a:lnTo>
                  <a:pt x="2297" y="440"/>
                </a:lnTo>
                <a:lnTo>
                  <a:pt x="2303" y="439"/>
                </a:lnTo>
                <a:lnTo>
                  <a:pt x="2309" y="440"/>
                </a:lnTo>
                <a:lnTo>
                  <a:pt x="2314" y="442"/>
                </a:lnTo>
                <a:lnTo>
                  <a:pt x="2319" y="445"/>
                </a:lnTo>
                <a:lnTo>
                  <a:pt x="2324" y="448"/>
                </a:lnTo>
                <a:lnTo>
                  <a:pt x="2327" y="453"/>
                </a:lnTo>
                <a:lnTo>
                  <a:pt x="2330" y="458"/>
                </a:lnTo>
                <a:lnTo>
                  <a:pt x="2332" y="463"/>
                </a:lnTo>
                <a:lnTo>
                  <a:pt x="2332" y="469"/>
                </a:lnTo>
                <a:lnTo>
                  <a:pt x="2332" y="475"/>
                </a:lnTo>
                <a:lnTo>
                  <a:pt x="2330" y="481"/>
                </a:lnTo>
                <a:lnTo>
                  <a:pt x="2327" y="486"/>
                </a:lnTo>
                <a:lnTo>
                  <a:pt x="2324" y="490"/>
                </a:lnTo>
                <a:lnTo>
                  <a:pt x="2319" y="495"/>
                </a:lnTo>
                <a:lnTo>
                  <a:pt x="2314" y="498"/>
                </a:lnTo>
                <a:lnTo>
                  <a:pt x="2309" y="499"/>
                </a:lnTo>
                <a:lnTo>
                  <a:pt x="2303" y="500"/>
                </a:lnTo>
                <a:close/>
                <a:moveTo>
                  <a:pt x="275" y="966"/>
                </a:moveTo>
                <a:lnTo>
                  <a:pt x="78" y="966"/>
                </a:lnTo>
                <a:lnTo>
                  <a:pt x="70" y="966"/>
                </a:lnTo>
                <a:lnTo>
                  <a:pt x="63" y="967"/>
                </a:lnTo>
                <a:lnTo>
                  <a:pt x="55" y="969"/>
                </a:lnTo>
                <a:lnTo>
                  <a:pt x="48" y="972"/>
                </a:lnTo>
                <a:lnTo>
                  <a:pt x="40" y="975"/>
                </a:lnTo>
                <a:lnTo>
                  <a:pt x="34" y="979"/>
                </a:lnTo>
                <a:lnTo>
                  <a:pt x="28" y="984"/>
                </a:lnTo>
                <a:lnTo>
                  <a:pt x="23" y="989"/>
                </a:lnTo>
                <a:lnTo>
                  <a:pt x="18" y="994"/>
                </a:lnTo>
                <a:lnTo>
                  <a:pt x="13" y="1000"/>
                </a:lnTo>
                <a:lnTo>
                  <a:pt x="9" y="1007"/>
                </a:lnTo>
                <a:lnTo>
                  <a:pt x="6" y="1014"/>
                </a:lnTo>
                <a:lnTo>
                  <a:pt x="3" y="1021"/>
                </a:lnTo>
                <a:lnTo>
                  <a:pt x="2" y="1029"/>
                </a:lnTo>
                <a:lnTo>
                  <a:pt x="0" y="1036"/>
                </a:lnTo>
                <a:lnTo>
                  <a:pt x="0" y="1044"/>
                </a:lnTo>
                <a:lnTo>
                  <a:pt x="0" y="1435"/>
                </a:lnTo>
                <a:lnTo>
                  <a:pt x="0" y="1443"/>
                </a:lnTo>
                <a:lnTo>
                  <a:pt x="2" y="1451"/>
                </a:lnTo>
                <a:lnTo>
                  <a:pt x="3" y="1458"/>
                </a:lnTo>
                <a:lnTo>
                  <a:pt x="6" y="1465"/>
                </a:lnTo>
                <a:lnTo>
                  <a:pt x="9" y="1472"/>
                </a:lnTo>
                <a:lnTo>
                  <a:pt x="13" y="1478"/>
                </a:lnTo>
                <a:lnTo>
                  <a:pt x="18" y="1484"/>
                </a:lnTo>
                <a:lnTo>
                  <a:pt x="23" y="1490"/>
                </a:lnTo>
                <a:lnTo>
                  <a:pt x="28" y="1495"/>
                </a:lnTo>
                <a:lnTo>
                  <a:pt x="34" y="1499"/>
                </a:lnTo>
                <a:lnTo>
                  <a:pt x="40" y="1503"/>
                </a:lnTo>
                <a:lnTo>
                  <a:pt x="48" y="1506"/>
                </a:lnTo>
                <a:lnTo>
                  <a:pt x="55" y="1509"/>
                </a:lnTo>
                <a:lnTo>
                  <a:pt x="63" y="1511"/>
                </a:lnTo>
                <a:lnTo>
                  <a:pt x="70" y="1512"/>
                </a:lnTo>
                <a:lnTo>
                  <a:pt x="78" y="1512"/>
                </a:lnTo>
                <a:lnTo>
                  <a:pt x="275" y="1512"/>
                </a:lnTo>
                <a:lnTo>
                  <a:pt x="283" y="1512"/>
                </a:lnTo>
                <a:lnTo>
                  <a:pt x="291" y="1511"/>
                </a:lnTo>
                <a:lnTo>
                  <a:pt x="298" y="1509"/>
                </a:lnTo>
                <a:lnTo>
                  <a:pt x="306" y="1506"/>
                </a:lnTo>
                <a:lnTo>
                  <a:pt x="313" y="1503"/>
                </a:lnTo>
                <a:lnTo>
                  <a:pt x="320" y="1499"/>
                </a:lnTo>
                <a:lnTo>
                  <a:pt x="326" y="1495"/>
                </a:lnTo>
                <a:lnTo>
                  <a:pt x="331" y="1490"/>
                </a:lnTo>
                <a:lnTo>
                  <a:pt x="336" y="1484"/>
                </a:lnTo>
                <a:lnTo>
                  <a:pt x="340" y="1478"/>
                </a:lnTo>
                <a:lnTo>
                  <a:pt x="344" y="1472"/>
                </a:lnTo>
                <a:lnTo>
                  <a:pt x="348" y="1465"/>
                </a:lnTo>
                <a:lnTo>
                  <a:pt x="350" y="1458"/>
                </a:lnTo>
                <a:lnTo>
                  <a:pt x="352" y="1451"/>
                </a:lnTo>
                <a:lnTo>
                  <a:pt x="353" y="1443"/>
                </a:lnTo>
                <a:lnTo>
                  <a:pt x="354" y="1435"/>
                </a:lnTo>
                <a:lnTo>
                  <a:pt x="354" y="1044"/>
                </a:lnTo>
                <a:lnTo>
                  <a:pt x="353" y="1036"/>
                </a:lnTo>
                <a:lnTo>
                  <a:pt x="352" y="1029"/>
                </a:lnTo>
                <a:lnTo>
                  <a:pt x="350" y="1021"/>
                </a:lnTo>
                <a:lnTo>
                  <a:pt x="348" y="1014"/>
                </a:lnTo>
                <a:lnTo>
                  <a:pt x="344" y="1007"/>
                </a:lnTo>
                <a:lnTo>
                  <a:pt x="340" y="1000"/>
                </a:lnTo>
                <a:lnTo>
                  <a:pt x="336" y="994"/>
                </a:lnTo>
                <a:lnTo>
                  <a:pt x="331" y="989"/>
                </a:lnTo>
                <a:lnTo>
                  <a:pt x="326" y="984"/>
                </a:lnTo>
                <a:lnTo>
                  <a:pt x="320" y="979"/>
                </a:lnTo>
                <a:lnTo>
                  <a:pt x="313" y="975"/>
                </a:lnTo>
                <a:lnTo>
                  <a:pt x="306" y="972"/>
                </a:lnTo>
                <a:lnTo>
                  <a:pt x="298" y="969"/>
                </a:lnTo>
                <a:lnTo>
                  <a:pt x="291" y="967"/>
                </a:lnTo>
                <a:lnTo>
                  <a:pt x="283" y="966"/>
                </a:lnTo>
                <a:lnTo>
                  <a:pt x="275" y="966"/>
                </a:lnTo>
                <a:close/>
                <a:moveTo>
                  <a:pt x="177" y="1447"/>
                </a:moveTo>
                <a:lnTo>
                  <a:pt x="171" y="1446"/>
                </a:lnTo>
                <a:lnTo>
                  <a:pt x="165" y="1444"/>
                </a:lnTo>
                <a:lnTo>
                  <a:pt x="160" y="1442"/>
                </a:lnTo>
                <a:lnTo>
                  <a:pt x="156" y="1438"/>
                </a:lnTo>
                <a:lnTo>
                  <a:pt x="152" y="1434"/>
                </a:lnTo>
                <a:lnTo>
                  <a:pt x="149" y="1428"/>
                </a:lnTo>
                <a:lnTo>
                  <a:pt x="148" y="1422"/>
                </a:lnTo>
                <a:lnTo>
                  <a:pt x="147" y="1416"/>
                </a:lnTo>
                <a:lnTo>
                  <a:pt x="148" y="1410"/>
                </a:lnTo>
                <a:lnTo>
                  <a:pt x="149" y="1404"/>
                </a:lnTo>
                <a:lnTo>
                  <a:pt x="152" y="1399"/>
                </a:lnTo>
                <a:lnTo>
                  <a:pt x="156" y="1395"/>
                </a:lnTo>
                <a:lnTo>
                  <a:pt x="160" y="1391"/>
                </a:lnTo>
                <a:lnTo>
                  <a:pt x="165" y="1389"/>
                </a:lnTo>
                <a:lnTo>
                  <a:pt x="171" y="1387"/>
                </a:lnTo>
                <a:lnTo>
                  <a:pt x="177" y="1386"/>
                </a:lnTo>
                <a:lnTo>
                  <a:pt x="183" y="1387"/>
                </a:lnTo>
                <a:lnTo>
                  <a:pt x="188" y="1389"/>
                </a:lnTo>
                <a:lnTo>
                  <a:pt x="194" y="1391"/>
                </a:lnTo>
                <a:lnTo>
                  <a:pt x="198" y="1395"/>
                </a:lnTo>
                <a:lnTo>
                  <a:pt x="202" y="1399"/>
                </a:lnTo>
                <a:lnTo>
                  <a:pt x="204" y="1404"/>
                </a:lnTo>
                <a:lnTo>
                  <a:pt x="206" y="1410"/>
                </a:lnTo>
                <a:lnTo>
                  <a:pt x="207" y="1416"/>
                </a:lnTo>
                <a:lnTo>
                  <a:pt x="206" y="1422"/>
                </a:lnTo>
                <a:lnTo>
                  <a:pt x="204" y="1428"/>
                </a:lnTo>
                <a:lnTo>
                  <a:pt x="202" y="1434"/>
                </a:lnTo>
                <a:lnTo>
                  <a:pt x="198" y="1438"/>
                </a:lnTo>
                <a:lnTo>
                  <a:pt x="194" y="1442"/>
                </a:lnTo>
                <a:lnTo>
                  <a:pt x="188" y="1444"/>
                </a:lnTo>
                <a:lnTo>
                  <a:pt x="183" y="1446"/>
                </a:lnTo>
                <a:lnTo>
                  <a:pt x="177" y="1447"/>
                </a:lnTo>
                <a:close/>
                <a:moveTo>
                  <a:pt x="309" y="1304"/>
                </a:moveTo>
                <a:lnTo>
                  <a:pt x="308" y="1311"/>
                </a:lnTo>
                <a:lnTo>
                  <a:pt x="306" y="1317"/>
                </a:lnTo>
                <a:lnTo>
                  <a:pt x="303" y="1322"/>
                </a:lnTo>
                <a:lnTo>
                  <a:pt x="298" y="1327"/>
                </a:lnTo>
                <a:lnTo>
                  <a:pt x="293" y="1331"/>
                </a:lnTo>
                <a:lnTo>
                  <a:pt x="288" y="1334"/>
                </a:lnTo>
                <a:lnTo>
                  <a:pt x="282" y="1336"/>
                </a:lnTo>
                <a:lnTo>
                  <a:pt x="275" y="1336"/>
                </a:lnTo>
                <a:lnTo>
                  <a:pt x="78" y="1336"/>
                </a:lnTo>
                <a:lnTo>
                  <a:pt x="72" y="1336"/>
                </a:lnTo>
                <a:lnTo>
                  <a:pt x="66" y="1334"/>
                </a:lnTo>
                <a:lnTo>
                  <a:pt x="60" y="1331"/>
                </a:lnTo>
                <a:lnTo>
                  <a:pt x="56" y="1327"/>
                </a:lnTo>
                <a:lnTo>
                  <a:pt x="52" y="1322"/>
                </a:lnTo>
                <a:lnTo>
                  <a:pt x="49" y="1317"/>
                </a:lnTo>
                <a:lnTo>
                  <a:pt x="47" y="1311"/>
                </a:lnTo>
                <a:lnTo>
                  <a:pt x="46" y="1304"/>
                </a:lnTo>
                <a:lnTo>
                  <a:pt x="46" y="1044"/>
                </a:lnTo>
                <a:lnTo>
                  <a:pt x="47" y="1038"/>
                </a:lnTo>
                <a:lnTo>
                  <a:pt x="49" y="1032"/>
                </a:lnTo>
                <a:lnTo>
                  <a:pt x="52" y="1026"/>
                </a:lnTo>
                <a:lnTo>
                  <a:pt x="56" y="1022"/>
                </a:lnTo>
                <a:lnTo>
                  <a:pt x="60" y="1018"/>
                </a:lnTo>
                <a:lnTo>
                  <a:pt x="66" y="1015"/>
                </a:lnTo>
                <a:lnTo>
                  <a:pt x="72" y="1013"/>
                </a:lnTo>
                <a:lnTo>
                  <a:pt x="78" y="1012"/>
                </a:lnTo>
                <a:lnTo>
                  <a:pt x="275" y="1012"/>
                </a:lnTo>
                <a:lnTo>
                  <a:pt x="282" y="1013"/>
                </a:lnTo>
                <a:lnTo>
                  <a:pt x="288" y="1015"/>
                </a:lnTo>
                <a:lnTo>
                  <a:pt x="293" y="1018"/>
                </a:lnTo>
                <a:lnTo>
                  <a:pt x="298" y="1022"/>
                </a:lnTo>
                <a:lnTo>
                  <a:pt x="303" y="1026"/>
                </a:lnTo>
                <a:lnTo>
                  <a:pt x="306" y="1032"/>
                </a:lnTo>
                <a:lnTo>
                  <a:pt x="308" y="1038"/>
                </a:lnTo>
                <a:lnTo>
                  <a:pt x="309" y="1044"/>
                </a:lnTo>
                <a:lnTo>
                  <a:pt x="309" y="1304"/>
                </a:lnTo>
                <a:close/>
                <a:moveTo>
                  <a:pt x="1998" y="1900"/>
                </a:moveTo>
                <a:lnTo>
                  <a:pt x="1961" y="1901"/>
                </a:lnTo>
                <a:lnTo>
                  <a:pt x="1919" y="1903"/>
                </a:lnTo>
                <a:lnTo>
                  <a:pt x="1899" y="1906"/>
                </a:lnTo>
                <a:lnTo>
                  <a:pt x="1878" y="1909"/>
                </a:lnTo>
                <a:lnTo>
                  <a:pt x="1858" y="1912"/>
                </a:lnTo>
                <a:lnTo>
                  <a:pt x="1837" y="1917"/>
                </a:lnTo>
                <a:lnTo>
                  <a:pt x="1819" y="1922"/>
                </a:lnTo>
                <a:lnTo>
                  <a:pt x="1802" y="1928"/>
                </a:lnTo>
                <a:lnTo>
                  <a:pt x="1787" y="1934"/>
                </a:lnTo>
                <a:lnTo>
                  <a:pt x="1774" y="1943"/>
                </a:lnTo>
                <a:lnTo>
                  <a:pt x="1768" y="1947"/>
                </a:lnTo>
                <a:lnTo>
                  <a:pt x="1762" y="1952"/>
                </a:lnTo>
                <a:lnTo>
                  <a:pt x="1758" y="1956"/>
                </a:lnTo>
                <a:lnTo>
                  <a:pt x="1754" y="1961"/>
                </a:lnTo>
                <a:lnTo>
                  <a:pt x="1751" y="1966"/>
                </a:lnTo>
                <a:lnTo>
                  <a:pt x="1749" y="1972"/>
                </a:lnTo>
                <a:lnTo>
                  <a:pt x="1747" y="1977"/>
                </a:lnTo>
                <a:lnTo>
                  <a:pt x="1747" y="1983"/>
                </a:lnTo>
                <a:lnTo>
                  <a:pt x="1747" y="2394"/>
                </a:lnTo>
                <a:lnTo>
                  <a:pt x="1747" y="2400"/>
                </a:lnTo>
                <a:lnTo>
                  <a:pt x="1749" y="2406"/>
                </a:lnTo>
                <a:lnTo>
                  <a:pt x="1751" y="2411"/>
                </a:lnTo>
                <a:lnTo>
                  <a:pt x="1754" y="2416"/>
                </a:lnTo>
                <a:lnTo>
                  <a:pt x="1758" y="2421"/>
                </a:lnTo>
                <a:lnTo>
                  <a:pt x="1762" y="2426"/>
                </a:lnTo>
                <a:lnTo>
                  <a:pt x="1768" y="2430"/>
                </a:lnTo>
                <a:lnTo>
                  <a:pt x="1774" y="2435"/>
                </a:lnTo>
                <a:lnTo>
                  <a:pt x="1787" y="2442"/>
                </a:lnTo>
                <a:lnTo>
                  <a:pt x="1802" y="2449"/>
                </a:lnTo>
                <a:lnTo>
                  <a:pt x="1819" y="2456"/>
                </a:lnTo>
                <a:lnTo>
                  <a:pt x="1837" y="2461"/>
                </a:lnTo>
                <a:lnTo>
                  <a:pt x="1858" y="2465"/>
                </a:lnTo>
                <a:lnTo>
                  <a:pt x="1878" y="2469"/>
                </a:lnTo>
                <a:lnTo>
                  <a:pt x="1899" y="2472"/>
                </a:lnTo>
                <a:lnTo>
                  <a:pt x="1919" y="2474"/>
                </a:lnTo>
                <a:lnTo>
                  <a:pt x="1961" y="2477"/>
                </a:lnTo>
                <a:lnTo>
                  <a:pt x="1998" y="2478"/>
                </a:lnTo>
                <a:lnTo>
                  <a:pt x="2036" y="2477"/>
                </a:lnTo>
                <a:lnTo>
                  <a:pt x="2076" y="2474"/>
                </a:lnTo>
                <a:lnTo>
                  <a:pt x="2097" y="2472"/>
                </a:lnTo>
                <a:lnTo>
                  <a:pt x="2119" y="2469"/>
                </a:lnTo>
                <a:lnTo>
                  <a:pt x="2139" y="2465"/>
                </a:lnTo>
                <a:lnTo>
                  <a:pt x="2158" y="2461"/>
                </a:lnTo>
                <a:lnTo>
                  <a:pt x="2177" y="2456"/>
                </a:lnTo>
                <a:lnTo>
                  <a:pt x="2193" y="2449"/>
                </a:lnTo>
                <a:lnTo>
                  <a:pt x="2210" y="2442"/>
                </a:lnTo>
                <a:lnTo>
                  <a:pt x="2223" y="2435"/>
                </a:lnTo>
                <a:lnTo>
                  <a:pt x="2229" y="2430"/>
                </a:lnTo>
                <a:lnTo>
                  <a:pt x="2234" y="2426"/>
                </a:lnTo>
                <a:lnTo>
                  <a:pt x="2238" y="2421"/>
                </a:lnTo>
                <a:lnTo>
                  <a:pt x="2242" y="2416"/>
                </a:lnTo>
                <a:lnTo>
                  <a:pt x="2245" y="2411"/>
                </a:lnTo>
                <a:lnTo>
                  <a:pt x="2247" y="2406"/>
                </a:lnTo>
                <a:lnTo>
                  <a:pt x="2248" y="2400"/>
                </a:lnTo>
                <a:lnTo>
                  <a:pt x="2249" y="2394"/>
                </a:lnTo>
                <a:lnTo>
                  <a:pt x="2249" y="1983"/>
                </a:lnTo>
                <a:lnTo>
                  <a:pt x="2248" y="1977"/>
                </a:lnTo>
                <a:lnTo>
                  <a:pt x="2247" y="1972"/>
                </a:lnTo>
                <a:lnTo>
                  <a:pt x="2245" y="1966"/>
                </a:lnTo>
                <a:lnTo>
                  <a:pt x="2242" y="1961"/>
                </a:lnTo>
                <a:lnTo>
                  <a:pt x="2238" y="1956"/>
                </a:lnTo>
                <a:lnTo>
                  <a:pt x="2234" y="1952"/>
                </a:lnTo>
                <a:lnTo>
                  <a:pt x="2229" y="1947"/>
                </a:lnTo>
                <a:lnTo>
                  <a:pt x="2223" y="1943"/>
                </a:lnTo>
                <a:lnTo>
                  <a:pt x="2210" y="1934"/>
                </a:lnTo>
                <a:lnTo>
                  <a:pt x="2193" y="1928"/>
                </a:lnTo>
                <a:lnTo>
                  <a:pt x="2177" y="1922"/>
                </a:lnTo>
                <a:lnTo>
                  <a:pt x="2158" y="1917"/>
                </a:lnTo>
                <a:lnTo>
                  <a:pt x="2139" y="1912"/>
                </a:lnTo>
                <a:lnTo>
                  <a:pt x="2119" y="1909"/>
                </a:lnTo>
                <a:lnTo>
                  <a:pt x="2097" y="1906"/>
                </a:lnTo>
                <a:lnTo>
                  <a:pt x="2076" y="1903"/>
                </a:lnTo>
                <a:lnTo>
                  <a:pt x="2036" y="1901"/>
                </a:lnTo>
                <a:lnTo>
                  <a:pt x="1998" y="1900"/>
                </a:lnTo>
                <a:close/>
                <a:moveTo>
                  <a:pt x="1998" y="2040"/>
                </a:moveTo>
                <a:lnTo>
                  <a:pt x="1976" y="2040"/>
                </a:lnTo>
                <a:lnTo>
                  <a:pt x="1956" y="2039"/>
                </a:lnTo>
                <a:lnTo>
                  <a:pt x="1935" y="2038"/>
                </a:lnTo>
                <a:lnTo>
                  <a:pt x="1916" y="2036"/>
                </a:lnTo>
                <a:lnTo>
                  <a:pt x="1897" y="2033"/>
                </a:lnTo>
                <a:lnTo>
                  <a:pt x="1880" y="2030"/>
                </a:lnTo>
                <a:lnTo>
                  <a:pt x="1864" y="2027"/>
                </a:lnTo>
                <a:lnTo>
                  <a:pt x="1848" y="2022"/>
                </a:lnTo>
                <a:lnTo>
                  <a:pt x="1835" y="2018"/>
                </a:lnTo>
                <a:lnTo>
                  <a:pt x="1823" y="2014"/>
                </a:lnTo>
                <a:lnTo>
                  <a:pt x="1812" y="2009"/>
                </a:lnTo>
                <a:lnTo>
                  <a:pt x="1804" y="2004"/>
                </a:lnTo>
                <a:lnTo>
                  <a:pt x="1797" y="1999"/>
                </a:lnTo>
                <a:lnTo>
                  <a:pt x="1791" y="1994"/>
                </a:lnTo>
                <a:lnTo>
                  <a:pt x="1790" y="1991"/>
                </a:lnTo>
                <a:lnTo>
                  <a:pt x="1788" y="1988"/>
                </a:lnTo>
                <a:lnTo>
                  <a:pt x="1787" y="1985"/>
                </a:lnTo>
                <a:lnTo>
                  <a:pt x="1787" y="1982"/>
                </a:lnTo>
                <a:lnTo>
                  <a:pt x="1787" y="1979"/>
                </a:lnTo>
                <a:lnTo>
                  <a:pt x="1788" y="1976"/>
                </a:lnTo>
                <a:lnTo>
                  <a:pt x="1790" y="1973"/>
                </a:lnTo>
                <a:lnTo>
                  <a:pt x="1791" y="1971"/>
                </a:lnTo>
                <a:lnTo>
                  <a:pt x="1797" y="1965"/>
                </a:lnTo>
                <a:lnTo>
                  <a:pt x="1804" y="1960"/>
                </a:lnTo>
                <a:lnTo>
                  <a:pt x="1812" y="1955"/>
                </a:lnTo>
                <a:lnTo>
                  <a:pt x="1823" y="1950"/>
                </a:lnTo>
                <a:lnTo>
                  <a:pt x="1835" y="1946"/>
                </a:lnTo>
                <a:lnTo>
                  <a:pt x="1848" y="1942"/>
                </a:lnTo>
                <a:lnTo>
                  <a:pt x="1864" y="1937"/>
                </a:lnTo>
                <a:lnTo>
                  <a:pt x="1880" y="1934"/>
                </a:lnTo>
                <a:lnTo>
                  <a:pt x="1897" y="1931"/>
                </a:lnTo>
                <a:lnTo>
                  <a:pt x="1916" y="1929"/>
                </a:lnTo>
                <a:lnTo>
                  <a:pt x="1935" y="1927"/>
                </a:lnTo>
                <a:lnTo>
                  <a:pt x="1956" y="1925"/>
                </a:lnTo>
                <a:lnTo>
                  <a:pt x="1976" y="1925"/>
                </a:lnTo>
                <a:lnTo>
                  <a:pt x="1998" y="1924"/>
                </a:lnTo>
                <a:lnTo>
                  <a:pt x="2019" y="1925"/>
                </a:lnTo>
                <a:lnTo>
                  <a:pt x="2041" y="1925"/>
                </a:lnTo>
                <a:lnTo>
                  <a:pt x="2061" y="1927"/>
                </a:lnTo>
                <a:lnTo>
                  <a:pt x="2080" y="1929"/>
                </a:lnTo>
                <a:lnTo>
                  <a:pt x="2098" y="1931"/>
                </a:lnTo>
                <a:lnTo>
                  <a:pt x="2116" y="1934"/>
                </a:lnTo>
                <a:lnTo>
                  <a:pt x="2133" y="1937"/>
                </a:lnTo>
                <a:lnTo>
                  <a:pt x="2147" y="1942"/>
                </a:lnTo>
                <a:lnTo>
                  <a:pt x="2161" y="1946"/>
                </a:lnTo>
                <a:lnTo>
                  <a:pt x="2173" y="1950"/>
                </a:lnTo>
                <a:lnTo>
                  <a:pt x="2183" y="1955"/>
                </a:lnTo>
                <a:lnTo>
                  <a:pt x="2192" y="1960"/>
                </a:lnTo>
                <a:lnTo>
                  <a:pt x="2200" y="1965"/>
                </a:lnTo>
                <a:lnTo>
                  <a:pt x="2205" y="1971"/>
                </a:lnTo>
                <a:lnTo>
                  <a:pt x="2207" y="1973"/>
                </a:lnTo>
                <a:lnTo>
                  <a:pt x="2208" y="1976"/>
                </a:lnTo>
                <a:lnTo>
                  <a:pt x="2209" y="1979"/>
                </a:lnTo>
                <a:lnTo>
                  <a:pt x="2209" y="1982"/>
                </a:lnTo>
                <a:lnTo>
                  <a:pt x="2209" y="1985"/>
                </a:lnTo>
                <a:lnTo>
                  <a:pt x="2208" y="1988"/>
                </a:lnTo>
                <a:lnTo>
                  <a:pt x="2207" y="1991"/>
                </a:lnTo>
                <a:lnTo>
                  <a:pt x="2205" y="1994"/>
                </a:lnTo>
                <a:lnTo>
                  <a:pt x="2200" y="1999"/>
                </a:lnTo>
                <a:lnTo>
                  <a:pt x="2192" y="2004"/>
                </a:lnTo>
                <a:lnTo>
                  <a:pt x="2183" y="2009"/>
                </a:lnTo>
                <a:lnTo>
                  <a:pt x="2173" y="2014"/>
                </a:lnTo>
                <a:lnTo>
                  <a:pt x="2161" y="2018"/>
                </a:lnTo>
                <a:lnTo>
                  <a:pt x="2147" y="2022"/>
                </a:lnTo>
                <a:lnTo>
                  <a:pt x="2133" y="2027"/>
                </a:lnTo>
                <a:lnTo>
                  <a:pt x="2116" y="2030"/>
                </a:lnTo>
                <a:lnTo>
                  <a:pt x="2098" y="2033"/>
                </a:lnTo>
                <a:lnTo>
                  <a:pt x="2080" y="2036"/>
                </a:lnTo>
                <a:lnTo>
                  <a:pt x="2061" y="2038"/>
                </a:lnTo>
                <a:lnTo>
                  <a:pt x="2041" y="2039"/>
                </a:lnTo>
                <a:lnTo>
                  <a:pt x="2019" y="2040"/>
                </a:lnTo>
                <a:lnTo>
                  <a:pt x="1998" y="2040"/>
                </a:lnTo>
                <a:close/>
                <a:moveTo>
                  <a:pt x="2791" y="919"/>
                </a:moveTo>
                <a:lnTo>
                  <a:pt x="2484" y="919"/>
                </a:lnTo>
                <a:lnTo>
                  <a:pt x="2477" y="919"/>
                </a:lnTo>
                <a:lnTo>
                  <a:pt x="2471" y="920"/>
                </a:lnTo>
                <a:lnTo>
                  <a:pt x="2465" y="922"/>
                </a:lnTo>
                <a:lnTo>
                  <a:pt x="2460" y="924"/>
                </a:lnTo>
                <a:lnTo>
                  <a:pt x="2453" y="927"/>
                </a:lnTo>
                <a:lnTo>
                  <a:pt x="2448" y="930"/>
                </a:lnTo>
                <a:lnTo>
                  <a:pt x="2443" y="933"/>
                </a:lnTo>
                <a:lnTo>
                  <a:pt x="2439" y="937"/>
                </a:lnTo>
                <a:lnTo>
                  <a:pt x="2435" y="942"/>
                </a:lnTo>
                <a:lnTo>
                  <a:pt x="2431" y="946"/>
                </a:lnTo>
                <a:lnTo>
                  <a:pt x="2428" y="952"/>
                </a:lnTo>
                <a:lnTo>
                  <a:pt x="2426" y="957"/>
                </a:lnTo>
                <a:lnTo>
                  <a:pt x="2424" y="963"/>
                </a:lnTo>
                <a:lnTo>
                  <a:pt x="2422" y="969"/>
                </a:lnTo>
                <a:lnTo>
                  <a:pt x="2421" y="975"/>
                </a:lnTo>
                <a:lnTo>
                  <a:pt x="2421" y="981"/>
                </a:lnTo>
                <a:lnTo>
                  <a:pt x="2421" y="1450"/>
                </a:lnTo>
                <a:lnTo>
                  <a:pt x="2421" y="1457"/>
                </a:lnTo>
                <a:lnTo>
                  <a:pt x="2422" y="1463"/>
                </a:lnTo>
                <a:lnTo>
                  <a:pt x="2424" y="1469"/>
                </a:lnTo>
                <a:lnTo>
                  <a:pt x="2426" y="1475"/>
                </a:lnTo>
                <a:lnTo>
                  <a:pt x="2428" y="1480"/>
                </a:lnTo>
                <a:lnTo>
                  <a:pt x="2431" y="1485"/>
                </a:lnTo>
                <a:lnTo>
                  <a:pt x="2435" y="1490"/>
                </a:lnTo>
                <a:lnTo>
                  <a:pt x="2439" y="1494"/>
                </a:lnTo>
                <a:lnTo>
                  <a:pt x="2443" y="1498"/>
                </a:lnTo>
                <a:lnTo>
                  <a:pt x="2448" y="1502"/>
                </a:lnTo>
                <a:lnTo>
                  <a:pt x="2453" y="1505"/>
                </a:lnTo>
                <a:lnTo>
                  <a:pt x="2460" y="1508"/>
                </a:lnTo>
                <a:lnTo>
                  <a:pt x="2465" y="1510"/>
                </a:lnTo>
                <a:lnTo>
                  <a:pt x="2471" y="1511"/>
                </a:lnTo>
                <a:lnTo>
                  <a:pt x="2477" y="1512"/>
                </a:lnTo>
                <a:lnTo>
                  <a:pt x="2484" y="1512"/>
                </a:lnTo>
                <a:lnTo>
                  <a:pt x="2791" y="1512"/>
                </a:lnTo>
                <a:lnTo>
                  <a:pt x="2797" y="1512"/>
                </a:lnTo>
                <a:lnTo>
                  <a:pt x="2804" y="1511"/>
                </a:lnTo>
                <a:lnTo>
                  <a:pt x="2810" y="1510"/>
                </a:lnTo>
                <a:lnTo>
                  <a:pt x="2816" y="1508"/>
                </a:lnTo>
                <a:lnTo>
                  <a:pt x="2821" y="1505"/>
                </a:lnTo>
                <a:lnTo>
                  <a:pt x="2826" y="1502"/>
                </a:lnTo>
                <a:lnTo>
                  <a:pt x="2831" y="1498"/>
                </a:lnTo>
                <a:lnTo>
                  <a:pt x="2835" y="1494"/>
                </a:lnTo>
                <a:lnTo>
                  <a:pt x="2839" y="1490"/>
                </a:lnTo>
                <a:lnTo>
                  <a:pt x="2843" y="1485"/>
                </a:lnTo>
                <a:lnTo>
                  <a:pt x="2846" y="1480"/>
                </a:lnTo>
                <a:lnTo>
                  <a:pt x="2849" y="1475"/>
                </a:lnTo>
                <a:lnTo>
                  <a:pt x="2851" y="1469"/>
                </a:lnTo>
                <a:lnTo>
                  <a:pt x="2852" y="1463"/>
                </a:lnTo>
                <a:lnTo>
                  <a:pt x="2853" y="1457"/>
                </a:lnTo>
                <a:lnTo>
                  <a:pt x="2854" y="1450"/>
                </a:lnTo>
                <a:lnTo>
                  <a:pt x="2854" y="981"/>
                </a:lnTo>
                <a:lnTo>
                  <a:pt x="2853" y="975"/>
                </a:lnTo>
                <a:lnTo>
                  <a:pt x="2852" y="969"/>
                </a:lnTo>
                <a:lnTo>
                  <a:pt x="2851" y="963"/>
                </a:lnTo>
                <a:lnTo>
                  <a:pt x="2849" y="957"/>
                </a:lnTo>
                <a:lnTo>
                  <a:pt x="2846" y="952"/>
                </a:lnTo>
                <a:lnTo>
                  <a:pt x="2843" y="946"/>
                </a:lnTo>
                <a:lnTo>
                  <a:pt x="2839" y="942"/>
                </a:lnTo>
                <a:lnTo>
                  <a:pt x="2835" y="937"/>
                </a:lnTo>
                <a:lnTo>
                  <a:pt x="2831" y="933"/>
                </a:lnTo>
                <a:lnTo>
                  <a:pt x="2826" y="930"/>
                </a:lnTo>
                <a:lnTo>
                  <a:pt x="2821" y="927"/>
                </a:lnTo>
                <a:lnTo>
                  <a:pt x="2816" y="924"/>
                </a:lnTo>
                <a:lnTo>
                  <a:pt x="2810" y="922"/>
                </a:lnTo>
                <a:lnTo>
                  <a:pt x="2804" y="920"/>
                </a:lnTo>
                <a:lnTo>
                  <a:pt x="2797" y="919"/>
                </a:lnTo>
                <a:lnTo>
                  <a:pt x="2791" y="919"/>
                </a:lnTo>
                <a:close/>
                <a:moveTo>
                  <a:pt x="2561" y="1473"/>
                </a:moveTo>
                <a:lnTo>
                  <a:pt x="2557" y="1472"/>
                </a:lnTo>
                <a:lnTo>
                  <a:pt x="2554" y="1471"/>
                </a:lnTo>
                <a:lnTo>
                  <a:pt x="2551" y="1470"/>
                </a:lnTo>
                <a:lnTo>
                  <a:pt x="2549" y="1468"/>
                </a:lnTo>
                <a:lnTo>
                  <a:pt x="2546" y="1465"/>
                </a:lnTo>
                <a:lnTo>
                  <a:pt x="2545" y="1462"/>
                </a:lnTo>
                <a:lnTo>
                  <a:pt x="2544" y="1459"/>
                </a:lnTo>
                <a:lnTo>
                  <a:pt x="2543" y="1455"/>
                </a:lnTo>
                <a:lnTo>
                  <a:pt x="2544" y="1452"/>
                </a:lnTo>
                <a:lnTo>
                  <a:pt x="2545" y="1448"/>
                </a:lnTo>
                <a:lnTo>
                  <a:pt x="2546" y="1445"/>
                </a:lnTo>
                <a:lnTo>
                  <a:pt x="2549" y="1443"/>
                </a:lnTo>
                <a:lnTo>
                  <a:pt x="2551" y="1441"/>
                </a:lnTo>
                <a:lnTo>
                  <a:pt x="2554" y="1439"/>
                </a:lnTo>
                <a:lnTo>
                  <a:pt x="2557" y="1438"/>
                </a:lnTo>
                <a:lnTo>
                  <a:pt x="2561" y="1438"/>
                </a:lnTo>
                <a:lnTo>
                  <a:pt x="2564" y="1438"/>
                </a:lnTo>
                <a:lnTo>
                  <a:pt x="2568" y="1439"/>
                </a:lnTo>
                <a:lnTo>
                  <a:pt x="2571" y="1441"/>
                </a:lnTo>
                <a:lnTo>
                  <a:pt x="2573" y="1443"/>
                </a:lnTo>
                <a:lnTo>
                  <a:pt x="2575" y="1445"/>
                </a:lnTo>
                <a:lnTo>
                  <a:pt x="2577" y="1448"/>
                </a:lnTo>
                <a:lnTo>
                  <a:pt x="2578" y="1452"/>
                </a:lnTo>
                <a:lnTo>
                  <a:pt x="2578" y="1455"/>
                </a:lnTo>
                <a:lnTo>
                  <a:pt x="2578" y="1459"/>
                </a:lnTo>
                <a:lnTo>
                  <a:pt x="2577" y="1462"/>
                </a:lnTo>
                <a:lnTo>
                  <a:pt x="2575" y="1465"/>
                </a:lnTo>
                <a:lnTo>
                  <a:pt x="2573" y="1468"/>
                </a:lnTo>
                <a:lnTo>
                  <a:pt x="2571" y="1470"/>
                </a:lnTo>
                <a:lnTo>
                  <a:pt x="2568" y="1471"/>
                </a:lnTo>
                <a:lnTo>
                  <a:pt x="2564" y="1472"/>
                </a:lnTo>
                <a:lnTo>
                  <a:pt x="2561" y="1473"/>
                </a:lnTo>
                <a:close/>
                <a:moveTo>
                  <a:pt x="2638" y="1479"/>
                </a:moveTo>
                <a:lnTo>
                  <a:pt x="2633" y="1478"/>
                </a:lnTo>
                <a:lnTo>
                  <a:pt x="2629" y="1477"/>
                </a:lnTo>
                <a:lnTo>
                  <a:pt x="2624" y="1475"/>
                </a:lnTo>
                <a:lnTo>
                  <a:pt x="2620" y="1472"/>
                </a:lnTo>
                <a:lnTo>
                  <a:pt x="2617" y="1468"/>
                </a:lnTo>
                <a:lnTo>
                  <a:pt x="2615" y="1464"/>
                </a:lnTo>
                <a:lnTo>
                  <a:pt x="2614" y="1460"/>
                </a:lnTo>
                <a:lnTo>
                  <a:pt x="2613" y="1455"/>
                </a:lnTo>
                <a:lnTo>
                  <a:pt x="2614" y="1450"/>
                </a:lnTo>
                <a:lnTo>
                  <a:pt x="2615" y="1446"/>
                </a:lnTo>
                <a:lnTo>
                  <a:pt x="2617" y="1442"/>
                </a:lnTo>
                <a:lnTo>
                  <a:pt x="2620" y="1439"/>
                </a:lnTo>
                <a:lnTo>
                  <a:pt x="2624" y="1436"/>
                </a:lnTo>
                <a:lnTo>
                  <a:pt x="2629" y="1434"/>
                </a:lnTo>
                <a:lnTo>
                  <a:pt x="2633" y="1432"/>
                </a:lnTo>
                <a:lnTo>
                  <a:pt x="2638" y="1432"/>
                </a:lnTo>
                <a:lnTo>
                  <a:pt x="2642" y="1432"/>
                </a:lnTo>
                <a:lnTo>
                  <a:pt x="2647" y="1434"/>
                </a:lnTo>
                <a:lnTo>
                  <a:pt x="2651" y="1436"/>
                </a:lnTo>
                <a:lnTo>
                  <a:pt x="2654" y="1439"/>
                </a:lnTo>
                <a:lnTo>
                  <a:pt x="2657" y="1442"/>
                </a:lnTo>
                <a:lnTo>
                  <a:pt x="2659" y="1446"/>
                </a:lnTo>
                <a:lnTo>
                  <a:pt x="2661" y="1450"/>
                </a:lnTo>
                <a:lnTo>
                  <a:pt x="2661" y="1455"/>
                </a:lnTo>
                <a:lnTo>
                  <a:pt x="2661" y="1460"/>
                </a:lnTo>
                <a:lnTo>
                  <a:pt x="2659" y="1464"/>
                </a:lnTo>
                <a:lnTo>
                  <a:pt x="2657" y="1468"/>
                </a:lnTo>
                <a:lnTo>
                  <a:pt x="2654" y="1472"/>
                </a:lnTo>
                <a:lnTo>
                  <a:pt x="2651" y="1475"/>
                </a:lnTo>
                <a:lnTo>
                  <a:pt x="2647" y="1477"/>
                </a:lnTo>
                <a:lnTo>
                  <a:pt x="2642" y="1478"/>
                </a:lnTo>
                <a:lnTo>
                  <a:pt x="2638" y="1479"/>
                </a:lnTo>
                <a:close/>
                <a:moveTo>
                  <a:pt x="2714" y="1473"/>
                </a:moveTo>
                <a:lnTo>
                  <a:pt x="2710" y="1472"/>
                </a:lnTo>
                <a:lnTo>
                  <a:pt x="2707" y="1471"/>
                </a:lnTo>
                <a:lnTo>
                  <a:pt x="2704" y="1470"/>
                </a:lnTo>
                <a:lnTo>
                  <a:pt x="2701" y="1468"/>
                </a:lnTo>
                <a:lnTo>
                  <a:pt x="2699" y="1465"/>
                </a:lnTo>
                <a:lnTo>
                  <a:pt x="2697" y="1462"/>
                </a:lnTo>
                <a:lnTo>
                  <a:pt x="2696" y="1459"/>
                </a:lnTo>
                <a:lnTo>
                  <a:pt x="2696" y="1455"/>
                </a:lnTo>
                <a:lnTo>
                  <a:pt x="2696" y="1452"/>
                </a:lnTo>
                <a:lnTo>
                  <a:pt x="2697" y="1448"/>
                </a:lnTo>
                <a:lnTo>
                  <a:pt x="2699" y="1445"/>
                </a:lnTo>
                <a:lnTo>
                  <a:pt x="2701" y="1443"/>
                </a:lnTo>
                <a:lnTo>
                  <a:pt x="2704" y="1441"/>
                </a:lnTo>
                <a:lnTo>
                  <a:pt x="2707" y="1439"/>
                </a:lnTo>
                <a:lnTo>
                  <a:pt x="2710" y="1438"/>
                </a:lnTo>
                <a:lnTo>
                  <a:pt x="2714" y="1438"/>
                </a:lnTo>
                <a:lnTo>
                  <a:pt x="2718" y="1438"/>
                </a:lnTo>
                <a:lnTo>
                  <a:pt x="2721" y="1439"/>
                </a:lnTo>
                <a:lnTo>
                  <a:pt x="2724" y="1441"/>
                </a:lnTo>
                <a:lnTo>
                  <a:pt x="2727" y="1443"/>
                </a:lnTo>
                <a:lnTo>
                  <a:pt x="2729" y="1445"/>
                </a:lnTo>
                <a:lnTo>
                  <a:pt x="2731" y="1448"/>
                </a:lnTo>
                <a:lnTo>
                  <a:pt x="2732" y="1452"/>
                </a:lnTo>
                <a:lnTo>
                  <a:pt x="2732" y="1455"/>
                </a:lnTo>
                <a:lnTo>
                  <a:pt x="2732" y="1459"/>
                </a:lnTo>
                <a:lnTo>
                  <a:pt x="2731" y="1462"/>
                </a:lnTo>
                <a:lnTo>
                  <a:pt x="2729" y="1465"/>
                </a:lnTo>
                <a:lnTo>
                  <a:pt x="2727" y="1468"/>
                </a:lnTo>
                <a:lnTo>
                  <a:pt x="2724" y="1470"/>
                </a:lnTo>
                <a:lnTo>
                  <a:pt x="2721" y="1471"/>
                </a:lnTo>
                <a:lnTo>
                  <a:pt x="2718" y="1472"/>
                </a:lnTo>
                <a:lnTo>
                  <a:pt x="2714" y="1473"/>
                </a:lnTo>
                <a:close/>
                <a:moveTo>
                  <a:pt x="2818" y="1382"/>
                </a:moveTo>
                <a:lnTo>
                  <a:pt x="2817" y="1388"/>
                </a:lnTo>
                <a:lnTo>
                  <a:pt x="2815" y="1392"/>
                </a:lnTo>
                <a:lnTo>
                  <a:pt x="2813" y="1397"/>
                </a:lnTo>
                <a:lnTo>
                  <a:pt x="2810" y="1401"/>
                </a:lnTo>
                <a:lnTo>
                  <a:pt x="2806" y="1404"/>
                </a:lnTo>
                <a:lnTo>
                  <a:pt x="2802" y="1406"/>
                </a:lnTo>
                <a:lnTo>
                  <a:pt x="2796" y="1408"/>
                </a:lnTo>
                <a:lnTo>
                  <a:pt x="2791" y="1408"/>
                </a:lnTo>
                <a:lnTo>
                  <a:pt x="2484" y="1408"/>
                </a:lnTo>
                <a:lnTo>
                  <a:pt x="2479" y="1408"/>
                </a:lnTo>
                <a:lnTo>
                  <a:pt x="2474" y="1406"/>
                </a:lnTo>
                <a:lnTo>
                  <a:pt x="2469" y="1404"/>
                </a:lnTo>
                <a:lnTo>
                  <a:pt x="2465" y="1401"/>
                </a:lnTo>
                <a:lnTo>
                  <a:pt x="2462" y="1397"/>
                </a:lnTo>
                <a:lnTo>
                  <a:pt x="2460" y="1392"/>
                </a:lnTo>
                <a:lnTo>
                  <a:pt x="2458" y="1388"/>
                </a:lnTo>
                <a:lnTo>
                  <a:pt x="2458" y="1382"/>
                </a:lnTo>
                <a:lnTo>
                  <a:pt x="2458" y="981"/>
                </a:lnTo>
                <a:lnTo>
                  <a:pt x="2458" y="976"/>
                </a:lnTo>
                <a:lnTo>
                  <a:pt x="2460" y="971"/>
                </a:lnTo>
                <a:lnTo>
                  <a:pt x="2462" y="967"/>
                </a:lnTo>
                <a:lnTo>
                  <a:pt x="2465" y="963"/>
                </a:lnTo>
                <a:lnTo>
                  <a:pt x="2469" y="960"/>
                </a:lnTo>
                <a:lnTo>
                  <a:pt x="2474" y="957"/>
                </a:lnTo>
                <a:lnTo>
                  <a:pt x="2479" y="956"/>
                </a:lnTo>
                <a:lnTo>
                  <a:pt x="2484" y="955"/>
                </a:lnTo>
                <a:lnTo>
                  <a:pt x="2791" y="955"/>
                </a:lnTo>
                <a:lnTo>
                  <a:pt x="2796" y="956"/>
                </a:lnTo>
                <a:lnTo>
                  <a:pt x="2802" y="957"/>
                </a:lnTo>
                <a:lnTo>
                  <a:pt x="2806" y="960"/>
                </a:lnTo>
                <a:lnTo>
                  <a:pt x="2810" y="963"/>
                </a:lnTo>
                <a:lnTo>
                  <a:pt x="2813" y="967"/>
                </a:lnTo>
                <a:lnTo>
                  <a:pt x="2815" y="971"/>
                </a:lnTo>
                <a:lnTo>
                  <a:pt x="2817" y="976"/>
                </a:lnTo>
                <a:lnTo>
                  <a:pt x="2818" y="981"/>
                </a:lnTo>
                <a:lnTo>
                  <a:pt x="2818" y="1382"/>
                </a:lnTo>
                <a:close/>
                <a:moveTo>
                  <a:pt x="652" y="1920"/>
                </a:moveTo>
                <a:lnTo>
                  <a:pt x="659" y="1916"/>
                </a:lnTo>
                <a:lnTo>
                  <a:pt x="668" y="1913"/>
                </a:lnTo>
                <a:lnTo>
                  <a:pt x="677" y="1911"/>
                </a:lnTo>
                <a:lnTo>
                  <a:pt x="686" y="1910"/>
                </a:lnTo>
                <a:lnTo>
                  <a:pt x="924" y="1910"/>
                </a:lnTo>
                <a:lnTo>
                  <a:pt x="931" y="1910"/>
                </a:lnTo>
                <a:lnTo>
                  <a:pt x="938" y="1912"/>
                </a:lnTo>
                <a:lnTo>
                  <a:pt x="944" y="1913"/>
                </a:lnTo>
                <a:lnTo>
                  <a:pt x="951" y="1916"/>
                </a:lnTo>
                <a:lnTo>
                  <a:pt x="916" y="1849"/>
                </a:lnTo>
                <a:lnTo>
                  <a:pt x="912" y="1842"/>
                </a:lnTo>
                <a:lnTo>
                  <a:pt x="906" y="1835"/>
                </a:lnTo>
                <a:lnTo>
                  <a:pt x="898" y="1829"/>
                </a:lnTo>
                <a:lnTo>
                  <a:pt x="890" y="1823"/>
                </a:lnTo>
                <a:lnTo>
                  <a:pt x="882" y="1819"/>
                </a:lnTo>
                <a:lnTo>
                  <a:pt x="873" y="1816"/>
                </a:lnTo>
                <a:lnTo>
                  <a:pt x="864" y="1814"/>
                </a:lnTo>
                <a:lnTo>
                  <a:pt x="856" y="1813"/>
                </a:lnTo>
                <a:lnTo>
                  <a:pt x="749" y="1813"/>
                </a:lnTo>
                <a:lnTo>
                  <a:pt x="740" y="1814"/>
                </a:lnTo>
                <a:lnTo>
                  <a:pt x="730" y="1816"/>
                </a:lnTo>
                <a:lnTo>
                  <a:pt x="722" y="1819"/>
                </a:lnTo>
                <a:lnTo>
                  <a:pt x="713" y="1823"/>
                </a:lnTo>
                <a:lnTo>
                  <a:pt x="705" y="1829"/>
                </a:lnTo>
                <a:lnTo>
                  <a:pt x="699" y="1835"/>
                </a:lnTo>
                <a:lnTo>
                  <a:pt x="693" y="1842"/>
                </a:lnTo>
                <a:lnTo>
                  <a:pt x="688" y="1849"/>
                </a:lnTo>
                <a:lnTo>
                  <a:pt x="652" y="1920"/>
                </a:lnTo>
                <a:close/>
                <a:moveTo>
                  <a:pt x="944" y="1936"/>
                </a:moveTo>
                <a:lnTo>
                  <a:pt x="939" y="1933"/>
                </a:lnTo>
                <a:lnTo>
                  <a:pt x="934" y="1932"/>
                </a:lnTo>
                <a:lnTo>
                  <a:pt x="929" y="1931"/>
                </a:lnTo>
                <a:lnTo>
                  <a:pt x="924" y="1930"/>
                </a:lnTo>
                <a:lnTo>
                  <a:pt x="686" y="1930"/>
                </a:lnTo>
                <a:lnTo>
                  <a:pt x="680" y="1931"/>
                </a:lnTo>
                <a:lnTo>
                  <a:pt x="675" y="1932"/>
                </a:lnTo>
                <a:lnTo>
                  <a:pt x="670" y="1933"/>
                </a:lnTo>
                <a:lnTo>
                  <a:pt x="666" y="1936"/>
                </a:lnTo>
                <a:lnTo>
                  <a:pt x="661" y="1939"/>
                </a:lnTo>
                <a:lnTo>
                  <a:pt x="657" y="1943"/>
                </a:lnTo>
                <a:lnTo>
                  <a:pt x="653" y="1947"/>
                </a:lnTo>
                <a:lnTo>
                  <a:pt x="650" y="1952"/>
                </a:lnTo>
                <a:lnTo>
                  <a:pt x="647" y="1957"/>
                </a:lnTo>
                <a:lnTo>
                  <a:pt x="644" y="1962"/>
                </a:lnTo>
                <a:lnTo>
                  <a:pt x="643" y="1968"/>
                </a:lnTo>
                <a:lnTo>
                  <a:pt x="643" y="1973"/>
                </a:lnTo>
                <a:lnTo>
                  <a:pt x="643" y="2435"/>
                </a:lnTo>
                <a:lnTo>
                  <a:pt x="644" y="2443"/>
                </a:lnTo>
                <a:lnTo>
                  <a:pt x="647" y="2452"/>
                </a:lnTo>
                <a:lnTo>
                  <a:pt x="651" y="2459"/>
                </a:lnTo>
                <a:lnTo>
                  <a:pt x="656" y="2465"/>
                </a:lnTo>
                <a:lnTo>
                  <a:pt x="662" y="2471"/>
                </a:lnTo>
                <a:lnTo>
                  <a:pt x="669" y="2474"/>
                </a:lnTo>
                <a:lnTo>
                  <a:pt x="677" y="2477"/>
                </a:lnTo>
                <a:lnTo>
                  <a:pt x="686" y="2478"/>
                </a:lnTo>
                <a:lnTo>
                  <a:pt x="924" y="2478"/>
                </a:lnTo>
                <a:lnTo>
                  <a:pt x="932" y="2477"/>
                </a:lnTo>
                <a:lnTo>
                  <a:pt x="940" y="2474"/>
                </a:lnTo>
                <a:lnTo>
                  <a:pt x="947" y="2471"/>
                </a:lnTo>
                <a:lnTo>
                  <a:pt x="954" y="2465"/>
                </a:lnTo>
                <a:lnTo>
                  <a:pt x="959" y="2459"/>
                </a:lnTo>
                <a:lnTo>
                  <a:pt x="963" y="2452"/>
                </a:lnTo>
                <a:lnTo>
                  <a:pt x="965" y="2443"/>
                </a:lnTo>
                <a:lnTo>
                  <a:pt x="966" y="2435"/>
                </a:lnTo>
                <a:lnTo>
                  <a:pt x="966" y="1973"/>
                </a:lnTo>
                <a:lnTo>
                  <a:pt x="965" y="1968"/>
                </a:lnTo>
                <a:lnTo>
                  <a:pt x="964" y="1962"/>
                </a:lnTo>
                <a:lnTo>
                  <a:pt x="962" y="1957"/>
                </a:lnTo>
                <a:lnTo>
                  <a:pt x="960" y="1952"/>
                </a:lnTo>
                <a:lnTo>
                  <a:pt x="957" y="1947"/>
                </a:lnTo>
                <a:lnTo>
                  <a:pt x="953" y="1943"/>
                </a:lnTo>
                <a:lnTo>
                  <a:pt x="949" y="1939"/>
                </a:lnTo>
                <a:lnTo>
                  <a:pt x="944" y="1936"/>
                </a:lnTo>
                <a:close/>
                <a:moveTo>
                  <a:pt x="909" y="2386"/>
                </a:moveTo>
                <a:lnTo>
                  <a:pt x="715" y="2386"/>
                </a:lnTo>
                <a:lnTo>
                  <a:pt x="712" y="2386"/>
                </a:lnTo>
                <a:lnTo>
                  <a:pt x="709" y="2385"/>
                </a:lnTo>
                <a:lnTo>
                  <a:pt x="706" y="2384"/>
                </a:lnTo>
                <a:lnTo>
                  <a:pt x="704" y="2382"/>
                </a:lnTo>
                <a:lnTo>
                  <a:pt x="702" y="2379"/>
                </a:lnTo>
                <a:lnTo>
                  <a:pt x="700" y="2376"/>
                </a:lnTo>
                <a:lnTo>
                  <a:pt x="699" y="2373"/>
                </a:lnTo>
                <a:lnTo>
                  <a:pt x="699" y="2370"/>
                </a:lnTo>
                <a:lnTo>
                  <a:pt x="699" y="2365"/>
                </a:lnTo>
                <a:lnTo>
                  <a:pt x="700" y="2362"/>
                </a:lnTo>
                <a:lnTo>
                  <a:pt x="702" y="2359"/>
                </a:lnTo>
                <a:lnTo>
                  <a:pt x="704" y="2357"/>
                </a:lnTo>
                <a:lnTo>
                  <a:pt x="706" y="2355"/>
                </a:lnTo>
                <a:lnTo>
                  <a:pt x="709" y="2353"/>
                </a:lnTo>
                <a:lnTo>
                  <a:pt x="712" y="2352"/>
                </a:lnTo>
                <a:lnTo>
                  <a:pt x="715" y="2352"/>
                </a:lnTo>
                <a:lnTo>
                  <a:pt x="909" y="2352"/>
                </a:lnTo>
                <a:lnTo>
                  <a:pt x="912" y="2352"/>
                </a:lnTo>
                <a:lnTo>
                  <a:pt x="915" y="2353"/>
                </a:lnTo>
                <a:lnTo>
                  <a:pt x="918" y="2355"/>
                </a:lnTo>
                <a:lnTo>
                  <a:pt x="921" y="2357"/>
                </a:lnTo>
                <a:lnTo>
                  <a:pt x="923" y="2359"/>
                </a:lnTo>
                <a:lnTo>
                  <a:pt x="924" y="2362"/>
                </a:lnTo>
                <a:lnTo>
                  <a:pt x="925" y="2365"/>
                </a:lnTo>
                <a:lnTo>
                  <a:pt x="926" y="2370"/>
                </a:lnTo>
                <a:lnTo>
                  <a:pt x="925" y="2373"/>
                </a:lnTo>
                <a:lnTo>
                  <a:pt x="924" y="2376"/>
                </a:lnTo>
                <a:lnTo>
                  <a:pt x="923" y="2379"/>
                </a:lnTo>
                <a:lnTo>
                  <a:pt x="921" y="2382"/>
                </a:lnTo>
                <a:lnTo>
                  <a:pt x="918" y="2384"/>
                </a:lnTo>
                <a:lnTo>
                  <a:pt x="915" y="2385"/>
                </a:lnTo>
                <a:lnTo>
                  <a:pt x="912" y="2386"/>
                </a:lnTo>
                <a:lnTo>
                  <a:pt x="909" y="2386"/>
                </a:lnTo>
                <a:close/>
                <a:moveTo>
                  <a:pt x="909" y="2309"/>
                </a:moveTo>
                <a:lnTo>
                  <a:pt x="715" y="2309"/>
                </a:lnTo>
                <a:lnTo>
                  <a:pt x="712" y="2308"/>
                </a:lnTo>
                <a:lnTo>
                  <a:pt x="709" y="2307"/>
                </a:lnTo>
                <a:lnTo>
                  <a:pt x="706" y="2306"/>
                </a:lnTo>
                <a:lnTo>
                  <a:pt x="704" y="2304"/>
                </a:lnTo>
                <a:lnTo>
                  <a:pt x="702" y="2301"/>
                </a:lnTo>
                <a:lnTo>
                  <a:pt x="700" y="2299"/>
                </a:lnTo>
                <a:lnTo>
                  <a:pt x="699" y="2295"/>
                </a:lnTo>
                <a:lnTo>
                  <a:pt x="699" y="2292"/>
                </a:lnTo>
                <a:lnTo>
                  <a:pt x="699" y="2289"/>
                </a:lnTo>
                <a:lnTo>
                  <a:pt x="700" y="2286"/>
                </a:lnTo>
                <a:lnTo>
                  <a:pt x="702" y="2283"/>
                </a:lnTo>
                <a:lnTo>
                  <a:pt x="704" y="2279"/>
                </a:lnTo>
                <a:lnTo>
                  <a:pt x="706" y="2277"/>
                </a:lnTo>
                <a:lnTo>
                  <a:pt x="709" y="2276"/>
                </a:lnTo>
                <a:lnTo>
                  <a:pt x="712" y="2275"/>
                </a:lnTo>
                <a:lnTo>
                  <a:pt x="715" y="2274"/>
                </a:lnTo>
                <a:lnTo>
                  <a:pt x="909" y="2274"/>
                </a:lnTo>
                <a:lnTo>
                  <a:pt x="912" y="2275"/>
                </a:lnTo>
                <a:lnTo>
                  <a:pt x="915" y="2276"/>
                </a:lnTo>
                <a:lnTo>
                  <a:pt x="918" y="2277"/>
                </a:lnTo>
                <a:lnTo>
                  <a:pt x="921" y="2279"/>
                </a:lnTo>
                <a:lnTo>
                  <a:pt x="923" y="2283"/>
                </a:lnTo>
                <a:lnTo>
                  <a:pt x="924" y="2286"/>
                </a:lnTo>
                <a:lnTo>
                  <a:pt x="925" y="2289"/>
                </a:lnTo>
                <a:lnTo>
                  <a:pt x="926" y="2292"/>
                </a:lnTo>
                <a:lnTo>
                  <a:pt x="925" y="2295"/>
                </a:lnTo>
                <a:lnTo>
                  <a:pt x="924" y="2299"/>
                </a:lnTo>
                <a:lnTo>
                  <a:pt x="923" y="2301"/>
                </a:lnTo>
                <a:lnTo>
                  <a:pt x="921" y="2304"/>
                </a:lnTo>
                <a:lnTo>
                  <a:pt x="918" y="2306"/>
                </a:lnTo>
                <a:lnTo>
                  <a:pt x="915" y="2307"/>
                </a:lnTo>
                <a:lnTo>
                  <a:pt x="912" y="2308"/>
                </a:lnTo>
                <a:lnTo>
                  <a:pt x="909" y="2309"/>
                </a:lnTo>
                <a:close/>
                <a:moveTo>
                  <a:pt x="902" y="2216"/>
                </a:moveTo>
                <a:lnTo>
                  <a:pt x="897" y="2215"/>
                </a:lnTo>
                <a:lnTo>
                  <a:pt x="892" y="2214"/>
                </a:lnTo>
                <a:lnTo>
                  <a:pt x="889" y="2212"/>
                </a:lnTo>
                <a:lnTo>
                  <a:pt x="885" y="2209"/>
                </a:lnTo>
                <a:lnTo>
                  <a:pt x="882" y="2206"/>
                </a:lnTo>
                <a:lnTo>
                  <a:pt x="880" y="2202"/>
                </a:lnTo>
                <a:lnTo>
                  <a:pt x="879" y="2197"/>
                </a:lnTo>
                <a:lnTo>
                  <a:pt x="878" y="2192"/>
                </a:lnTo>
                <a:lnTo>
                  <a:pt x="879" y="2187"/>
                </a:lnTo>
                <a:lnTo>
                  <a:pt x="880" y="2183"/>
                </a:lnTo>
                <a:lnTo>
                  <a:pt x="882" y="2179"/>
                </a:lnTo>
                <a:lnTo>
                  <a:pt x="885" y="2175"/>
                </a:lnTo>
                <a:lnTo>
                  <a:pt x="889" y="2172"/>
                </a:lnTo>
                <a:lnTo>
                  <a:pt x="892" y="2170"/>
                </a:lnTo>
                <a:lnTo>
                  <a:pt x="897" y="2169"/>
                </a:lnTo>
                <a:lnTo>
                  <a:pt x="902" y="2168"/>
                </a:lnTo>
                <a:lnTo>
                  <a:pt x="907" y="2169"/>
                </a:lnTo>
                <a:lnTo>
                  <a:pt x="912" y="2170"/>
                </a:lnTo>
                <a:lnTo>
                  <a:pt x="915" y="2172"/>
                </a:lnTo>
                <a:lnTo>
                  <a:pt x="919" y="2175"/>
                </a:lnTo>
                <a:lnTo>
                  <a:pt x="922" y="2179"/>
                </a:lnTo>
                <a:lnTo>
                  <a:pt x="924" y="2183"/>
                </a:lnTo>
                <a:lnTo>
                  <a:pt x="925" y="2187"/>
                </a:lnTo>
                <a:lnTo>
                  <a:pt x="926" y="2192"/>
                </a:lnTo>
                <a:lnTo>
                  <a:pt x="925" y="2197"/>
                </a:lnTo>
                <a:lnTo>
                  <a:pt x="924" y="2202"/>
                </a:lnTo>
                <a:lnTo>
                  <a:pt x="922" y="2206"/>
                </a:lnTo>
                <a:lnTo>
                  <a:pt x="919" y="2209"/>
                </a:lnTo>
                <a:lnTo>
                  <a:pt x="915" y="2212"/>
                </a:lnTo>
                <a:lnTo>
                  <a:pt x="912" y="2214"/>
                </a:lnTo>
                <a:lnTo>
                  <a:pt x="907" y="2215"/>
                </a:lnTo>
                <a:lnTo>
                  <a:pt x="902" y="2216"/>
                </a:ln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sp>
        <p:nvSpPr>
          <p:cNvPr id="116" name="Rectangle 115"/>
          <p:cNvSpPr/>
          <p:nvPr/>
        </p:nvSpPr>
        <p:spPr>
          <a:xfrm>
            <a:off x="5241122" y="1786624"/>
            <a:ext cx="864276" cy="502573"/>
          </a:xfrm>
          <a:prstGeom prst="rect">
            <a:avLst/>
          </a:prstGeom>
        </p:spPr>
        <p:txBody>
          <a:bodyPr wrap="none" lIns="91440" tIns="45720" rIns="91440" bIns="45720">
            <a:spAutoFit/>
          </a:bodyPr>
          <a:lstStyle/>
          <a:p>
            <a:pPr algn="ctr" defTabSz="914332"/>
            <a:r>
              <a:rPr lang="en-US" sz="1333" dirty="0">
                <a:solidFill>
                  <a:srgbClr val="000000"/>
                </a:solidFill>
                <a:latin typeface="Calibri Light" panose="020F0302020204030204" pitchFamily="34" charset="0"/>
              </a:rPr>
              <a:t>Cognitive </a:t>
            </a:r>
          </a:p>
          <a:p>
            <a:pPr algn="ctr" defTabSz="914332"/>
            <a:r>
              <a:rPr lang="en-US" sz="1333" dirty="0">
                <a:solidFill>
                  <a:srgbClr val="000000"/>
                </a:solidFill>
                <a:latin typeface="Calibri Light" panose="020F0302020204030204" pitchFamily="34" charset="0"/>
              </a:rPr>
              <a:t>Based</a:t>
            </a:r>
          </a:p>
        </p:txBody>
      </p:sp>
      <p:sp>
        <p:nvSpPr>
          <p:cNvPr id="117" name="Rectangle 116"/>
          <p:cNvSpPr/>
          <p:nvPr/>
        </p:nvSpPr>
        <p:spPr>
          <a:xfrm>
            <a:off x="2472471" y="1786624"/>
            <a:ext cx="671401" cy="502573"/>
          </a:xfrm>
          <a:prstGeom prst="rect">
            <a:avLst/>
          </a:prstGeom>
        </p:spPr>
        <p:txBody>
          <a:bodyPr wrap="none" lIns="91440" tIns="45720" rIns="91440" bIns="45720">
            <a:spAutoFit/>
          </a:bodyPr>
          <a:lstStyle/>
          <a:p>
            <a:pPr algn="ctr" defTabSz="914332"/>
            <a:r>
              <a:rPr lang="en-US" sz="1333" dirty="0">
                <a:solidFill>
                  <a:srgbClr val="000000"/>
                </a:solidFill>
                <a:latin typeface="Calibri Light" panose="020F0302020204030204" pitchFamily="34" charset="0"/>
              </a:rPr>
              <a:t>Cloud</a:t>
            </a:r>
          </a:p>
          <a:p>
            <a:pPr algn="ctr" defTabSz="914332"/>
            <a:r>
              <a:rPr lang="en-US" sz="1333" dirty="0">
                <a:solidFill>
                  <a:srgbClr val="000000"/>
                </a:solidFill>
                <a:latin typeface="Calibri Light" panose="020F0302020204030204" pitchFamily="34" charset="0"/>
              </a:rPr>
              <a:t>Hosted</a:t>
            </a:r>
          </a:p>
        </p:txBody>
      </p:sp>
      <p:sp>
        <p:nvSpPr>
          <p:cNvPr id="118" name="Rectangle 117"/>
          <p:cNvSpPr/>
          <p:nvPr/>
        </p:nvSpPr>
        <p:spPr>
          <a:xfrm>
            <a:off x="8056536" y="1786624"/>
            <a:ext cx="816249" cy="502573"/>
          </a:xfrm>
          <a:prstGeom prst="rect">
            <a:avLst/>
          </a:prstGeom>
        </p:spPr>
        <p:txBody>
          <a:bodyPr wrap="none" lIns="91440" tIns="45720" rIns="91440" bIns="45720">
            <a:spAutoFit/>
          </a:bodyPr>
          <a:lstStyle/>
          <a:p>
            <a:pPr algn="ctr" defTabSz="914332"/>
            <a:r>
              <a:rPr lang="en-US" sz="1333" dirty="0">
                <a:solidFill>
                  <a:srgbClr val="000000"/>
                </a:solidFill>
                <a:latin typeface="Calibri Light" panose="020F0302020204030204" pitchFamily="34" charset="0"/>
              </a:rPr>
              <a:t>Global</a:t>
            </a:r>
          </a:p>
          <a:p>
            <a:pPr algn="ctr" defTabSz="914332"/>
            <a:r>
              <a:rPr lang="en-US" sz="1333" dirty="0">
                <a:solidFill>
                  <a:srgbClr val="000000"/>
                </a:solidFill>
                <a:latin typeface="Calibri Light" panose="020F0302020204030204" pitchFamily="34" charset="0"/>
              </a:rPr>
              <a:t>Helpdesk</a:t>
            </a:r>
          </a:p>
        </p:txBody>
      </p:sp>
      <p:sp>
        <p:nvSpPr>
          <p:cNvPr id="119" name="Rectangle 118"/>
          <p:cNvSpPr/>
          <p:nvPr/>
        </p:nvSpPr>
        <p:spPr>
          <a:xfrm>
            <a:off x="9490590" y="1786624"/>
            <a:ext cx="918648" cy="502573"/>
          </a:xfrm>
          <a:prstGeom prst="rect">
            <a:avLst/>
          </a:prstGeom>
        </p:spPr>
        <p:txBody>
          <a:bodyPr wrap="none" lIns="91440" tIns="45720" rIns="91440" bIns="45720">
            <a:spAutoFit/>
          </a:bodyPr>
          <a:lstStyle/>
          <a:p>
            <a:pPr algn="ctr" defTabSz="914332"/>
            <a:r>
              <a:rPr lang="en-US" sz="1333" dirty="0">
                <a:solidFill>
                  <a:srgbClr val="000000"/>
                </a:solidFill>
                <a:latin typeface="Calibri Light" panose="020F0302020204030204" pitchFamily="34" charset="0"/>
              </a:rPr>
              <a:t>Archival &amp; </a:t>
            </a:r>
          </a:p>
          <a:p>
            <a:pPr algn="ctr" defTabSz="914332"/>
            <a:r>
              <a:rPr lang="en-US" sz="1333" dirty="0">
                <a:solidFill>
                  <a:srgbClr val="000000"/>
                </a:solidFill>
                <a:latin typeface="Calibri Light" panose="020F0302020204030204" pitchFamily="34" charset="0"/>
              </a:rPr>
              <a:t>Retention</a:t>
            </a:r>
          </a:p>
        </p:txBody>
      </p:sp>
      <p:sp>
        <p:nvSpPr>
          <p:cNvPr id="120" name="Rectangle 119"/>
          <p:cNvSpPr/>
          <p:nvPr/>
        </p:nvSpPr>
        <p:spPr>
          <a:xfrm>
            <a:off x="10890761" y="1786624"/>
            <a:ext cx="1180411" cy="502573"/>
          </a:xfrm>
          <a:prstGeom prst="rect">
            <a:avLst/>
          </a:prstGeom>
        </p:spPr>
        <p:txBody>
          <a:bodyPr wrap="square" lIns="91440" tIns="45720" rIns="91440" bIns="45720">
            <a:spAutoFit/>
          </a:bodyPr>
          <a:lstStyle/>
          <a:p>
            <a:pPr algn="ctr" defTabSz="914332"/>
            <a:r>
              <a:rPr lang="en-US" sz="1333" dirty="0">
                <a:solidFill>
                  <a:srgbClr val="000000"/>
                </a:solidFill>
                <a:latin typeface="Calibri Light" panose="020F0302020204030204" pitchFamily="34" charset="0"/>
              </a:rPr>
              <a:t>Business Services</a:t>
            </a:r>
          </a:p>
        </p:txBody>
      </p:sp>
      <p:sp>
        <p:nvSpPr>
          <p:cNvPr id="121" name="Rectangle 120"/>
          <p:cNvSpPr/>
          <p:nvPr/>
        </p:nvSpPr>
        <p:spPr>
          <a:xfrm>
            <a:off x="834305" y="1786624"/>
            <a:ext cx="922624" cy="502573"/>
          </a:xfrm>
          <a:prstGeom prst="rect">
            <a:avLst/>
          </a:prstGeom>
        </p:spPr>
        <p:txBody>
          <a:bodyPr wrap="none" lIns="91440" tIns="45720" rIns="91440" bIns="45720">
            <a:spAutoFit/>
          </a:bodyPr>
          <a:lstStyle/>
          <a:p>
            <a:pPr algn="ctr" defTabSz="914332"/>
            <a:r>
              <a:rPr lang="en-US" sz="1333" dirty="0">
                <a:solidFill>
                  <a:srgbClr val="000000"/>
                </a:solidFill>
                <a:latin typeface="Calibri Light" panose="020F0302020204030204" pitchFamily="34" charset="0"/>
              </a:rPr>
              <a:t>Regulatory</a:t>
            </a:r>
          </a:p>
          <a:p>
            <a:pPr algn="ctr" defTabSz="914332"/>
            <a:r>
              <a:rPr lang="en-US" sz="1333" dirty="0">
                <a:solidFill>
                  <a:srgbClr val="000000"/>
                </a:solidFill>
                <a:latin typeface="Calibri Light" panose="020F0302020204030204" pitchFamily="34" charset="0"/>
              </a:rPr>
              <a:t>Compliant</a:t>
            </a:r>
          </a:p>
        </p:txBody>
      </p:sp>
      <p:sp>
        <p:nvSpPr>
          <p:cNvPr id="122" name="Rectangle 121"/>
          <p:cNvSpPr/>
          <p:nvPr/>
        </p:nvSpPr>
        <p:spPr>
          <a:xfrm>
            <a:off x="6719855" y="1786624"/>
            <a:ext cx="656655" cy="502573"/>
          </a:xfrm>
          <a:prstGeom prst="rect">
            <a:avLst/>
          </a:prstGeom>
        </p:spPr>
        <p:txBody>
          <a:bodyPr wrap="none" lIns="91440" tIns="45720" rIns="91440" bIns="45720">
            <a:spAutoFit/>
          </a:bodyPr>
          <a:lstStyle/>
          <a:p>
            <a:pPr algn="ctr" defTabSz="914332"/>
            <a:r>
              <a:rPr lang="en-US" sz="1333" dirty="0">
                <a:solidFill>
                  <a:srgbClr val="000000"/>
                </a:solidFill>
                <a:latin typeface="Calibri Light" panose="020F0302020204030204" pitchFamily="34" charset="0"/>
              </a:rPr>
              <a:t>Digital </a:t>
            </a:r>
          </a:p>
          <a:p>
            <a:pPr algn="ctr" defTabSz="914332"/>
            <a:r>
              <a:rPr lang="en-US" sz="1333" dirty="0">
                <a:solidFill>
                  <a:srgbClr val="000000"/>
                </a:solidFill>
                <a:latin typeface="Calibri Light" panose="020F0302020204030204" pitchFamily="34" charset="0"/>
              </a:rPr>
              <a:t>Forces</a:t>
            </a:r>
          </a:p>
        </p:txBody>
      </p:sp>
      <p:grpSp>
        <p:nvGrpSpPr>
          <p:cNvPr id="123" name="Group 122"/>
          <p:cNvGrpSpPr/>
          <p:nvPr/>
        </p:nvGrpSpPr>
        <p:grpSpPr>
          <a:xfrm>
            <a:off x="3570611" y="1186134"/>
            <a:ext cx="457200" cy="481284"/>
            <a:chOff x="6904038" y="3840163"/>
            <a:chExt cx="1096963" cy="1096963"/>
          </a:xfrm>
          <a:solidFill>
            <a:schemeClr val="accent1"/>
          </a:solidFill>
        </p:grpSpPr>
        <p:sp>
          <p:nvSpPr>
            <p:cNvPr id="124" name="Freeform 14"/>
            <p:cNvSpPr>
              <a:spLocks/>
            </p:cNvSpPr>
            <p:nvPr/>
          </p:nvSpPr>
          <p:spPr bwMode="auto">
            <a:xfrm>
              <a:off x="7256463" y="4000500"/>
              <a:ext cx="209550" cy="296863"/>
            </a:xfrm>
            <a:custGeom>
              <a:avLst/>
              <a:gdLst>
                <a:gd name="T0" fmla="*/ 149 w 529"/>
                <a:gd name="T1" fmla="*/ 620 h 749"/>
                <a:gd name="T2" fmla="*/ 265 w 529"/>
                <a:gd name="T3" fmla="*/ 749 h 749"/>
                <a:gd name="T4" fmla="*/ 379 w 529"/>
                <a:gd name="T5" fmla="*/ 620 h 749"/>
                <a:gd name="T6" fmla="*/ 459 w 529"/>
                <a:gd name="T7" fmla="*/ 475 h 749"/>
                <a:gd name="T8" fmla="*/ 475 w 529"/>
                <a:gd name="T9" fmla="*/ 474 h 749"/>
                <a:gd name="T10" fmla="*/ 489 w 529"/>
                <a:gd name="T11" fmla="*/ 468 h 749"/>
                <a:gd name="T12" fmla="*/ 500 w 529"/>
                <a:gd name="T13" fmla="*/ 459 h 749"/>
                <a:gd name="T14" fmla="*/ 510 w 529"/>
                <a:gd name="T15" fmla="*/ 446 h 749"/>
                <a:gd name="T16" fmla="*/ 517 w 529"/>
                <a:gd name="T17" fmla="*/ 431 h 749"/>
                <a:gd name="T18" fmla="*/ 524 w 529"/>
                <a:gd name="T19" fmla="*/ 413 h 749"/>
                <a:gd name="T20" fmla="*/ 527 w 529"/>
                <a:gd name="T21" fmla="*/ 396 h 749"/>
                <a:gd name="T22" fmla="*/ 529 w 529"/>
                <a:gd name="T23" fmla="*/ 379 h 749"/>
                <a:gd name="T24" fmla="*/ 528 w 529"/>
                <a:gd name="T25" fmla="*/ 361 h 749"/>
                <a:gd name="T26" fmla="*/ 524 w 529"/>
                <a:gd name="T27" fmla="*/ 346 h 749"/>
                <a:gd name="T28" fmla="*/ 515 w 529"/>
                <a:gd name="T29" fmla="*/ 331 h 749"/>
                <a:gd name="T30" fmla="*/ 504 w 529"/>
                <a:gd name="T31" fmla="*/ 321 h 749"/>
                <a:gd name="T32" fmla="*/ 494 w 529"/>
                <a:gd name="T33" fmla="*/ 316 h 749"/>
                <a:gd name="T34" fmla="*/ 490 w 529"/>
                <a:gd name="T35" fmla="*/ 306 h 749"/>
                <a:gd name="T36" fmla="*/ 490 w 529"/>
                <a:gd name="T37" fmla="*/ 243 h 749"/>
                <a:gd name="T38" fmla="*/ 490 w 529"/>
                <a:gd name="T39" fmla="*/ 181 h 749"/>
                <a:gd name="T40" fmla="*/ 488 w 529"/>
                <a:gd name="T41" fmla="*/ 155 h 749"/>
                <a:gd name="T42" fmla="*/ 484 w 529"/>
                <a:gd name="T43" fmla="*/ 132 h 749"/>
                <a:gd name="T44" fmla="*/ 476 w 529"/>
                <a:gd name="T45" fmla="*/ 112 h 749"/>
                <a:gd name="T46" fmla="*/ 467 w 529"/>
                <a:gd name="T47" fmla="*/ 96 h 749"/>
                <a:gd name="T48" fmla="*/ 452 w 529"/>
                <a:gd name="T49" fmla="*/ 82 h 749"/>
                <a:gd name="T50" fmla="*/ 436 w 529"/>
                <a:gd name="T51" fmla="*/ 73 h 749"/>
                <a:gd name="T52" fmla="*/ 416 w 529"/>
                <a:gd name="T53" fmla="*/ 69 h 749"/>
                <a:gd name="T54" fmla="*/ 400 w 529"/>
                <a:gd name="T55" fmla="*/ 59 h 749"/>
                <a:gd name="T56" fmla="*/ 389 w 529"/>
                <a:gd name="T57" fmla="*/ 44 h 749"/>
                <a:gd name="T58" fmla="*/ 375 w 529"/>
                <a:gd name="T59" fmla="*/ 32 h 749"/>
                <a:gd name="T60" fmla="*/ 359 w 529"/>
                <a:gd name="T61" fmla="*/ 21 h 749"/>
                <a:gd name="T62" fmla="*/ 341 w 529"/>
                <a:gd name="T63" fmla="*/ 13 h 749"/>
                <a:gd name="T64" fmla="*/ 321 w 529"/>
                <a:gd name="T65" fmla="*/ 6 h 749"/>
                <a:gd name="T66" fmla="*/ 299 w 529"/>
                <a:gd name="T67" fmla="*/ 2 h 749"/>
                <a:gd name="T68" fmla="*/ 276 w 529"/>
                <a:gd name="T69" fmla="*/ 1 h 749"/>
                <a:gd name="T70" fmla="*/ 239 w 529"/>
                <a:gd name="T71" fmla="*/ 1 h 749"/>
                <a:gd name="T72" fmla="*/ 190 w 529"/>
                <a:gd name="T73" fmla="*/ 8 h 749"/>
                <a:gd name="T74" fmla="*/ 148 w 529"/>
                <a:gd name="T75" fmla="*/ 21 h 749"/>
                <a:gd name="T76" fmla="*/ 112 w 529"/>
                <a:gd name="T77" fmla="*/ 41 h 749"/>
                <a:gd name="T78" fmla="*/ 84 w 529"/>
                <a:gd name="T79" fmla="*/ 66 h 749"/>
                <a:gd name="T80" fmla="*/ 62 w 529"/>
                <a:gd name="T81" fmla="*/ 95 h 749"/>
                <a:gd name="T82" fmla="*/ 46 w 529"/>
                <a:gd name="T83" fmla="*/ 128 h 749"/>
                <a:gd name="T84" fmla="*/ 39 w 529"/>
                <a:gd name="T85" fmla="*/ 165 h 749"/>
                <a:gd name="T86" fmla="*/ 38 w 529"/>
                <a:gd name="T87" fmla="*/ 234 h 749"/>
                <a:gd name="T88" fmla="*/ 38 w 529"/>
                <a:gd name="T89" fmla="*/ 305 h 749"/>
                <a:gd name="T90" fmla="*/ 36 w 529"/>
                <a:gd name="T91" fmla="*/ 316 h 749"/>
                <a:gd name="T92" fmla="*/ 24 w 529"/>
                <a:gd name="T93" fmla="*/ 321 h 749"/>
                <a:gd name="T94" fmla="*/ 13 w 529"/>
                <a:gd name="T95" fmla="*/ 331 h 749"/>
                <a:gd name="T96" fmla="*/ 5 w 529"/>
                <a:gd name="T97" fmla="*/ 346 h 749"/>
                <a:gd name="T98" fmla="*/ 1 w 529"/>
                <a:gd name="T99" fmla="*/ 361 h 749"/>
                <a:gd name="T100" fmla="*/ 0 w 529"/>
                <a:gd name="T101" fmla="*/ 379 h 749"/>
                <a:gd name="T102" fmla="*/ 1 w 529"/>
                <a:gd name="T103" fmla="*/ 396 h 749"/>
                <a:gd name="T104" fmla="*/ 4 w 529"/>
                <a:gd name="T105" fmla="*/ 413 h 749"/>
                <a:gd name="T106" fmla="*/ 11 w 529"/>
                <a:gd name="T107" fmla="*/ 431 h 749"/>
                <a:gd name="T108" fmla="*/ 18 w 529"/>
                <a:gd name="T109" fmla="*/ 446 h 749"/>
                <a:gd name="T110" fmla="*/ 28 w 529"/>
                <a:gd name="T111" fmla="*/ 459 h 749"/>
                <a:gd name="T112" fmla="*/ 40 w 529"/>
                <a:gd name="T113" fmla="*/ 468 h 749"/>
                <a:gd name="T114" fmla="*/ 53 w 529"/>
                <a:gd name="T115" fmla="*/ 474 h 749"/>
                <a:gd name="T116" fmla="*/ 69 w 529"/>
                <a:gd name="T117" fmla="*/ 475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9" h="749">
                  <a:moveTo>
                    <a:pt x="73" y="475"/>
                  </a:moveTo>
                  <a:lnTo>
                    <a:pt x="149" y="620"/>
                  </a:lnTo>
                  <a:lnTo>
                    <a:pt x="149" y="691"/>
                  </a:lnTo>
                  <a:lnTo>
                    <a:pt x="265" y="749"/>
                  </a:lnTo>
                  <a:lnTo>
                    <a:pt x="379" y="691"/>
                  </a:lnTo>
                  <a:lnTo>
                    <a:pt x="379" y="620"/>
                  </a:lnTo>
                  <a:lnTo>
                    <a:pt x="455" y="475"/>
                  </a:lnTo>
                  <a:lnTo>
                    <a:pt x="459" y="475"/>
                  </a:lnTo>
                  <a:lnTo>
                    <a:pt x="469" y="475"/>
                  </a:lnTo>
                  <a:lnTo>
                    <a:pt x="475" y="474"/>
                  </a:lnTo>
                  <a:lnTo>
                    <a:pt x="483" y="472"/>
                  </a:lnTo>
                  <a:lnTo>
                    <a:pt x="489" y="468"/>
                  </a:lnTo>
                  <a:lnTo>
                    <a:pt x="495" y="464"/>
                  </a:lnTo>
                  <a:lnTo>
                    <a:pt x="500" y="459"/>
                  </a:lnTo>
                  <a:lnTo>
                    <a:pt x="505" y="452"/>
                  </a:lnTo>
                  <a:lnTo>
                    <a:pt x="510" y="446"/>
                  </a:lnTo>
                  <a:lnTo>
                    <a:pt x="514" y="438"/>
                  </a:lnTo>
                  <a:lnTo>
                    <a:pt x="517" y="431"/>
                  </a:lnTo>
                  <a:lnTo>
                    <a:pt x="521" y="422"/>
                  </a:lnTo>
                  <a:lnTo>
                    <a:pt x="524" y="413"/>
                  </a:lnTo>
                  <a:lnTo>
                    <a:pt x="526" y="405"/>
                  </a:lnTo>
                  <a:lnTo>
                    <a:pt x="527" y="396"/>
                  </a:lnTo>
                  <a:lnTo>
                    <a:pt x="528" y="387"/>
                  </a:lnTo>
                  <a:lnTo>
                    <a:pt x="529" y="379"/>
                  </a:lnTo>
                  <a:lnTo>
                    <a:pt x="528" y="370"/>
                  </a:lnTo>
                  <a:lnTo>
                    <a:pt x="528" y="361"/>
                  </a:lnTo>
                  <a:lnTo>
                    <a:pt x="526" y="354"/>
                  </a:lnTo>
                  <a:lnTo>
                    <a:pt x="524" y="346"/>
                  </a:lnTo>
                  <a:lnTo>
                    <a:pt x="521" y="340"/>
                  </a:lnTo>
                  <a:lnTo>
                    <a:pt x="515" y="331"/>
                  </a:lnTo>
                  <a:lnTo>
                    <a:pt x="510" y="326"/>
                  </a:lnTo>
                  <a:lnTo>
                    <a:pt x="504" y="321"/>
                  </a:lnTo>
                  <a:lnTo>
                    <a:pt x="500" y="318"/>
                  </a:lnTo>
                  <a:lnTo>
                    <a:pt x="494" y="316"/>
                  </a:lnTo>
                  <a:lnTo>
                    <a:pt x="490" y="316"/>
                  </a:lnTo>
                  <a:lnTo>
                    <a:pt x="490" y="306"/>
                  </a:lnTo>
                  <a:lnTo>
                    <a:pt x="490" y="280"/>
                  </a:lnTo>
                  <a:lnTo>
                    <a:pt x="490" y="243"/>
                  </a:lnTo>
                  <a:lnTo>
                    <a:pt x="490" y="195"/>
                  </a:lnTo>
                  <a:lnTo>
                    <a:pt x="490" y="181"/>
                  </a:lnTo>
                  <a:lnTo>
                    <a:pt x="489" y="168"/>
                  </a:lnTo>
                  <a:lnTo>
                    <a:pt x="488" y="155"/>
                  </a:lnTo>
                  <a:lnTo>
                    <a:pt x="486" y="143"/>
                  </a:lnTo>
                  <a:lnTo>
                    <a:pt x="484" y="132"/>
                  </a:lnTo>
                  <a:lnTo>
                    <a:pt x="481" y="122"/>
                  </a:lnTo>
                  <a:lnTo>
                    <a:pt x="476" y="112"/>
                  </a:lnTo>
                  <a:lnTo>
                    <a:pt x="472" y="103"/>
                  </a:lnTo>
                  <a:lnTo>
                    <a:pt x="467" y="96"/>
                  </a:lnTo>
                  <a:lnTo>
                    <a:pt x="460" y="88"/>
                  </a:lnTo>
                  <a:lnTo>
                    <a:pt x="452" y="82"/>
                  </a:lnTo>
                  <a:lnTo>
                    <a:pt x="445" y="77"/>
                  </a:lnTo>
                  <a:lnTo>
                    <a:pt x="436" y="73"/>
                  </a:lnTo>
                  <a:lnTo>
                    <a:pt x="427" y="70"/>
                  </a:lnTo>
                  <a:lnTo>
                    <a:pt x="416" y="69"/>
                  </a:lnTo>
                  <a:lnTo>
                    <a:pt x="404" y="68"/>
                  </a:lnTo>
                  <a:lnTo>
                    <a:pt x="400" y="59"/>
                  </a:lnTo>
                  <a:lnTo>
                    <a:pt x="394" y="51"/>
                  </a:lnTo>
                  <a:lnTo>
                    <a:pt x="389" y="44"/>
                  </a:lnTo>
                  <a:lnTo>
                    <a:pt x="382" y="37"/>
                  </a:lnTo>
                  <a:lnTo>
                    <a:pt x="375" y="32"/>
                  </a:lnTo>
                  <a:lnTo>
                    <a:pt x="367" y="27"/>
                  </a:lnTo>
                  <a:lnTo>
                    <a:pt x="359" y="21"/>
                  </a:lnTo>
                  <a:lnTo>
                    <a:pt x="350" y="17"/>
                  </a:lnTo>
                  <a:lnTo>
                    <a:pt x="341" y="13"/>
                  </a:lnTo>
                  <a:lnTo>
                    <a:pt x="332" y="9"/>
                  </a:lnTo>
                  <a:lnTo>
                    <a:pt x="321" y="6"/>
                  </a:lnTo>
                  <a:lnTo>
                    <a:pt x="310" y="4"/>
                  </a:lnTo>
                  <a:lnTo>
                    <a:pt x="299" y="2"/>
                  </a:lnTo>
                  <a:lnTo>
                    <a:pt x="288" y="1"/>
                  </a:lnTo>
                  <a:lnTo>
                    <a:pt x="276" y="1"/>
                  </a:lnTo>
                  <a:lnTo>
                    <a:pt x="265" y="0"/>
                  </a:lnTo>
                  <a:lnTo>
                    <a:pt x="239" y="1"/>
                  </a:lnTo>
                  <a:lnTo>
                    <a:pt x="214" y="4"/>
                  </a:lnTo>
                  <a:lnTo>
                    <a:pt x="190" y="8"/>
                  </a:lnTo>
                  <a:lnTo>
                    <a:pt x="168" y="14"/>
                  </a:lnTo>
                  <a:lnTo>
                    <a:pt x="148" y="21"/>
                  </a:lnTo>
                  <a:lnTo>
                    <a:pt x="130" y="31"/>
                  </a:lnTo>
                  <a:lnTo>
                    <a:pt x="112" y="41"/>
                  </a:lnTo>
                  <a:lnTo>
                    <a:pt x="97" y="53"/>
                  </a:lnTo>
                  <a:lnTo>
                    <a:pt x="84" y="66"/>
                  </a:lnTo>
                  <a:lnTo>
                    <a:pt x="72" y="80"/>
                  </a:lnTo>
                  <a:lnTo>
                    <a:pt x="62" y="95"/>
                  </a:lnTo>
                  <a:lnTo>
                    <a:pt x="53" y="111"/>
                  </a:lnTo>
                  <a:lnTo>
                    <a:pt x="46" y="128"/>
                  </a:lnTo>
                  <a:lnTo>
                    <a:pt x="42" y="147"/>
                  </a:lnTo>
                  <a:lnTo>
                    <a:pt x="39" y="165"/>
                  </a:lnTo>
                  <a:lnTo>
                    <a:pt x="38" y="184"/>
                  </a:lnTo>
                  <a:lnTo>
                    <a:pt x="38" y="234"/>
                  </a:lnTo>
                  <a:lnTo>
                    <a:pt x="38" y="276"/>
                  </a:lnTo>
                  <a:lnTo>
                    <a:pt x="38" y="305"/>
                  </a:lnTo>
                  <a:lnTo>
                    <a:pt x="38" y="316"/>
                  </a:lnTo>
                  <a:lnTo>
                    <a:pt x="36" y="316"/>
                  </a:lnTo>
                  <a:lnTo>
                    <a:pt x="28" y="318"/>
                  </a:lnTo>
                  <a:lnTo>
                    <a:pt x="24" y="321"/>
                  </a:lnTo>
                  <a:lnTo>
                    <a:pt x="18" y="326"/>
                  </a:lnTo>
                  <a:lnTo>
                    <a:pt x="13" y="331"/>
                  </a:lnTo>
                  <a:lnTo>
                    <a:pt x="9" y="340"/>
                  </a:lnTo>
                  <a:lnTo>
                    <a:pt x="5" y="346"/>
                  </a:lnTo>
                  <a:lnTo>
                    <a:pt x="2" y="354"/>
                  </a:lnTo>
                  <a:lnTo>
                    <a:pt x="1" y="361"/>
                  </a:lnTo>
                  <a:lnTo>
                    <a:pt x="0" y="370"/>
                  </a:lnTo>
                  <a:lnTo>
                    <a:pt x="0" y="379"/>
                  </a:lnTo>
                  <a:lnTo>
                    <a:pt x="0" y="387"/>
                  </a:lnTo>
                  <a:lnTo>
                    <a:pt x="1" y="396"/>
                  </a:lnTo>
                  <a:lnTo>
                    <a:pt x="2" y="405"/>
                  </a:lnTo>
                  <a:lnTo>
                    <a:pt x="4" y="413"/>
                  </a:lnTo>
                  <a:lnTo>
                    <a:pt x="8" y="422"/>
                  </a:lnTo>
                  <a:lnTo>
                    <a:pt x="11" y="431"/>
                  </a:lnTo>
                  <a:lnTo>
                    <a:pt x="14" y="438"/>
                  </a:lnTo>
                  <a:lnTo>
                    <a:pt x="18" y="446"/>
                  </a:lnTo>
                  <a:lnTo>
                    <a:pt x="23" y="452"/>
                  </a:lnTo>
                  <a:lnTo>
                    <a:pt x="28" y="459"/>
                  </a:lnTo>
                  <a:lnTo>
                    <a:pt x="33" y="464"/>
                  </a:lnTo>
                  <a:lnTo>
                    <a:pt x="40" y="468"/>
                  </a:lnTo>
                  <a:lnTo>
                    <a:pt x="46" y="472"/>
                  </a:lnTo>
                  <a:lnTo>
                    <a:pt x="53" y="474"/>
                  </a:lnTo>
                  <a:lnTo>
                    <a:pt x="59" y="475"/>
                  </a:lnTo>
                  <a:lnTo>
                    <a:pt x="69" y="475"/>
                  </a:lnTo>
                  <a:lnTo>
                    <a:pt x="73" y="4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sp>
          <p:nvSpPr>
            <p:cNvPr id="125" name="Freeform 15"/>
            <p:cNvSpPr>
              <a:spLocks/>
            </p:cNvSpPr>
            <p:nvPr/>
          </p:nvSpPr>
          <p:spPr bwMode="auto">
            <a:xfrm>
              <a:off x="7108825" y="4287838"/>
              <a:ext cx="503238" cy="192088"/>
            </a:xfrm>
            <a:custGeom>
              <a:avLst/>
              <a:gdLst>
                <a:gd name="T0" fmla="*/ 691 w 1266"/>
                <a:gd name="T1" fmla="*/ 457 h 485"/>
                <a:gd name="T2" fmla="*/ 662 w 1266"/>
                <a:gd name="T3" fmla="*/ 155 h 485"/>
                <a:gd name="T4" fmla="*/ 634 w 1266"/>
                <a:gd name="T5" fmla="*/ 53 h 485"/>
                <a:gd name="T6" fmla="*/ 604 w 1266"/>
                <a:gd name="T7" fmla="*/ 155 h 485"/>
                <a:gd name="T8" fmla="*/ 575 w 1266"/>
                <a:gd name="T9" fmla="*/ 457 h 485"/>
                <a:gd name="T10" fmla="*/ 438 w 1266"/>
                <a:gd name="T11" fmla="*/ 4 h 485"/>
                <a:gd name="T12" fmla="*/ 351 w 1266"/>
                <a:gd name="T13" fmla="*/ 27 h 485"/>
                <a:gd name="T14" fmla="*/ 229 w 1266"/>
                <a:gd name="T15" fmla="*/ 63 h 485"/>
                <a:gd name="T16" fmla="*/ 149 w 1266"/>
                <a:gd name="T17" fmla="*/ 89 h 485"/>
                <a:gd name="T18" fmla="*/ 114 w 1266"/>
                <a:gd name="T19" fmla="*/ 103 h 485"/>
                <a:gd name="T20" fmla="*/ 101 w 1266"/>
                <a:gd name="T21" fmla="*/ 112 h 485"/>
                <a:gd name="T22" fmla="*/ 92 w 1266"/>
                <a:gd name="T23" fmla="*/ 122 h 485"/>
                <a:gd name="T24" fmla="*/ 80 w 1266"/>
                <a:gd name="T25" fmla="*/ 148 h 485"/>
                <a:gd name="T26" fmla="*/ 61 w 1266"/>
                <a:gd name="T27" fmla="*/ 195 h 485"/>
                <a:gd name="T28" fmla="*/ 44 w 1266"/>
                <a:gd name="T29" fmla="*/ 250 h 485"/>
                <a:gd name="T30" fmla="*/ 29 w 1266"/>
                <a:gd name="T31" fmla="*/ 310 h 485"/>
                <a:gd name="T32" fmla="*/ 15 w 1266"/>
                <a:gd name="T33" fmla="*/ 370 h 485"/>
                <a:gd name="T34" fmla="*/ 6 w 1266"/>
                <a:gd name="T35" fmla="*/ 424 h 485"/>
                <a:gd name="T36" fmla="*/ 1 w 1266"/>
                <a:gd name="T37" fmla="*/ 469 h 485"/>
                <a:gd name="T38" fmla="*/ 1266 w 1266"/>
                <a:gd name="T39" fmla="*/ 485 h 485"/>
                <a:gd name="T40" fmla="*/ 1264 w 1266"/>
                <a:gd name="T41" fmla="*/ 449 h 485"/>
                <a:gd name="T42" fmla="*/ 1257 w 1266"/>
                <a:gd name="T43" fmla="*/ 398 h 485"/>
                <a:gd name="T44" fmla="*/ 1245 w 1266"/>
                <a:gd name="T45" fmla="*/ 341 h 485"/>
                <a:gd name="T46" fmla="*/ 1231 w 1266"/>
                <a:gd name="T47" fmla="*/ 280 h 485"/>
                <a:gd name="T48" fmla="*/ 1214 w 1266"/>
                <a:gd name="T49" fmla="*/ 221 h 485"/>
                <a:gd name="T50" fmla="*/ 1196 w 1266"/>
                <a:gd name="T51" fmla="*/ 170 h 485"/>
                <a:gd name="T52" fmla="*/ 1178 w 1266"/>
                <a:gd name="T53" fmla="*/ 130 h 485"/>
                <a:gd name="T54" fmla="*/ 1169 w 1266"/>
                <a:gd name="T55" fmla="*/ 117 h 485"/>
                <a:gd name="T56" fmla="*/ 1162 w 1266"/>
                <a:gd name="T57" fmla="*/ 107 h 485"/>
                <a:gd name="T58" fmla="*/ 1137 w 1266"/>
                <a:gd name="T59" fmla="*/ 96 h 485"/>
                <a:gd name="T60" fmla="*/ 1094 w 1266"/>
                <a:gd name="T61" fmla="*/ 80 h 485"/>
                <a:gd name="T62" fmla="*/ 976 w 1266"/>
                <a:gd name="T63" fmla="*/ 45 h 485"/>
                <a:gd name="T64" fmla="*/ 864 w 1266"/>
                <a:gd name="T65" fmla="*/ 13 h 485"/>
                <a:gd name="T66" fmla="*/ 814 w 1266"/>
                <a:gd name="T6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6" h="485">
                  <a:moveTo>
                    <a:pt x="814" y="0"/>
                  </a:moveTo>
                  <a:lnTo>
                    <a:pt x="691" y="457"/>
                  </a:lnTo>
                  <a:lnTo>
                    <a:pt x="691" y="226"/>
                  </a:lnTo>
                  <a:lnTo>
                    <a:pt x="662" y="155"/>
                  </a:lnTo>
                  <a:lnTo>
                    <a:pt x="691" y="112"/>
                  </a:lnTo>
                  <a:lnTo>
                    <a:pt x="634" y="53"/>
                  </a:lnTo>
                  <a:lnTo>
                    <a:pt x="575" y="112"/>
                  </a:lnTo>
                  <a:lnTo>
                    <a:pt x="604" y="155"/>
                  </a:lnTo>
                  <a:lnTo>
                    <a:pt x="575" y="226"/>
                  </a:lnTo>
                  <a:lnTo>
                    <a:pt x="575" y="457"/>
                  </a:lnTo>
                  <a:lnTo>
                    <a:pt x="452" y="0"/>
                  </a:lnTo>
                  <a:lnTo>
                    <a:pt x="438" y="4"/>
                  </a:lnTo>
                  <a:lnTo>
                    <a:pt x="402" y="13"/>
                  </a:lnTo>
                  <a:lnTo>
                    <a:pt x="351" y="27"/>
                  </a:lnTo>
                  <a:lnTo>
                    <a:pt x="290" y="45"/>
                  </a:lnTo>
                  <a:lnTo>
                    <a:pt x="229" y="63"/>
                  </a:lnTo>
                  <a:lnTo>
                    <a:pt x="172" y="80"/>
                  </a:lnTo>
                  <a:lnTo>
                    <a:pt x="149" y="89"/>
                  </a:lnTo>
                  <a:lnTo>
                    <a:pt x="129" y="96"/>
                  </a:lnTo>
                  <a:lnTo>
                    <a:pt x="114" y="103"/>
                  </a:lnTo>
                  <a:lnTo>
                    <a:pt x="105" y="107"/>
                  </a:lnTo>
                  <a:lnTo>
                    <a:pt x="101" y="112"/>
                  </a:lnTo>
                  <a:lnTo>
                    <a:pt x="97" y="117"/>
                  </a:lnTo>
                  <a:lnTo>
                    <a:pt x="92" y="122"/>
                  </a:lnTo>
                  <a:lnTo>
                    <a:pt x="88" y="130"/>
                  </a:lnTo>
                  <a:lnTo>
                    <a:pt x="80" y="148"/>
                  </a:lnTo>
                  <a:lnTo>
                    <a:pt x="70" y="170"/>
                  </a:lnTo>
                  <a:lnTo>
                    <a:pt x="61" y="195"/>
                  </a:lnTo>
                  <a:lnTo>
                    <a:pt x="53" y="221"/>
                  </a:lnTo>
                  <a:lnTo>
                    <a:pt x="44" y="250"/>
                  </a:lnTo>
                  <a:lnTo>
                    <a:pt x="36" y="280"/>
                  </a:lnTo>
                  <a:lnTo>
                    <a:pt x="29" y="310"/>
                  </a:lnTo>
                  <a:lnTo>
                    <a:pt x="21" y="341"/>
                  </a:lnTo>
                  <a:lnTo>
                    <a:pt x="15" y="370"/>
                  </a:lnTo>
                  <a:lnTo>
                    <a:pt x="10" y="398"/>
                  </a:lnTo>
                  <a:lnTo>
                    <a:pt x="6" y="424"/>
                  </a:lnTo>
                  <a:lnTo>
                    <a:pt x="3" y="449"/>
                  </a:lnTo>
                  <a:lnTo>
                    <a:pt x="1" y="469"/>
                  </a:lnTo>
                  <a:lnTo>
                    <a:pt x="0" y="485"/>
                  </a:lnTo>
                  <a:lnTo>
                    <a:pt x="1266" y="485"/>
                  </a:lnTo>
                  <a:lnTo>
                    <a:pt x="1266" y="469"/>
                  </a:lnTo>
                  <a:lnTo>
                    <a:pt x="1264" y="449"/>
                  </a:lnTo>
                  <a:lnTo>
                    <a:pt x="1261" y="424"/>
                  </a:lnTo>
                  <a:lnTo>
                    <a:pt x="1257" y="398"/>
                  </a:lnTo>
                  <a:lnTo>
                    <a:pt x="1251" y="370"/>
                  </a:lnTo>
                  <a:lnTo>
                    <a:pt x="1245" y="341"/>
                  </a:lnTo>
                  <a:lnTo>
                    <a:pt x="1238" y="310"/>
                  </a:lnTo>
                  <a:lnTo>
                    <a:pt x="1231" y="280"/>
                  </a:lnTo>
                  <a:lnTo>
                    <a:pt x="1222" y="250"/>
                  </a:lnTo>
                  <a:lnTo>
                    <a:pt x="1214" y="221"/>
                  </a:lnTo>
                  <a:lnTo>
                    <a:pt x="1205" y="195"/>
                  </a:lnTo>
                  <a:lnTo>
                    <a:pt x="1196" y="170"/>
                  </a:lnTo>
                  <a:lnTo>
                    <a:pt x="1188" y="148"/>
                  </a:lnTo>
                  <a:lnTo>
                    <a:pt x="1178" y="130"/>
                  </a:lnTo>
                  <a:lnTo>
                    <a:pt x="1174" y="122"/>
                  </a:lnTo>
                  <a:lnTo>
                    <a:pt x="1169" y="117"/>
                  </a:lnTo>
                  <a:lnTo>
                    <a:pt x="1165" y="112"/>
                  </a:lnTo>
                  <a:lnTo>
                    <a:pt x="1162" y="107"/>
                  </a:lnTo>
                  <a:lnTo>
                    <a:pt x="1152" y="103"/>
                  </a:lnTo>
                  <a:lnTo>
                    <a:pt x="1137" y="96"/>
                  </a:lnTo>
                  <a:lnTo>
                    <a:pt x="1117" y="89"/>
                  </a:lnTo>
                  <a:lnTo>
                    <a:pt x="1094" y="80"/>
                  </a:lnTo>
                  <a:lnTo>
                    <a:pt x="1037" y="63"/>
                  </a:lnTo>
                  <a:lnTo>
                    <a:pt x="976" y="45"/>
                  </a:lnTo>
                  <a:lnTo>
                    <a:pt x="915" y="27"/>
                  </a:lnTo>
                  <a:lnTo>
                    <a:pt x="864" y="13"/>
                  </a:lnTo>
                  <a:lnTo>
                    <a:pt x="828" y="4"/>
                  </a:lnTo>
                  <a:lnTo>
                    <a:pt x="8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sp>
          <p:nvSpPr>
            <p:cNvPr id="126" name="Freeform 16"/>
            <p:cNvSpPr>
              <a:spLocks noEditPoints="1"/>
            </p:cNvSpPr>
            <p:nvPr/>
          </p:nvSpPr>
          <p:spPr bwMode="auto">
            <a:xfrm>
              <a:off x="6904038" y="3840163"/>
              <a:ext cx="1096963" cy="1096963"/>
            </a:xfrm>
            <a:custGeom>
              <a:avLst/>
              <a:gdLst>
                <a:gd name="T0" fmla="*/ 964 w 2765"/>
                <a:gd name="T1" fmla="*/ 2069 h 2765"/>
                <a:gd name="T2" fmla="*/ 746 w 2765"/>
                <a:gd name="T3" fmla="*/ 1996 h 2765"/>
                <a:gd name="T4" fmla="*/ 556 w 2765"/>
                <a:gd name="T5" fmla="*/ 1874 h 2765"/>
                <a:gd name="T6" fmla="*/ 402 w 2765"/>
                <a:gd name="T7" fmla="*/ 1712 h 2765"/>
                <a:gd name="T8" fmla="*/ 290 w 2765"/>
                <a:gd name="T9" fmla="*/ 1516 h 2765"/>
                <a:gd name="T10" fmla="*/ 227 w 2765"/>
                <a:gd name="T11" fmla="*/ 1295 h 2765"/>
                <a:gd name="T12" fmla="*/ 221 w 2765"/>
                <a:gd name="T13" fmla="*/ 1056 h 2765"/>
                <a:gd name="T14" fmla="*/ 273 w 2765"/>
                <a:gd name="T15" fmla="*/ 830 h 2765"/>
                <a:gd name="T16" fmla="*/ 376 w 2765"/>
                <a:gd name="T17" fmla="*/ 628 h 2765"/>
                <a:gd name="T18" fmla="*/ 523 w 2765"/>
                <a:gd name="T19" fmla="*/ 459 h 2765"/>
                <a:gd name="T20" fmla="*/ 707 w 2765"/>
                <a:gd name="T21" fmla="*/ 329 h 2765"/>
                <a:gd name="T22" fmla="*/ 918 w 2765"/>
                <a:gd name="T23" fmla="*/ 245 h 2765"/>
                <a:gd name="T24" fmla="*/ 1153 w 2765"/>
                <a:gd name="T25" fmla="*/ 216 h 2765"/>
                <a:gd name="T26" fmla="*/ 1386 w 2765"/>
                <a:gd name="T27" fmla="*/ 245 h 2765"/>
                <a:gd name="T28" fmla="*/ 1599 w 2765"/>
                <a:gd name="T29" fmla="*/ 329 h 2765"/>
                <a:gd name="T30" fmla="*/ 1781 w 2765"/>
                <a:gd name="T31" fmla="*/ 459 h 2765"/>
                <a:gd name="T32" fmla="*/ 1928 w 2765"/>
                <a:gd name="T33" fmla="*/ 628 h 2765"/>
                <a:gd name="T34" fmla="*/ 2032 w 2765"/>
                <a:gd name="T35" fmla="*/ 830 h 2765"/>
                <a:gd name="T36" fmla="*/ 2084 w 2765"/>
                <a:gd name="T37" fmla="*/ 1056 h 2765"/>
                <a:gd name="T38" fmla="*/ 2077 w 2765"/>
                <a:gd name="T39" fmla="*/ 1295 h 2765"/>
                <a:gd name="T40" fmla="*/ 2014 w 2765"/>
                <a:gd name="T41" fmla="*/ 1516 h 2765"/>
                <a:gd name="T42" fmla="*/ 1902 w 2765"/>
                <a:gd name="T43" fmla="*/ 1712 h 2765"/>
                <a:gd name="T44" fmla="*/ 1748 w 2765"/>
                <a:gd name="T45" fmla="*/ 1874 h 2765"/>
                <a:gd name="T46" fmla="*/ 1558 w 2765"/>
                <a:gd name="T47" fmla="*/ 1996 h 2765"/>
                <a:gd name="T48" fmla="*/ 1340 w 2765"/>
                <a:gd name="T49" fmla="*/ 2069 h 2765"/>
                <a:gd name="T50" fmla="*/ 2729 w 2765"/>
                <a:gd name="T51" fmla="*/ 2478 h 2765"/>
                <a:gd name="T52" fmla="*/ 2175 w 2765"/>
                <a:gd name="T53" fmla="*/ 1680 h 2765"/>
                <a:gd name="T54" fmla="*/ 2258 w 2765"/>
                <a:gd name="T55" fmla="*/ 1472 h 2765"/>
                <a:gd name="T56" fmla="*/ 2301 w 2765"/>
                <a:gd name="T57" fmla="*/ 1246 h 2765"/>
                <a:gd name="T58" fmla="*/ 2291 w 2765"/>
                <a:gd name="T59" fmla="*/ 976 h 2765"/>
                <a:gd name="T60" fmla="*/ 2213 w 2765"/>
                <a:gd name="T61" fmla="*/ 703 h 2765"/>
                <a:gd name="T62" fmla="*/ 2075 w 2765"/>
                <a:gd name="T63" fmla="*/ 462 h 2765"/>
                <a:gd name="T64" fmla="*/ 1885 w 2765"/>
                <a:gd name="T65" fmla="*/ 263 h 2765"/>
                <a:gd name="T66" fmla="*/ 1652 w 2765"/>
                <a:gd name="T67" fmla="*/ 113 h 2765"/>
                <a:gd name="T68" fmla="*/ 1385 w 2765"/>
                <a:gd name="T69" fmla="*/ 24 h 2765"/>
                <a:gd name="T70" fmla="*/ 1093 w 2765"/>
                <a:gd name="T71" fmla="*/ 1 h 2765"/>
                <a:gd name="T72" fmla="*/ 809 w 2765"/>
                <a:gd name="T73" fmla="*/ 52 h 2765"/>
                <a:gd name="T74" fmla="*/ 555 w 2765"/>
                <a:gd name="T75" fmla="*/ 166 h 2765"/>
                <a:gd name="T76" fmla="*/ 337 w 2765"/>
                <a:gd name="T77" fmla="*/ 337 h 2765"/>
                <a:gd name="T78" fmla="*/ 167 w 2765"/>
                <a:gd name="T79" fmla="*/ 555 h 2765"/>
                <a:gd name="T80" fmla="*/ 52 w 2765"/>
                <a:gd name="T81" fmla="*/ 809 h 2765"/>
                <a:gd name="T82" fmla="*/ 1 w 2765"/>
                <a:gd name="T83" fmla="*/ 1093 h 2765"/>
                <a:gd name="T84" fmla="*/ 24 w 2765"/>
                <a:gd name="T85" fmla="*/ 1384 h 2765"/>
                <a:gd name="T86" fmla="*/ 114 w 2765"/>
                <a:gd name="T87" fmla="*/ 1651 h 2765"/>
                <a:gd name="T88" fmla="*/ 264 w 2765"/>
                <a:gd name="T89" fmla="*/ 1884 h 2765"/>
                <a:gd name="T90" fmla="*/ 462 w 2765"/>
                <a:gd name="T91" fmla="*/ 2074 h 2765"/>
                <a:gd name="T92" fmla="*/ 703 w 2765"/>
                <a:gd name="T93" fmla="*/ 2213 h 2765"/>
                <a:gd name="T94" fmla="*/ 977 w 2765"/>
                <a:gd name="T95" fmla="*/ 2290 h 2765"/>
                <a:gd name="T96" fmla="*/ 1247 w 2765"/>
                <a:gd name="T97" fmla="*/ 2300 h 2765"/>
                <a:gd name="T98" fmla="*/ 1472 w 2765"/>
                <a:gd name="T99" fmla="*/ 2258 h 2765"/>
                <a:gd name="T100" fmla="*/ 1681 w 2765"/>
                <a:gd name="T101" fmla="*/ 2175 h 2765"/>
                <a:gd name="T102" fmla="*/ 2479 w 2765"/>
                <a:gd name="T103" fmla="*/ 2729 h 2765"/>
                <a:gd name="T104" fmla="*/ 2530 w 2765"/>
                <a:gd name="T105" fmla="*/ 2759 h 2765"/>
                <a:gd name="T106" fmla="*/ 2586 w 2765"/>
                <a:gd name="T107" fmla="*/ 2762 h 2765"/>
                <a:gd name="T108" fmla="*/ 2635 w 2765"/>
                <a:gd name="T109" fmla="*/ 2740 h 2765"/>
                <a:gd name="T110" fmla="*/ 2752 w 2765"/>
                <a:gd name="T111" fmla="*/ 2616 h 2765"/>
                <a:gd name="T112" fmla="*/ 2765 w 2765"/>
                <a:gd name="T113" fmla="*/ 2562 h 2765"/>
                <a:gd name="T114" fmla="*/ 2751 w 2765"/>
                <a:gd name="T115" fmla="*/ 2508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65" h="2765">
                  <a:moveTo>
                    <a:pt x="1153" y="2087"/>
                  </a:moveTo>
                  <a:lnTo>
                    <a:pt x="1104" y="2086"/>
                  </a:lnTo>
                  <a:lnTo>
                    <a:pt x="1056" y="2083"/>
                  </a:lnTo>
                  <a:lnTo>
                    <a:pt x="1010" y="2077"/>
                  </a:lnTo>
                  <a:lnTo>
                    <a:pt x="964" y="2069"/>
                  </a:lnTo>
                  <a:lnTo>
                    <a:pt x="918" y="2058"/>
                  </a:lnTo>
                  <a:lnTo>
                    <a:pt x="874" y="2045"/>
                  </a:lnTo>
                  <a:lnTo>
                    <a:pt x="831" y="2031"/>
                  </a:lnTo>
                  <a:lnTo>
                    <a:pt x="788" y="2014"/>
                  </a:lnTo>
                  <a:lnTo>
                    <a:pt x="746" y="1996"/>
                  </a:lnTo>
                  <a:lnTo>
                    <a:pt x="707" y="1975"/>
                  </a:lnTo>
                  <a:lnTo>
                    <a:pt x="667" y="1952"/>
                  </a:lnTo>
                  <a:lnTo>
                    <a:pt x="629" y="1928"/>
                  </a:lnTo>
                  <a:lnTo>
                    <a:pt x="592" y="1902"/>
                  </a:lnTo>
                  <a:lnTo>
                    <a:pt x="556" y="1874"/>
                  </a:lnTo>
                  <a:lnTo>
                    <a:pt x="523" y="1844"/>
                  </a:lnTo>
                  <a:lnTo>
                    <a:pt x="491" y="1813"/>
                  </a:lnTo>
                  <a:lnTo>
                    <a:pt x="459" y="1781"/>
                  </a:lnTo>
                  <a:lnTo>
                    <a:pt x="430" y="1747"/>
                  </a:lnTo>
                  <a:lnTo>
                    <a:pt x="402" y="1712"/>
                  </a:lnTo>
                  <a:lnTo>
                    <a:pt x="376" y="1675"/>
                  </a:lnTo>
                  <a:lnTo>
                    <a:pt x="351" y="1637"/>
                  </a:lnTo>
                  <a:lnTo>
                    <a:pt x="330" y="1598"/>
                  </a:lnTo>
                  <a:lnTo>
                    <a:pt x="308" y="1557"/>
                  </a:lnTo>
                  <a:lnTo>
                    <a:pt x="290" y="1516"/>
                  </a:lnTo>
                  <a:lnTo>
                    <a:pt x="273" y="1474"/>
                  </a:lnTo>
                  <a:lnTo>
                    <a:pt x="258" y="1430"/>
                  </a:lnTo>
                  <a:lnTo>
                    <a:pt x="245" y="1385"/>
                  </a:lnTo>
                  <a:lnTo>
                    <a:pt x="236" y="1340"/>
                  </a:lnTo>
                  <a:lnTo>
                    <a:pt x="227" y="1295"/>
                  </a:lnTo>
                  <a:lnTo>
                    <a:pt x="221" y="1247"/>
                  </a:lnTo>
                  <a:lnTo>
                    <a:pt x="217" y="1200"/>
                  </a:lnTo>
                  <a:lnTo>
                    <a:pt x="216" y="1152"/>
                  </a:lnTo>
                  <a:lnTo>
                    <a:pt x="217" y="1104"/>
                  </a:lnTo>
                  <a:lnTo>
                    <a:pt x="221" y="1056"/>
                  </a:lnTo>
                  <a:lnTo>
                    <a:pt x="227" y="1010"/>
                  </a:lnTo>
                  <a:lnTo>
                    <a:pt x="236" y="963"/>
                  </a:lnTo>
                  <a:lnTo>
                    <a:pt x="245" y="918"/>
                  </a:lnTo>
                  <a:lnTo>
                    <a:pt x="258" y="874"/>
                  </a:lnTo>
                  <a:lnTo>
                    <a:pt x="273" y="830"/>
                  </a:lnTo>
                  <a:lnTo>
                    <a:pt x="290" y="787"/>
                  </a:lnTo>
                  <a:lnTo>
                    <a:pt x="308" y="746"/>
                  </a:lnTo>
                  <a:lnTo>
                    <a:pt x="330" y="706"/>
                  </a:lnTo>
                  <a:lnTo>
                    <a:pt x="351" y="666"/>
                  </a:lnTo>
                  <a:lnTo>
                    <a:pt x="376" y="628"/>
                  </a:lnTo>
                  <a:lnTo>
                    <a:pt x="402" y="592"/>
                  </a:lnTo>
                  <a:lnTo>
                    <a:pt x="430" y="556"/>
                  </a:lnTo>
                  <a:lnTo>
                    <a:pt x="459" y="523"/>
                  </a:lnTo>
                  <a:lnTo>
                    <a:pt x="491" y="490"/>
                  </a:lnTo>
                  <a:lnTo>
                    <a:pt x="523" y="459"/>
                  </a:lnTo>
                  <a:lnTo>
                    <a:pt x="556" y="430"/>
                  </a:lnTo>
                  <a:lnTo>
                    <a:pt x="592" y="402"/>
                  </a:lnTo>
                  <a:lnTo>
                    <a:pt x="629" y="376"/>
                  </a:lnTo>
                  <a:lnTo>
                    <a:pt x="667" y="351"/>
                  </a:lnTo>
                  <a:lnTo>
                    <a:pt x="707" y="329"/>
                  </a:lnTo>
                  <a:lnTo>
                    <a:pt x="746" y="308"/>
                  </a:lnTo>
                  <a:lnTo>
                    <a:pt x="788" y="289"/>
                  </a:lnTo>
                  <a:lnTo>
                    <a:pt x="831" y="273"/>
                  </a:lnTo>
                  <a:lnTo>
                    <a:pt x="874" y="258"/>
                  </a:lnTo>
                  <a:lnTo>
                    <a:pt x="918" y="245"/>
                  </a:lnTo>
                  <a:lnTo>
                    <a:pt x="964" y="235"/>
                  </a:lnTo>
                  <a:lnTo>
                    <a:pt x="1010" y="227"/>
                  </a:lnTo>
                  <a:lnTo>
                    <a:pt x="1056" y="220"/>
                  </a:lnTo>
                  <a:lnTo>
                    <a:pt x="1104" y="217"/>
                  </a:lnTo>
                  <a:lnTo>
                    <a:pt x="1153" y="216"/>
                  </a:lnTo>
                  <a:lnTo>
                    <a:pt x="1200" y="217"/>
                  </a:lnTo>
                  <a:lnTo>
                    <a:pt x="1248" y="220"/>
                  </a:lnTo>
                  <a:lnTo>
                    <a:pt x="1295" y="227"/>
                  </a:lnTo>
                  <a:lnTo>
                    <a:pt x="1340" y="235"/>
                  </a:lnTo>
                  <a:lnTo>
                    <a:pt x="1386" y="245"/>
                  </a:lnTo>
                  <a:lnTo>
                    <a:pt x="1430" y="258"/>
                  </a:lnTo>
                  <a:lnTo>
                    <a:pt x="1474" y="273"/>
                  </a:lnTo>
                  <a:lnTo>
                    <a:pt x="1517" y="289"/>
                  </a:lnTo>
                  <a:lnTo>
                    <a:pt x="1558" y="308"/>
                  </a:lnTo>
                  <a:lnTo>
                    <a:pt x="1599" y="329"/>
                  </a:lnTo>
                  <a:lnTo>
                    <a:pt x="1637" y="351"/>
                  </a:lnTo>
                  <a:lnTo>
                    <a:pt x="1675" y="376"/>
                  </a:lnTo>
                  <a:lnTo>
                    <a:pt x="1712" y="402"/>
                  </a:lnTo>
                  <a:lnTo>
                    <a:pt x="1748" y="430"/>
                  </a:lnTo>
                  <a:lnTo>
                    <a:pt x="1781" y="459"/>
                  </a:lnTo>
                  <a:lnTo>
                    <a:pt x="1814" y="490"/>
                  </a:lnTo>
                  <a:lnTo>
                    <a:pt x="1845" y="523"/>
                  </a:lnTo>
                  <a:lnTo>
                    <a:pt x="1874" y="556"/>
                  </a:lnTo>
                  <a:lnTo>
                    <a:pt x="1902" y="592"/>
                  </a:lnTo>
                  <a:lnTo>
                    <a:pt x="1928" y="628"/>
                  </a:lnTo>
                  <a:lnTo>
                    <a:pt x="1953" y="666"/>
                  </a:lnTo>
                  <a:lnTo>
                    <a:pt x="1976" y="706"/>
                  </a:lnTo>
                  <a:lnTo>
                    <a:pt x="1996" y="746"/>
                  </a:lnTo>
                  <a:lnTo>
                    <a:pt x="2014" y="787"/>
                  </a:lnTo>
                  <a:lnTo>
                    <a:pt x="2032" y="830"/>
                  </a:lnTo>
                  <a:lnTo>
                    <a:pt x="2046" y="874"/>
                  </a:lnTo>
                  <a:lnTo>
                    <a:pt x="2059" y="918"/>
                  </a:lnTo>
                  <a:lnTo>
                    <a:pt x="2069" y="963"/>
                  </a:lnTo>
                  <a:lnTo>
                    <a:pt x="2077" y="1010"/>
                  </a:lnTo>
                  <a:lnTo>
                    <a:pt x="2084" y="1056"/>
                  </a:lnTo>
                  <a:lnTo>
                    <a:pt x="2087" y="1104"/>
                  </a:lnTo>
                  <a:lnTo>
                    <a:pt x="2088" y="1152"/>
                  </a:lnTo>
                  <a:lnTo>
                    <a:pt x="2087" y="1200"/>
                  </a:lnTo>
                  <a:lnTo>
                    <a:pt x="2084" y="1247"/>
                  </a:lnTo>
                  <a:lnTo>
                    <a:pt x="2077" y="1295"/>
                  </a:lnTo>
                  <a:lnTo>
                    <a:pt x="2069" y="1340"/>
                  </a:lnTo>
                  <a:lnTo>
                    <a:pt x="2059" y="1385"/>
                  </a:lnTo>
                  <a:lnTo>
                    <a:pt x="2046" y="1430"/>
                  </a:lnTo>
                  <a:lnTo>
                    <a:pt x="2032" y="1474"/>
                  </a:lnTo>
                  <a:lnTo>
                    <a:pt x="2014" y="1516"/>
                  </a:lnTo>
                  <a:lnTo>
                    <a:pt x="1996" y="1557"/>
                  </a:lnTo>
                  <a:lnTo>
                    <a:pt x="1976" y="1598"/>
                  </a:lnTo>
                  <a:lnTo>
                    <a:pt x="1953" y="1637"/>
                  </a:lnTo>
                  <a:lnTo>
                    <a:pt x="1928" y="1675"/>
                  </a:lnTo>
                  <a:lnTo>
                    <a:pt x="1902" y="1712"/>
                  </a:lnTo>
                  <a:lnTo>
                    <a:pt x="1874" y="1747"/>
                  </a:lnTo>
                  <a:lnTo>
                    <a:pt x="1845" y="1781"/>
                  </a:lnTo>
                  <a:lnTo>
                    <a:pt x="1814" y="1813"/>
                  </a:lnTo>
                  <a:lnTo>
                    <a:pt x="1781" y="1844"/>
                  </a:lnTo>
                  <a:lnTo>
                    <a:pt x="1748" y="1874"/>
                  </a:lnTo>
                  <a:lnTo>
                    <a:pt x="1712" y="1902"/>
                  </a:lnTo>
                  <a:lnTo>
                    <a:pt x="1675" y="1928"/>
                  </a:lnTo>
                  <a:lnTo>
                    <a:pt x="1637" y="1952"/>
                  </a:lnTo>
                  <a:lnTo>
                    <a:pt x="1599" y="1975"/>
                  </a:lnTo>
                  <a:lnTo>
                    <a:pt x="1558" y="1996"/>
                  </a:lnTo>
                  <a:lnTo>
                    <a:pt x="1517" y="2014"/>
                  </a:lnTo>
                  <a:lnTo>
                    <a:pt x="1474" y="2031"/>
                  </a:lnTo>
                  <a:lnTo>
                    <a:pt x="1430" y="2045"/>
                  </a:lnTo>
                  <a:lnTo>
                    <a:pt x="1386" y="2058"/>
                  </a:lnTo>
                  <a:lnTo>
                    <a:pt x="1340" y="2069"/>
                  </a:lnTo>
                  <a:lnTo>
                    <a:pt x="1295" y="2077"/>
                  </a:lnTo>
                  <a:lnTo>
                    <a:pt x="1248" y="2083"/>
                  </a:lnTo>
                  <a:lnTo>
                    <a:pt x="1200" y="2086"/>
                  </a:lnTo>
                  <a:lnTo>
                    <a:pt x="1153" y="2087"/>
                  </a:lnTo>
                  <a:close/>
                  <a:moveTo>
                    <a:pt x="2729" y="2478"/>
                  </a:moveTo>
                  <a:lnTo>
                    <a:pt x="2081" y="1830"/>
                  </a:lnTo>
                  <a:lnTo>
                    <a:pt x="2107" y="1795"/>
                  </a:lnTo>
                  <a:lnTo>
                    <a:pt x="2131" y="1757"/>
                  </a:lnTo>
                  <a:lnTo>
                    <a:pt x="2154" y="1719"/>
                  </a:lnTo>
                  <a:lnTo>
                    <a:pt x="2175" y="1680"/>
                  </a:lnTo>
                  <a:lnTo>
                    <a:pt x="2195" y="1640"/>
                  </a:lnTo>
                  <a:lnTo>
                    <a:pt x="2213" y="1599"/>
                  </a:lnTo>
                  <a:lnTo>
                    <a:pt x="2230" y="1557"/>
                  </a:lnTo>
                  <a:lnTo>
                    <a:pt x="2246" y="1515"/>
                  </a:lnTo>
                  <a:lnTo>
                    <a:pt x="2258" y="1472"/>
                  </a:lnTo>
                  <a:lnTo>
                    <a:pt x="2270" y="1428"/>
                  </a:lnTo>
                  <a:lnTo>
                    <a:pt x="2280" y="1383"/>
                  </a:lnTo>
                  <a:lnTo>
                    <a:pt x="2289" y="1338"/>
                  </a:lnTo>
                  <a:lnTo>
                    <a:pt x="2295" y="1293"/>
                  </a:lnTo>
                  <a:lnTo>
                    <a:pt x="2301" y="1246"/>
                  </a:lnTo>
                  <a:lnTo>
                    <a:pt x="2303" y="1200"/>
                  </a:lnTo>
                  <a:lnTo>
                    <a:pt x="2304" y="1152"/>
                  </a:lnTo>
                  <a:lnTo>
                    <a:pt x="2303" y="1093"/>
                  </a:lnTo>
                  <a:lnTo>
                    <a:pt x="2298" y="1034"/>
                  </a:lnTo>
                  <a:lnTo>
                    <a:pt x="2291" y="976"/>
                  </a:lnTo>
                  <a:lnTo>
                    <a:pt x="2281" y="920"/>
                  </a:lnTo>
                  <a:lnTo>
                    <a:pt x="2268" y="864"/>
                  </a:lnTo>
                  <a:lnTo>
                    <a:pt x="2252" y="809"/>
                  </a:lnTo>
                  <a:lnTo>
                    <a:pt x="2235" y="756"/>
                  </a:lnTo>
                  <a:lnTo>
                    <a:pt x="2213" y="703"/>
                  </a:lnTo>
                  <a:lnTo>
                    <a:pt x="2190" y="652"/>
                  </a:lnTo>
                  <a:lnTo>
                    <a:pt x="2166" y="602"/>
                  </a:lnTo>
                  <a:lnTo>
                    <a:pt x="2138" y="555"/>
                  </a:lnTo>
                  <a:lnTo>
                    <a:pt x="2107" y="507"/>
                  </a:lnTo>
                  <a:lnTo>
                    <a:pt x="2075" y="462"/>
                  </a:lnTo>
                  <a:lnTo>
                    <a:pt x="2041" y="419"/>
                  </a:lnTo>
                  <a:lnTo>
                    <a:pt x="2005" y="377"/>
                  </a:lnTo>
                  <a:lnTo>
                    <a:pt x="1967" y="337"/>
                  </a:lnTo>
                  <a:lnTo>
                    <a:pt x="1927" y="299"/>
                  </a:lnTo>
                  <a:lnTo>
                    <a:pt x="1885" y="263"/>
                  </a:lnTo>
                  <a:lnTo>
                    <a:pt x="1842" y="229"/>
                  </a:lnTo>
                  <a:lnTo>
                    <a:pt x="1796" y="196"/>
                  </a:lnTo>
                  <a:lnTo>
                    <a:pt x="1750" y="166"/>
                  </a:lnTo>
                  <a:lnTo>
                    <a:pt x="1701" y="139"/>
                  </a:lnTo>
                  <a:lnTo>
                    <a:pt x="1652" y="113"/>
                  </a:lnTo>
                  <a:lnTo>
                    <a:pt x="1601" y="91"/>
                  </a:lnTo>
                  <a:lnTo>
                    <a:pt x="1548" y="70"/>
                  </a:lnTo>
                  <a:lnTo>
                    <a:pt x="1495" y="52"/>
                  </a:lnTo>
                  <a:lnTo>
                    <a:pt x="1440" y="37"/>
                  </a:lnTo>
                  <a:lnTo>
                    <a:pt x="1385" y="24"/>
                  </a:lnTo>
                  <a:lnTo>
                    <a:pt x="1328" y="13"/>
                  </a:lnTo>
                  <a:lnTo>
                    <a:pt x="1270" y="6"/>
                  </a:lnTo>
                  <a:lnTo>
                    <a:pt x="1212" y="1"/>
                  </a:lnTo>
                  <a:lnTo>
                    <a:pt x="1153" y="0"/>
                  </a:lnTo>
                  <a:lnTo>
                    <a:pt x="1093" y="1"/>
                  </a:lnTo>
                  <a:lnTo>
                    <a:pt x="1035" y="6"/>
                  </a:lnTo>
                  <a:lnTo>
                    <a:pt x="977" y="13"/>
                  </a:lnTo>
                  <a:lnTo>
                    <a:pt x="920" y="24"/>
                  </a:lnTo>
                  <a:lnTo>
                    <a:pt x="864" y="37"/>
                  </a:lnTo>
                  <a:lnTo>
                    <a:pt x="809" y="52"/>
                  </a:lnTo>
                  <a:lnTo>
                    <a:pt x="756" y="70"/>
                  </a:lnTo>
                  <a:lnTo>
                    <a:pt x="703" y="91"/>
                  </a:lnTo>
                  <a:lnTo>
                    <a:pt x="653" y="113"/>
                  </a:lnTo>
                  <a:lnTo>
                    <a:pt x="603" y="139"/>
                  </a:lnTo>
                  <a:lnTo>
                    <a:pt x="555" y="166"/>
                  </a:lnTo>
                  <a:lnTo>
                    <a:pt x="508" y="196"/>
                  </a:lnTo>
                  <a:lnTo>
                    <a:pt x="462" y="229"/>
                  </a:lnTo>
                  <a:lnTo>
                    <a:pt x="419" y="263"/>
                  </a:lnTo>
                  <a:lnTo>
                    <a:pt x="377" y="299"/>
                  </a:lnTo>
                  <a:lnTo>
                    <a:pt x="337" y="337"/>
                  </a:lnTo>
                  <a:lnTo>
                    <a:pt x="299" y="377"/>
                  </a:lnTo>
                  <a:lnTo>
                    <a:pt x="264" y="419"/>
                  </a:lnTo>
                  <a:lnTo>
                    <a:pt x="229" y="462"/>
                  </a:lnTo>
                  <a:lnTo>
                    <a:pt x="197" y="507"/>
                  </a:lnTo>
                  <a:lnTo>
                    <a:pt x="167" y="555"/>
                  </a:lnTo>
                  <a:lnTo>
                    <a:pt x="140" y="602"/>
                  </a:lnTo>
                  <a:lnTo>
                    <a:pt x="114" y="652"/>
                  </a:lnTo>
                  <a:lnTo>
                    <a:pt x="91" y="703"/>
                  </a:lnTo>
                  <a:lnTo>
                    <a:pt x="70" y="756"/>
                  </a:lnTo>
                  <a:lnTo>
                    <a:pt x="52" y="809"/>
                  </a:lnTo>
                  <a:lnTo>
                    <a:pt x="37" y="864"/>
                  </a:lnTo>
                  <a:lnTo>
                    <a:pt x="24" y="920"/>
                  </a:lnTo>
                  <a:lnTo>
                    <a:pt x="13" y="976"/>
                  </a:lnTo>
                  <a:lnTo>
                    <a:pt x="6" y="1034"/>
                  </a:lnTo>
                  <a:lnTo>
                    <a:pt x="1" y="1093"/>
                  </a:lnTo>
                  <a:lnTo>
                    <a:pt x="0" y="1152"/>
                  </a:lnTo>
                  <a:lnTo>
                    <a:pt x="1" y="1212"/>
                  </a:lnTo>
                  <a:lnTo>
                    <a:pt x="6" y="1270"/>
                  </a:lnTo>
                  <a:lnTo>
                    <a:pt x="13" y="1327"/>
                  </a:lnTo>
                  <a:lnTo>
                    <a:pt x="24" y="1384"/>
                  </a:lnTo>
                  <a:lnTo>
                    <a:pt x="37" y="1439"/>
                  </a:lnTo>
                  <a:lnTo>
                    <a:pt x="52" y="1495"/>
                  </a:lnTo>
                  <a:lnTo>
                    <a:pt x="70" y="1547"/>
                  </a:lnTo>
                  <a:lnTo>
                    <a:pt x="91" y="1600"/>
                  </a:lnTo>
                  <a:lnTo>
                    <a:pt x="114" y="1651"/>
                  </a:lnTo>
                  <a:lnTo>
                    <a:pt x="140" y="1701"/>
                  </a:lnTo>
                  <a:lnTo>
                    <a:pt x="167" y="1749"/>
                  </a:lnTo>
                  <a:lnTo>
                    <a:pt x="197" y="1796"/>
                  </a:lnTo>
                  <a:lnTo>
                    <a:pt x="229" y="1841"/>
                  </a:lnTo>
                  <a:lnTo>
                    <a:pt x="264" y="1884"/>
                  </a:lnTo>
                  <a:lnTo>
                    <a:pt x="299" y="1927"/>
                  </a:lnTo>
                  <a:lnTo>
                    <a:pt x="337" y="1966"/>
                  </a:lnTo>
                  <a:lnTo>
                    <a:pt x="377" y="2004"/>
                  </a:lnTo>
                  <a:lnTo>
                    <a:pt x="419" y="2041"/>
                  </a:lnTo>
                  <a:lnTo>
                    <a:pt x="462" y="2074"/>
                  </a:lnTo>
                  <a:lnTo>
                    <a:pt x="508" y="2107"/>
                  </a:lnTo>
                  <a:lnTo>
                    <a:pt x="555" y="2137"/>
                  </a:lnTo>
                  <a:lnTo>
                    <a:pt x="603" y="2165"/>
                  </a:lnTo>
                  <a:lnTo>
                    <a:pt x="653" y="2190"/>
                  </a:lnTo>
                  <a:lnTo>
                    <a:pt x="703" y="2213"/>
                  </a:lnTo>
                  <a:lnTo>
                    <a:pt x="756" y="2234"/>
                  </a:lnTo>
                  <a:lnTo>
                    <a:pt x="809" y="2252"/>
                  </a:lnTo>
                  <a:lnTo>
                    <a:pt x="864" y="2268"/>
                  </a:lnTo>
                  <a:lnTo>
                    <a:pt x="920" y="2281"/>
                  </a:lnTo>
                  <a:lnTo>
                    <a:pt x="977" y="2290"/>
                  </a:lnTo>
                  <a:lnTo>
                    <a:pt x="1035" y="2298"/>
                  </a:lnTo>
                  <a:lnTo>
                    <a:pt x="1093" y="2302"/>
                  </a:lnTo>
                  <a:lnTo>
                    <a:pt x="1153" y="2303"/>
                  </a:lnTo>
                  <a:lnTo>
                    <a:pt x="1200" y="2302"/>
                  </a:lnTo>
                  <a:lnTo>
                    <a:pt x="1247" y="2300"/>
                  </a:lnTo>
                  <a:lnTo>
                    <a:pt x="1293" y="2295"/>
                  </a:lnTo>
                  <a:lnTo>
                    <a:pt x="1338" y="2288"/>
                  </a:lnTo>
                  <a:lnTo>
                    <a:pt x="1384" y="2280"/>
                  </a:lnTo>
                  <a:lnTo>
                    <a:pt x="1428" y="2270"/>
                  </a:lnTo>
                  <a:lnTo>
                    <a:pt x="1472" y="2258"/>
                  </a:lnTo>
                  <a:lnTo>
                    <a:pt x="1515" y="2245"/>
                  </a:lnTo>
                  <a:lnTo>
                    <a:pt x="1558" y="2230"/>
                  </a:lnTo>
                  <a:lnTo>
                    <a:pt x="1600" y="2213"/>
                  </a:lnTo>
                  <a:lnTo>
                    <a:pt x="1641" y="2194"/>
                  </a:lnTo>
                  <a:lnTo>
                    <a:pt x="1681" y="2175"/>
                  </a:lnTo>
                  <a:lnTo>
                    <a:pt x="1720" y="2153"/>
                  </a:lnTo>
                  <a:lnTo>
                    <a:pt x="1757" y="2131"/>
                  </a:lnTo>
                  <a:lnTo>
                    <a:pt x="1795" y="2107"/>
                  </a:lnTo>
                  <a:lnTo>
                    <a:pt x="1831" y="2081"/>
                  </a:lnTo>
                  <a:lnTo>
                    <a:pt x="2479" y="2729"/>
                  </a:lnTo>
                  <a:lnTo>
                    <a:pt x="2487" y="2738"/>
                  </a:lnTo>
                  <a:lnTo>
                    <a:pt x="2497" y="2744"/>
                  </a:lnTo>
                  <a:lnTo>
                    <a:pt x="2508" y="2751"/>
                  </a:lnTo>
                  <a:lnTo>
                    <a:pt x="2519" y="2756"/>
                  </a:lnTo>
                  <a:lnTo>
                    <a:pt x="2530" y="2759"/>
                  </a:lnTo>
                  <a:lnTo>
                    <a:pt x="2540" y="2762"/>
                  </a:lnTo>
                  <a:lnTo>
                    <a:pt x="2552" y="2764"/>
                  </a:lnTo>
                  <a:lnTo>
                    <a:pt x="2563" y="2765"/>
                  </a:lnTo>
                  <a:lnTo>
                    <a:pt x="2575" y="2765"/>
                  </a:lnTo>
                  <a:lnTo>
                    <a:pt x="2586" y="2762"/>
                  </a:lnTo>
                  <a:lnTo>
                    <a:pt x="2597" y="2760"/>
                  </a:lnTo>
                  <a:lnTo>
                    <a:pt x="2606" y="2757"/>
                  </a:lnTo>
                  <a:lnTo>
                    <a:pt x="2617" y="2752"/>
                  </a:lnTo>
                  <a:lnTo>
                    <a:pt x="2627" y="2746"/>
                  </a:lnTo>
                  <a:lnTo>
                    <a:pt x="2635" y="2740"/>
                  </a:lnTo>
                  <a:lnTo>
                    <a:pt x="2644" y="2732"/>
                  </a:lnTo>
                  <a:lnTo>
                    <a:pt x="2732" y="2644"/>
                  </a:lnTo>
                  <a:lnTo>
                    <a:pt x="2740" y="2635"/>
                  </a:lnTo>
                  <a:lnTo>
                    <a:pt x="2747" y="2626"/>
                  </a:lnTo>
                  <a:lnTo>
                    <a:pt x="2752" y="2616"/>
                  </a:lnTo>
                  <a:lnTo>
                    <a:pt x="2757" y="2606"/>
                  </a:lnTo>
                  <a:lnTo>
                    <a:pt x="2761" y="2595"/>
                  </a:lnTo>
                  <a:lnTo>
                    <a:pt x="2763" y="2584"/>
                  </a:lnTo>
                  <a:lnTo>
                    <a:pt x="2765" y="2573"/>
                  </a:lnTo>
                  <a:lnTo>
                    <a:pt x="2765" y="2562"/>
                  </a:lnTo>
                  <a:lnTo>
                    <a:pt x="2764" y="2551"/>
                  </a:lnTo>
                  <a:lnTo>
                    <a:pt x="2763" y="2539"/>
                  </a:lnTo>
                  <a:lnTo>
                    <a:pt x="2760" y="2528"/>
                  </a:lnTo>
                  <a:lnTo>
                    <a:pt x="2755" y="2517"/>
                  </a:lnTo>
                  <a:lnTo>
                    <a:pt x="2751" y="2508"/>
                  </a:lnTo>
                  <a:lnTo>
                    <a:pt x="2744" y="2497"/>
                  </a:lnTo>
                  <a:lnTo>
                    <a:pt x="2737" y="2487"/>
                  </a:lnTo>
                  <a:lnTo>
                    <a:pt x="2729" y="24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pPr defTabSz="914332"/>
              <a:endParaRPr lang="en-US" sz="2400" dirty="0">
                <a:solidFill>
                  <a:srgbClr val="000000"/>
                </a:solidFill>
                <a:latin typeface="Calibri Light" panose="020F0302020204030204" pitchFamily="34" charset="0"/>
              </a:endParaRPr>
            </a:p>
          </p:txBody>
        </p:sp>
      </p:grpSp>
      <p:sp>
        <p:nvSpPr>
          <p:cNvPr id="127" name="Rounded Rectangle 126"/>
          <p:cNvSpPr/>
          <p:nvPr/>
        </p:nvSpPr>
        <p:spPr>
          <a:xfrm>
            <a:off x="9723877" y="3723720"/>
            <a:ext cx="2347779" cy="2250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e-Learning</a:t>
            </a:r>
          </a:p>
        </p:txBody>
      </p:sp>
      <p:sp>
        <p:nvSpPr>
          <p:cNvPr id="128" name="Rounded Rectangle 127"/>
          <p:cNvSpPr/>
          <p:nvPr/>
        </p:nvSpPr>
        <p:spPr>
          <a:xfrm>
            <a:off x="1744422" y="3715074"/>
            <a:ext cx="2092932" cy="2423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Data  Analytics</a:t>
            </a:r>
          </a:p>
        </p:txBody>
      </p:sp>
      <p:sp>
        <p:nvSpPr>
          <p:cNvPr id="129" name="Rounded Rectangle 128"/>
          <p:cNvSpPr/>
          <p:nvPr/>
        </p:nvSpPr>
        <p:spPr>
          <a:xfrm>
            <a:off x="1702278" y="2825005"/>
            <a:ext cx="1520335" cy="3040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Multi Tenant</a:t>
            </a:r>
          </a:p>
        </p:txBody>
      </p:sp>
      <p:sp>
        <p:nvSpPr>
          <p:cNvPr id="130" name="Rounded Rectangle 129"/>
          <p:cNvSpPr/>
          <p:nvPr/>
        </p:nvSpPr>
        <p:spPr>
          <a:xfrm>
            <a:off x="3222613" y="3688600"/>
            <a:ext cx="2206315" cy="29530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Patient Safety</a:t>
            </a:r>
          </a:p>
        </p:txBody>
      </p:sp>
      <p:sp>
        <p:nvSpPr>
          <p:cNvPr id="131" name="Rounded Rectangle 130"/>
          <p:cNvSpPr/>
          <p:nvPr/>
        </p:nvSpPr>
        <p:spPr>
          <a:xfrm>
            <a:off x="8442552" y="3238876"/>
            <a:ext cx="2164585" cy="3639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Unified Data Ware House</a:t>
            </a:r>
          </a:p>
        </p:txBody>
      </p:sp>
      <p:sp>
        <p:nvSpPr>
          <p:cNvPr id="132" name="Rounded Rectangle 131"/>
          <p:cNvSpPr/>
          <p:nvPr/>
        </p:nvSpPr>
        <p:spPr>
          <a:xfrm>
            <a:off x="176546" y="3697062"/>
            <a:ext cx="2079585" cy="2783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rgbClr val="000000"/>
                </a:solidFill>
                <a:latin typeface="Calibri Light" panose="020F0302020204030204" pitchFamily="34" charset="0"/>
              </a:rPr>
              <a:t>Data  Acquisition</a:t>
            </a:r>
          </a:p>
        </p:txBody>
      </p:sp>
      <p:sp>
        <p:nvSpPr>
          <p:cNvPr id="133" name="Rounded Rectangle 132"/>
          <p:cNvSpPr/>
          <p:nvPr/>
        </p:nvSpPr>
        <p:spPr>
          <a:xfrm>
            <a:off x="8444157" y="3697062"/>
            <a:ext cx="2079585" cy="2783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Seamless Integration</a:t>
            </a:r>
          </a:p>
        </p:txBody>
      </p:sp>
      <p:sp>
        <p:nvSpPr>
          <p:cNvPr id="134" name="Rounded Rectangle 133"/>
          <p:cNvSpPr/>
          <p:nvPr/>
        </p:nvSpPr>
        <p:spPr>
          <a:xfrm>
            <a:off x="8718442" y="2837824"/>
            <a:ext cx="1544295" cy="2783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endParaRPr lang="en-US" sz="1400" dirty="0">
              <a:solidFill>
                <a:srgbClr val="000000"/>
              </a:solidFill>
              <a:latin typeface="Calibri Light" panose="020F0302020204030204" pitchFamily="34" charset="0"/>
            </a:endParaRPr>
          </a:p>
          <a:p>
            <a:pPr algn="ctr" defTabSz="914332"/>
            <a:r>
              <a:rPr lang="en-US" sz="1400" dirty="0">
                <a:solidFill>
                  <a:srgbClr val="000000"/>
                </a:solidFill>
                <a:latin typeface="Calibri Light" panose="020F0302020204030204" pitchFamily="34" charset="0"/>
              </a:rPr>
              <a:t>Industry Standards</a:t>
            </a:r>
          </a:p>
          <a:p>
            <a:pPr algn="ctr" defTabSz="914332"/>
            <a:endParaRPr lang="en-US" sz="1400" dirty="0">
              <a:solidFill>
                <a:srgbClr val="000000"/>
              </a:solidFill>
              <a:latin typeface="Calibri Light" panose="020F0302020204030204" pitchFamily="34" charset="0"/>
            </a:endParaRPr>
          </a:p>
        </p:txBody>
      </p:sp>
      <p:sp>
        <p:nvSpPr>
          <p:cNvPr id="135" name="Rounded Rectangle 134"/>
          <p:cNvSpPr/>
          <p:nvPr/>
        </p:nvSpPr>
        <p:spPr>
          <a:xfrm>
            <a:off x="6588128" y="3697062"/>
            <a:ext cx="2079585" cy="2783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Data Transparency</a:t>
            </a:r>
          </a:p>
        </p:txBody>
      </p:sp>
      <p:sp>
        <p:nvSpPr>
          <p:cNvPr id="136" name="Rounded Rectangle 135"/>
          <p:cNvSpPr/>
          <p:nvPr/>
        </p:nvSpPr>
        <p:spPr>
          <a:xfrm>
            <a:off x="1459505" y="3281674"/>
            <a:ext cx="2079585" cy="2783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Robotic Automation</a:t>
            </a:r>
          </a:p>
        </p:txBody>
      </p:sp>
      <p:sp>
        <p:nvSpPr>
          <p:cNvPr id="146" name="Rounded Rectangle 145"/>
          <p:cNvSpPr/>
          <p:nvPr/>
        </p:nvSpPr>
        <p:spPr>
          <a:xfrm>
            <a:off x="4904341" y="3697062"/>
            <a:ext cx="2079585" cy="2783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Medical  Adherence</a:t>
            </a:r>
          </a:p>
        </p:txBody>
      </p:sp>
      <p:grpSp>
        <p:nvGrpSpPr>
          <p:cNvPr id="149" name="Group 148"/>
          <p:cNvGrpSpPr/>
          <p:nvPr/>
        </p:nvGrpSpPr>
        <p:grpSpPr>
          <a:xfrm>
            <a:off x="597733" y="1199849"/>
            <a:ext cx="489171" cy="457200"/>
            <a:chOff x="371258" y="856544"/>
            <a:chExt cx="868415" cy="731838"/>
          </a:xfrm>
          <a:solidFill>
            <a:schemeClr val="accent1"/>
          </a:solidFill>
        </p:grpSpPr>
        <p:grpSp>
          <p:nvGrpSpPr>
            <p:cNvPr id="150" name="Group 149"/>
            <p:cNvGrpSpPr/>
            <p:nvPr/>
          </p:nvGrpSpPr>
          <p:grpSpPr>
            <a:xfrm>
              <a:off x="371258" y="856544"/>
              <a:ext cx="731838" cy="731838"/>
              <a:chOff x="4983163" y="1920875"/>
              <a:chExt cx="1096963" cy="1096963"/>
            </a:xfrm>
            <a:grpFill/>
          </p:grpSpPr>
          <p:sp>
            <p:nvSpPr>
              <p:cNvPr id="152" name="Freeform 46"/>
              <p:cNvSpPr>
                <a:spLocks/>
              </p:cNvSpPr>
              <p:nvPr/>
            </p:nvSpPr>
            <p:spPr bwMode="auto">
              <a:xfrm>
                <a:off x="5527675" y="2239963"/>
                <a:ext cx="328613" cy="457200"/>
              </a:xfrm>
              <a:custGeom>
                <a:avLst/>
                <a:gdLst>
                  <a:gd name="T0" fmla="*/ 69 w 831"/>
                  <a:gd name="T1" fmla="*/ 361 h 1151"/>
                  <a:gd name="T2" fmla="*/ 69 w 831"/>
                  <a:gd name="T3" fmla="*/ 452 h 1151"/>
                  <a:gd name="T4" fmla="*/ 69 w 831"/>
                  <a:gd name="T5" fmla="*/ 488 h 1151"/>
                  <a:gd name="T6" fmla="*/ 39 w 831"/>
                  <a:gd name="T7" fmla="*/ 493 h 1151"/>
                  <a:gd name="T8" fmla="*/ 21 w 831"/>
                  <a:gd name="T9" fmla="*/ 507 h 1151"/>
                  <a:gd name="T10" fmla="*/ 7 w 831"/>
                  <a:gd name="T11" fmla="*/ 529 h 1151"/>
                  <a:gd name="T12" fmla="*/ 0 w 831"/>
                  <a:gd name="T13" fmla="*/ 567 h 1151"/>
                  <a:gd name="T14" fmla="*/ 2 w 831"/>
                  <a:gd name="T15" fmla="*/ 608 h 1151"/>
                  <a:gd name="T16" fmla="*/ 14 w 831"/>
                  <a:gd name="T17" fmla="*/ 650 h 1151"/>
                  <a:gd name="T18" fmla="*/ 33 w 831"/>
                  <a:gd name="T19" fmla="*/ 688 h 1151"/>
                  <a:gd name="T20" fmla="*/ 55 w 831"/>
                  <a:gd name="T21" fmla="*/ 716 h 1151"/>
                  <a:gd name="T22" fmla="*/ 71 w 831"/>
                  <a:gd name="T23" fmla="*/ 726 h 1151"/>
                  <a:gd name="T24" fmla="*/ 98 w 831"/>
                  <a:gd name="T25" fmla="*/ 733 h 1151"/>
                  <a:gd name="T26" fmla="*/ 185 w 831"/>
                  <a:gd name="T27" fmla="*/ 921 h 1151"/>
                  <a:gd name="T28" fmla="*/ 646 w 831"/>
                  <a:gd name="T29" fmla="*/ 1037 h 1151"/>
                  <a:gd name="T30" fmla="*/ 716 w 831"/>
                  <a:gd name="T31" fmla="*/ 735 h 1151"/>
                  <a:gd name="T32" fmla="*/ 755 w 831"/>
                  <a:gd name="T33" fmla="*/ 728 h 1151"/>
                  <a:gd name="T34" fmla="*/ 770 w 831"/>
                  <a:gd name="T35" fmla="*/ 721 h 1151"/>
                  <a:gd name="T36" fmla="*/ 791 w 831"/>
                  <a:gd name="T37" fmla="*/ 698 h 1151"/>
                  <a:gd name="T38" fmla="*/ 811 w 831"/>
                  <a:gd name="T39" fmla="*/ 663 h 1151"/>
                  <a:gd name="T40" fmla="*/ 825 w 831"/>
                  <a:gd name="T41" fmla="*/ 622 h 1151"/>
                  <a:gd name="T42" fmla="*/ 831 w 831"/>
                  <a:gd name="T43" fmla="*/ 580 h 1151"/>
                  <a:gd name="T44" fmla="*/ 828 w 831"/>
                  <a:gd name="T45" fmla="*/ 541 h 1151"/>
                  <a:gd name="T46" fmla="*/ 815 w 831"/>
                  <a:gd name="T47" fmla="*/ 512 h 1151"/>
                  <a:gd name="T48" fmla="*/ 801 w 831"/>
                  <a:gd name="T49" fmla="*/ 498 h 1151"/>
                  <a:gd name="T50" fmla="*/ 767 w 831"/>
                  <a:gd name="T51" fmla="*/ 487 h 1151"/>
                  <a:gd name="T52" fmla="*/ 761 w 831"/>
                  <a:gd name="T53" fmla="*/ 473 h 1151"/>
                  <a:gd name="T54" fmla="*/ 761 w 831"/>
                  <a:gd name="T55" fmla="*/ 406 h 1151"/>
                  <a:gd name="T56" fmla="*/ 761 w 831"/>
                  <a:gd name="T57" fmla="*/ 300 h 1151"/>
                  <a:gd name="T58" fmla="*/ 757 w 831"/>
                  <a:gd name="T59" fmla="*/ 240 h 1151"/>
                  <a:gd name="T60" fmla="*/ 747 w 831"/>
                  <a:gd name="T61" fmla="*/ 189 h 1151"/>
                  <a:gd name="T62" fmla="*/ 727 w 831"/>
                  <a:gd name="T63" fmla="*/ 149 h 1151"/>
                  <a:gd name="T64" fmla="*/ 696 w 831"/>
                  <a:gd name="T65" fmla="*/ 122 h 1151"/>
                  <a:gd name="T66" fmla="*/ 650 w 831"/>
                  <a:gd name="T67" fmla="*/ 109 h 1151"/>
                  <a:gd name="T68" fmla="*/ 618 w 831"/>
                  <a:gd name="T69" fmla="*/ 83 h 1151"/>
                  <a:gd name="T70" fmla="*/ 588 w 831"/>
                  <a:gd name="T71" fmla="*/ 52 h 1151"/>
                  <a:gd name="T72" fmla="*/ 549 w 831"/>
                  <a:gd name="T73" fmla="*/ 27 h 1151"/>
                  <a:gd name="T74" fmla="*/ 504 w 831"/>
                  <a:gd name="T75" fmla="*/ 11 h 1151"/>
                  <a:gd name="T76" fmla="*/ 452 w 831"/>
                  <a:gd name="T77" fmla="*/ 1 h 1151"/>
                  <a:gd name="T78" fmla="*/ 395 w 831"/>
                  <a:gd name="T79" fmla="*/ 0 h 1151"/>
                  <a:gd name="T80" fmla="*/ 337 w 831"/>
                  <a:gd name="T81" fmla="*/ 6 h 1151"/>
                  <a:gd name="T82" fmla="*/ 284 w 831"/>
                  <a:gd name="T83" fmla="*/ 16 h 1151"/>
                  <a:gd name="T84" fmla="*/ 237 w 831"/>
                  <a:gd name="T85" fmla="*/ 34 h 1151"/>
                  <a:gd name="T86" fmla="*/ 196 w 831"/>
                  <a:gd name="T87" fmla="*/ 55 h 1151"/>
                  <a:gd name="T88" fmla="*/ 160 w 831"/>
                  <a:gd name="T89" fmla="*/ 81 h 1151"/>
                  <a:gd name="T90" fmla="*/ 130 w 831"/>
                  <a:gd name="T91" fmla="*/ 112 h 1151"/>
                  <a:gd name="T92" fmla="*/ 105 w 831"/>
                  <a:gd name="T93" fmla="*/ 147 h 1151"/>
                  <a:gd name="T94" fmla="*/ 88 w 831"/>
                  <a:gd name="T95" fmla="*/ 185 h 1151"/>
                  <a:gd name="T96" fmla="*/ 76 w 831"/>
                  <a:gd name="T97" fmla="*/ 226 h 1151"/>
                  <a:gd name="T98" fmla="*/ 71 w 831"/>
                  <a:gd name="T99" fmla="*/ 27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1" h="1151">
                    <a:moveTo>
                      <a:pt x="69" y="285"/>
                    </a:moveTo>
                    <a:lnTo>
                      <a:pt x="69" y="324"/>
                    </a:lnTo>
                    <a:lnTo>
                      <a:pt x="69" y="361"/>
                    </a:lnTo>
                    <a:lnTo>
                      <a:pt x="69" y="395"/>
                    </a:lnTo>
                    <a:lnTo>
                      <a:pt x="69" y="426"/>
                    </a:lnTo>
                    <a:lnTo>
                      <a:pt x="69" y="452"/>
                    </a:lnTo>
                    <a:lnTo>
                      <a:pt x="69" y="471"/>
                    </a:lnTo>
                    <a:lnTo>
                      <a:pt x="69" y="484"/>
                    </a:lnTo>
                    <a:lnTo>
                      <a:pt x="69" y="488"/>
                    </a:lnTo>
                    <a:lnTo>
                      <a:pt x="64" y="487"/>
                    </a:lnTo>
                    <a:lnTo>
                      <a:pt x="49" y="489"/>
                    </a:lnTo>
                    <a:lnTo>
                      <a:pt x="39" y="493"/>
                    </a:lnTo>
                    <a:lnTo>
                      <a:pt x="29" y="498"/>
                    </a:lnTo>
                    <a:lnTo>
                      <a:pt x="25" y="501"/>
                    </a:lnTo>
                    <a:lnTo>
                      <a:pt x="21" y="507"/>
                    </a:lnTo>
                    <a:lnTo>
                      <a:pt x="17" y="512"/>
                    </a:lnTo>
                    <a:lnTo>
                      <a:pt x="12" y="519"/>
                    </a:lnTo>
                    <a:lnTo>
                      <a:pt x="7" y="529"/>
                    </a:lnTo>
                    <a:lnTo>
                      <a:pt x="4" y="541"/>
                    </a:lnTo>
                    <a:lnTo>
                      <a:pt x="1" y="554"/>
                    </a:lnTo>
                    <a:lnTo>
                      <a:pt x="0" y="567"/>
                    </a:lnTo>
                    <a:lnTo>
                      <a:pt x="0" y="580"/>
                    </a:lnTo>
                    <a:lnTo>
                      <a:pt x="1" y="594"/>
                    </a:lnTo>
                    <a:lnTo>
                      <a:pt x="2" y="608"/>
                    </a:lnTo>
                    <a:lnTo>
                      <a:pt x="6" y="622"/>
                    </a:lnTo>
                    <a:lnTo>
                      <a:pt x="10" y="636"/>
                    </a:lnTo>
                    <a:lnTo>
                      <a:pt x="14" y="650"/>
                    </a:lnTo>
                    <a:lnTo>
                      <a:pt x="20" y="663"/>
                    </a:lnTo>
                    <a:lnTo>
                      <a:pt x="25" y="676"/>
                    </a:lnTo>
                    <a:lnTo>
                      <a:pt x="33" y="688"/>
                    </a:lnTo>
                    <a:lnTo>
                      <a:pt x="39" y="698"/>
                    </a:lnTo>
                    <a:lnTo>
                      <a:pt x="47" y="708"/>
                    </a:lnTo>
                    <a:lnTo>
                      <a:pt x="55" y="716"/>
                    </a:lnTo>
                    <a:lnTo>
                      <a:pt x="60" y="721"/>
                    </a:lnTo>
                    <a:lnTo>
                      <a:pt x="65" y="724"/>
                    </a:lnTo>
                    <a:lnTo>
                      <a:pt x="71" y="726"/>
                    </a:lnTo>
                    <a:lnTo>
                      <a:pt x="76" y="728"/>
                    </a:lnTo>
                    <a:lnTo>
                      <a:pt x="87" y="731"/>
                    </a:lnTo>
                    <a:lnTo>
                      <a:pt x="98" y="733"/>
                    </a:lnTo>
                    <a:lnTo>
                      <a:pt x="114" y="735"/>
                    </a:lnTo>
                    <a:lnTo>
                      <a:pt x="121" y="735"/>
                    </a:lnTo>
                    <a:lnTo>
                      <a:pt x="185" y="921"/>
                    </a:lnTo>
                    <a:lnTo>
                      <a:pt x="185" y="1037"/>
                    </a:lnTo>
                    <a:lnTo>
                      <a:pt x="415" y="1151"/>
                    </a:lnTo>
                    <a:lnTo>
                      <a:pt x="646" y="1037"/>
                    </a:lnTo>
                    <a:lnTo>
                      <a:pt x="646" y="921"/>
                    </a:lnTo>
                    <a:lnTo>
                      <a:pt x="710" y="735"/>
                    </a:lnTo>
                    <a:lnTo>
                      <a:pt x="716" y="735"/>
                    </a:lnTo>
                    <a:lnTo>
                      <a:pt x="734" y="733"/>
                    </a:lnTo>
                    <a:lnTo>
                      <a:pt x="744" y="731"/>
                    </a:lnTo>
                    <a:lnTo>
                      <a:pt x="755" y="728"/>
                    </a:lnTo>
                    <a:lnTo>
                      <a:pt x="761" y="726"/>
                    </a:lnTo>
                    <a:lnTo>
                      <a:pt x="766" y="724"/>
                    </a:lnTo>
                    <a:lnTo>
                      <a:pt x="770" y="721"/>
                    </a:lnTo>
                    <a:lnTo>
                      <a:pt x="776" y="716"/>
                    </a:lnTo>
                    <a:lnTo>
                      <a:pt x="783" y="708"/>
                    </a:lnTo>
                    <a:lnTo>
                      <a:pt x="791" y="698"/>
                    </a:lnTo>
                    <a:lnTo>
                      <a:pt x="798" y="688"/>
                    </a:lnTo>
                    <a:lnTo>
                      <a:pt x="805" y="676"/>
                    </a:lnTo>
                    <a:lnTo>
                      <a:pt x="811" y="663"/>
                    </a:lnTo>
                    <a:lnTo>
                      <a:pt x="817" y="650"/>
                    </a:lnTo>
                    <a:lnTo>
                      <a:pt x="821" y="636"/>
                    </a:lnTo>
                    <a:lnTo>
                      <a:pt x="825" y="622"/>
                    </a:lnTo>
                    <a:lnTo>
                      <a:pt x="828" y="608"/>
                    </a:lnTo>
                    <a:lnTo>
                      <a:pt x="830" y="594"/>
                    </a:lnTo>
                    <a:lnTo>
                      <a:pt x="831" y="580"/>
                    </a:lnTo>
                    <a:lnTo>
                      <a:pt x="831" y="567"/>
                    </a:lnTo>
                    <a:lnTo>
                      <a:pt x="830" y="554"/>
                    </a:lnTo>
                    <a:lnTo>
                      <a:pt x="828" y="541"/>
                    </a:lnTo>
                    <a:lnTo>
                      <a:pt x="823" y="529"/>
                    </a:lnTo>
                    <a:lnTo>
                      <a:pt x="819" y="519"/>
                    </a:lnTo>
                    <a:lnTo>
                      <a:pt x="815" y="512"/>
                    </a:lnTo>
                    <a:lnTo>
                      <a:pt x="810" y="507"/>
                    </a:lnTo>
                    <a:lnTo>
                      <a:pt x="806" y="501"/>
                    </a:lnTo>
                    <a:lnTo>
                      <a:pt x="801" y="498"/>
                    </a:lnTo>
                    <a:lnTo>
                      <a:pt x="791" y="493"/>
                    </a:lnTo>
                    <a:lnTo>
                      <a:pt x="782" y="489"/>
                    </a:lnTo>
                    <a:lnTo>
                      <a:pt x="767" y="487"/>
                    </a:lnTo>
                    <a:lnTo>
                      <a:pt x="761" y="488"/>
                    </a:lnTo>
                    <a:lnTo>
                      <a:pt x="761" y="484"/>
                    </a:lnTo>
                    <a:lnTo>
                      <a:pt x="761" y="473"/>
                    </a:lnTo>
                    <a:lnTo>
                      <a:pt x="761" y="456"/>
                    </a:lnTo>
                    <a:lnTo>
                      <a:pt x="761" y="433"/>
                    </a:lnTo>
                    <a:lnTo>
                      <a:pt x="761" y="406"/>
                    </a:lnTo>
                    <a:lnTo>
                      <a:pt x="761" y="374"/>
                    </a:lnTo>
                    <a:lnTo>
                      <a:pt x="761" y="339"/>
                    </a:lnTo>
                    <a:lnTo>
                      <a:pt x="761" y="300"/>
                    </a:lnTo>
                    <a:lnTo>
                      <a:pt x="761" y="280"/>
                    </a:lnTo>
                    <a:lnTo>
                      <a:pt x="760" y="259"/>
                    </a:lnTo>
                    <a:lnTo>
                      <a:pt x="757" y="240"/>
                    </a:lnTo>
                    <a:lnTo>
                      <a:pt x="755" y="222"/>
                    </a:lnTo>
                    <a:lnTo>
                      <a:pt x="752" y="205"/>
                    </a:lnTo>
                    <a:lnTo>
                      <a:pt x="747" y="189"/>
                    </a:lnTo>
                    <a:lnTo>
                      <a:pt x="741" y="174"/>
                    </a:lnTo>
                    <a:lnTo>
                      <a:pt x="735" y="161"/>
                    </a:lnTo>
                    <a:lnTo>
                      <a:pt x="727" y="149"/>
                    </a:lnTo>
                    <a:lnTo>
                      <a:pt x="717" y="138"/>
                    </a:lnTo>
                    <a:lnTo>
                      <a:pt x="707" y="130"/>
                    </a:lnTo>
                    <a:lnTo>
                      <a:pt x="696" y="122"/>
                    </a:lnTo>
                    <a:lnTo>
                      <a:pt x="682" y="117"/>
                    </a:lnTo>
                    <a:lnTo>
                      <a:pt x="668" y="112"/>
                    </a:lnTo>
                    <a:lnTo>
                      <a:pt x="650" y="109"/>
                    </a:lnTo>
                    <a:lnTo>
                      <a:pt x="633" y="108"/>
                    </a:lnTo>
                    <a:lnTo>
                      <a:pt x="626" y="95"/>
                    </a:lnTo>
                    <a:lnTo>
                      <a:pt x="618" y="83"/>
                    </a:lnTo>
                    <a:lnTo>
                      <a:pt x="608" y="73"/>
                    </a:lnTo>
                    <a:lnTo>
                      <a:pt x="599" y="62"/>
                    </a:lnTo>
                    <a:lnTo>
                      <a:pt x="588" y="52"/>
                    </a:lnTo>
                    <a:lnTo>
                      <a:pt x="576" y="42"/>
                    </a:lnTo>
                    <a:lnTo>
                      <a:pt x="563" y="35"/>
                    </a:lnTo>
                    <a:lnTo>
                      <a:pt x="549" y="27"/>
                    </a:lnTo>
                    <a:lnTo>
                      <a:pt x="535" y="21"/>
                    </a:lnTo>
                    <a:lnTo>
                      <a:pt x="520" y="15"/>
                    </a:lnTo>
                    <a:lnTo>
                      <a:pt x="504" y="11"/>
                    </a:lnTo>
                    <a:lnTo>
                      <a:pt x="487" y="7"/>
                    </a:lnTo>
                    <a:lnTo>
                      <a:pt x="470" y="3"/>
                    </a:lnTo>
                    <a:lnTo>
                      <a:pt x="452" y="1"/>
                    </a:lnTo>
                    <a:lnTo>
                      <a:pt x="434" y="0"/>
                    </a:lnTo>
                    <a:lnTo>
                      <a:pt x="415" y="0"/>
                    </a:lnTo>
                    <a:lnTo>
                      <a:pt x="395" y="0"/>
                    </a:lnTo>
                    <a:lnTo>
                      <a:pt x="375" y="1"/>
                    </a:lnTo>
                    <a:lnTo>
                      <a:pt x="356" y="3"/>
                    </a:lnTo>
                    <a:lnTo>
                      <a:pt x="337" y="6"/>
                    </a:lnTo>
                    <a:lnTo>
                      <a:pt x="319" y="9"/>
                    </a:lnTo>
                    <a:lnTo>
                      <a:pt x="302" y="12"/>
                    </a:lnTo>
                    <a:lnTo>
                      <a:pt x="284" y="16"/>
                    </a:lnTo>
                    <a:lnTo>
                      <a:pt x="268" y="22"/>
                    </a:lnTo>
                    <a:lnTo>
                      <a:pt x="252" y="27"/>
                    </a:lnTo>
                    <a:lnTo>
                      <a:pt x="237" y="34"/>
                    </a:lnTo>
                    <a:lnTo>
                      <a:pt x="223" y="40"/>
                    </a:lnTo>
                    <a:lnTo>
                      <a:pt x="209" y="47"/>
                    </a:lnTo>
                    <a:lnTo>
                      <a:pt x="196" y="55"/>
                    </a:lnTo>
                    <a:lnTo>
                      <a:pt x="183" y="63"/>
                    </a:lnTo>
                    <a:lnTo>
                      <a:pt x="171" y="73"/>
                    </a:lnTo>
                    <a:lnTo>
                      <a:pt x="160" y="81"/>
                    </a:lnTo>
                    <a:lnTo>
                      <a:pt x="149" y="91"/>
                    </a:lnTo>
                    <a:lnTo>
                      <a:pt x="139" y="102"/>
                    </a:lnTo>
                    <a:lnTo>
                      <a:pt x="130" y="112"/>
                    </a:lnTo>
                    <a:lnTo>
                      <a:pt x="121" y="123"/>
                    </a:lnTo>
                    <a:lnTo>
                      <a:pt x="113" y="135"/>
                    </a:lnTo>
                    <a:lnTo>
                      <a:pt x="105" y="147"/>
                    </a:lnTo>
                    <a:lnTo>
                      <a:pt x="99" y="159"/>
                    </a:lnTo>
                    <a:lnTo>
                      <a:pt x="93" y="172"/>
                    </a:lnTo>
                    <a:lnTo>
                      <a:pt x="88" y="185"/>
                    </a:lnTo>
                    <a:lnTo>
                      <a:pt x="82" y="199"/>
                    </a:lnTo>
                    <a:lnTo>
                      <a:pt x="79" y="212"/>
                    </a:lnTo>
                    <a:lnTo>
                      <a:pt x="76" y="226"/>
                    </a:lnTo>
                    <a:lnTo>
                      <a:pt x="73" y="241"/>
                    </a:lnTo>
                    <a:lnTo>
                      <a:pt x="72" y="255"/>
                    </a:lnTo>
                    <a:lnTo>
                      <a:pt x="71" y="270"/>
                    </a:lnTo>
                    <a:lnTo>
                      <a:pt x="69"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53" name="Freeform 47"/>
              <p:cNvSpPr>
                <a:spLocks/>
              </p:cNvSpPr>
              <p:nvPr/>
            </p:nvSpPr>
            <p:spPr bwMode="auto">
              <a:xfrm>
                <a:off x="5303838" y="2678113"/>
                <a:ext cx="776288" cy="339725"/>
              </a:xfrm>
              <a:custGeom>
                <a:avLst/>
                <a:gdLst>
                  <a:gd name="T0" fmla="*/ 1780 w 1958"/>
                  <a:gd name="T1" fmla="*/ 186 h 856"/>
                  <a:gd name="T2" fmla="*/ 1728 w 1958"/>
                  <a:gd name="T3" fmla="*/ 162 h 856"/>
                  <a:gd name="T4" fmla="*/ 1606 w 1958"/>
                  <a:gd name="T5" fmla="*/ 115 h 856"/>
                  <a:gd name="T6" fmla="*/ 1419 w 1958"/>
                  <a:gd name="T7" fmla="*/ 51 h 856"/>
                  <a:gd name="T8" fmla="*/ 1285 w 1958"/>
                  <a:gd name="T9" fmla="*/ 6 h 856"/>
                  <a:gd name="T10" fmla="*/ 1094 w 1958"/>
                  <a:gd name="T11" fmla="*/ 713 h 856"/>
                  <a:gd name="T12" fmla="*/ 1007 w 1958"/>
                  <a:gd name="T13" fmla="*/ 281 h 856"/>
                  <a:gd name="T14" fmla="*/ 978 w 1958"/>
                  <a:gd name="T15" fmla="*/ 79 h 856"/>
                  <a:gd name="T16" fmla="*/ 950 w 1958"/>
                  <a:gd name="T17" fmla="*/ 281 h 856"/>
                  <a:gd name="T18" fmla="*/ 864 w 1958"/>
                  <a:gd name="T19" fmla="*/ 713 h 856"/>
                  <a:gd name="T20" fmla="*/ 672 w 1958"/>
                  <a:gd name="T21" fmla="*/ 6 h 856"/>
                  <a:gd name="T22" fmla="*/ 537 w 1958"/>
                  <a:gd name="T23" fmla="*/ 51 h 856"/>
                  <a:gd name="T24" fmla="*/ 352 w 1958"/>
                  <a:gd name="T25" fmla="*/ 115 h 856"/>
                  <a:gd name="T26" fmla="*/ 230 w 1958"/>
                  <a:gd name="T27" fmla="*/ 162 h 856"/>
                  <a:gd name="T28" fmla="*/ 177 w 1958"/>
                  <a:gd name="T29" fmla="*/ 186 h 856"/>
                  <a:gd name="T30" fmla="*/ 156 w 1958"/>
                  <a:gd name="T31" fmla="*/ 200 h 856"/>
                  <a:gd name="T32" fmla="*/ 143 w 1958"/>
                  <a:gd name="T33" fmla="*/ 217 h 856"/>
                  <a:gd name="T34" fmla="*/ 129 w 1958"/>
                  <a:gd name="T35" fmla="*/ 241 h 856"/>
                  <a:gd name="T36" fmla="*/ 115 w 1958"/>
                  <a:gd name="T37" fmla="*/ 270 h 856"/>
                  <a:gd name="T38" fmla="*/ 95 w 1958"/>
                  <a:gd name="T39" fmla="*/ 324 h 856"/>
                  <a:gd name="T40" fmla="*/ 68 w 1958"/>
                  <a:gd name="T41" fmla="*/ 410 h 856"/>
                  <a:gd name="T42" fmla="*/ 44 w 1958"/>
                  <a:gd name="T43" fmla="*/ 507 h 856"/>
                  <a:gd name="T44" fmla="*/ 23 w 1958"/>
                  <a:gd name="T45" fmla="*/ 611 h 856"/>
                  <a:gd name="T46" fmla="*/ 8 w 1958"/>
                  <a:gd name="T47" fmla="*/ 714 h 856"/>
                  <a:gd name="T48" fmla="*/ 1 w 1958"/>
                  <a:gd name="T49" fmla="*/ 811 h 856"/>
                  <a:gd name="T50" fmla="*/ 1958 w 1958"/>
                  <a:gd name="T51" fmla="*/ 856 h 856"/>
                  <a:gd name="T52" fmla="*/ 1953 w 1958"/>
                  <a:gd name="T53" fmla="*/ 763 h 856"/>
                  <a:gd name="T54" fmla="*/ 1941 w 1958"/>
                  <a:gd name="T55" fmla="*/ 663 h 856"/>
                  <a:gd name="T56" fmla="*/ 1924 w 1958"/>
                  <a:gd name="T57" fmla="*/ 559 h 856"/>
                  <a:gd name="T58" fmla="*/ 1901 w 1958"/>
                  <a:gd name="T59" fmla="*/ 458 h 856"/>
                  <a:gd name="T60" fmla="*/ 1876 w 1958"/>
                  <a:gd name="T61" fmla="*/ 366 h 856"/>
                  <a:gd name="T62" fmla="*/ 1849 w 1958"/>
                  <a:gd name="T63" fmla="*/ 287 h 856"/>
                  <a:gd name="T64" fmla="*/ 1834 w 1958"/>
                  <a:gd name="T65" fmla="*/ 255 h 856"/>
                  <a:gd name="T66" fmla="*/ 1820 w 1958"/>
                  <a:gd name="T67" fmla="*/ 228 h 856"/>
                  <a:gd name="T68" fmla="*/ 1807 w 1958"/>
                  <a:gd name="T69" fmla="*/ 207 h 856"/>
                  <a:gd name="T70" fmla="*/ 1795 w 1958"/>
                  <a:gd name="T71" fmla="*/ 194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8" h="856">
                    <a:moveTo>
                      <a:pt x="1795" y="194"/>
                    </a:moveTo>
                    <a:lnTo>
                      <a:pt x="1780" y="186"/>
                    </a:lnTo>
                    <a:lnTo>
                      <a:pt x="1758" y="175"/>
                    </a:lnTo>
                    <a:lnTo>
                      <a:pt x="1728" y="162"/>
                    </a:lnTo>
                    <a:lnTo>
                      <a:pt x="1691" y="148"/>
                    </a:lnTo>
                    <a:lnTo>
                      <a:pt x="1606" y="115"/>
                    </a:lnTo>
                    <a:lnTo>
                      <a:pt x="1510" y="83"/>
                    </a:lnTo>
                    <a:lnTo>
                      <a:pt x="1419" y="51"/>
                    </a:lnTo>
                    <a:lnTo>
                      <a:pt x="1340" y="25"/>
                    </a:lnTo>
                    <a:lnTo>
                      <a:pt x="1285" y="6"/>
                    </a:lnTo>
                    <a:lnTo>
                      <a:pt x="1264" y="0"/>
                    </a:lnTo>
                    <a:lnTo>
                      <a:pt x="1094" y="713"/>
                    </a:lnTo>
                    <a:lnTo>
                      <a:pt x="1094" y="424"/>
                    </a:lnTo>
                    <a:lnTo>
                      <a:pt x="1007" y="281"/>
                    </a:lnTo>
                    <a:lnTo>
                      <a:pt x="1094" y="194"/>
                    </a:lnTo>
                    <a:lnTo>
                      <a:pt x="978" y="79"/>
                    </a:lnTo>
                    <a:lnTo>
                      <a:pt x="864" y="194"/>
                    </a:lnTo>
                    <a:lnTo>
                      <a:pt x="950" y="281"/>
                    </a:lnTo>
                    <a:lnTo>
                      <a:pt x="864" y="424"/>
                    </a:lnTo>
                    <a:lnTo>
                      <a:pt x="864" y="713"/>
                    </a:lnTo>
                    <a:lnTo>
                      <a:pt x="693" y="0"/>
                    </a:lnTo>
                    <a:lnTo>
                      <a:pt x="672" y="6"/>
                    </a:lnTo>
                    <a:lnTo>
                      <a:pt x="616" y="25"/>
                    </a:lnTo>
                    <a:lnTo>
                      <a:pt x="537" y="51"/>
                    </a:lnTo>
                    <a:lnTo>
                      <a:pt x="446" y="83"/>
                    </a:lnTo>
                    <a:lnTo>
                      <a:pt x="352" y="115"/>
                    </a:lnTo>
                    <a:lnTo>
                      <a:pt x="266" y="148"/>
                    </a:lnTo>
                    <a:lnTo>
                      <a:pt x="230" y="162"/>
                    </a:lnTo>
                    <a:lnTo>
                      <a:pt x="199" y="175"/>
                    </a:lnTo>
                    <a:lnTo>
                      <a:pt x="177" y="186"/>
                    </a:lnTo>
                    <a:lnTo>
                      <a:pt x="163" y="194"/>
                    </a:lnTo>
                    <a:lnTo>
                      <a:pt x="156" y="200"/>
                    </a:lnTo>
                    <a:lnTo>
                      <a:pt x="150" y="207"/>
                    </a:lnTo>
                    <a:lnTo>
                      <a:pt x="143" y="217"/>
                    </a:lnTo>
                    <a:lnTo>
                      <a:pt x="136" y="228"/>
                    </a:lnTo>
                    <a:lnTo>
                      <a:pt x="129" y="241"/>
                    </a:lnTo>
                    <a:lnTo>
                      <a:pt x="123" y="255"/>
                    </a:lnTo>
                    <a:lnTo>
                      <a:pt x="115" y="270"/>
                    </a:lnTo>
                    <a:lnTo>
                      <a:pt x="109" y="287"/>
                    </a:lnTo>
                    <a:lnTo>
                      <a:pt x="95" y="324"/>
                    </a:lnTo>
                    <a:lnTo>
                      <a:pt x="81" y="366"/>
                    </a:lnTo>
                    <a:lnTo>
                      <a:pt x="68" y="410"/>
                    </a:lnTo>
                    <a:lnTo>
                      <a:pt x="56" y="458"/>
                    </a:lnTo>
                    <a:lnTo>
                      <a:pt x="44" y="507"/>
                    </a:lnTo>
                    <a:lnTo>
                      <a:pt x="33" y="559"/>
                    </a:lnTo>
                    <a:lnTo>
                      <a:pt x="23" y="611"/>
                    </a:lnTo>
                    <a:lnTo>
                      <a:pt x="15" y="663"/>
                    </a:lnTo>
                    <a:lnTo>
                      <a:pt x="8" y="714"/>
                    </a:lnTo>
                    <a:lnTo>
                      <a:pt x="4" y="763"/>
                    </a:lnTo>
                    <a:lnTo>
                      <a:pt x="1" y="811"/>
                    </a:lnTo>
                    <a:lnTo>
                      <a:pt x="0" y="856"/>
                    </a:lnTo>
                    <a:lnTo>
                      <a:pt x="1958" y="856"/>
                    </a:lnTo>
                    <a:lnTo>
                      <a:pt x="1957" y="811"/>
                    </a:lnTo>
                    <a:lnTo>
                      <a:pt x="1953" y="763"/>
                    </a:lnTo>
                    <a:lnTo>
                      <a:pt x="1948" y="714"/>
                    </a:lnTo>
                    <a:lnTo>
                      <a:pt x="1941" y="663"/>
                    </a:lnTo>
                    <a:lnTo>
                      <a:pt x="1934" y="611"/>
                    </a:lnTo>
                    <a:lnTo>
                      <a:pt x="1924" y="559"/>
                    </a:lnTo>
                    <a:lnTo>
                      <a:pt x="1913" y="507"/>
                    </a:lnTo>
                    <a:lnTo>
                      <a:pt x="1901" y="458"/>
                    </a:lnTo>
                    <a:lnTo>
                      <a:pt x="1888" y="410"/>
                    </a:lnTo>
                    <a:lnTo>
                      <a:pt x="1876" y="366"/>
                    </a:lnTo>
                    <a:lnTo>
                      <a:pt x="1863" y="324"/>
                    </a:lnTo>
                    <a:lnTo>
                      <a:pt x="1849" y="287"/>
                    </a:lnTo>
                    <a:lnTo>
                      <a:pt x="1842" y="270"/>
                    </a:lnTo>
                    <a:lnTo>
                      <a:pt x="1834" y="255"/>
                    </a:lnTo>
                    <a:lnTo>
                      <a:pt x="1828" y="241"/>
                    </a:lnTo>
                    <a:lnTo>
                      <a:pt x="1820" y="228"/>
                    </a:lnTo>
                    <a:lnTo>
                      <a:pt x="1814" y="217"/>
                    </a:lnTo>
                    <a:lnTo>
                      <a:pt x="1807" y="207"/>
                    </a:lnTo>
                    <a:lnTo>
                      <a:pt x="1801" y="200"/>
                    </a:lnTo>
                    <a:lnTo>
                      <a:pt x="1795"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54" name="Freeform 48"/>
              <p:cNvSpPr>
                <a:spLocks noEditPoints="1"/>
              </p:cNvSpPr>
              <p:nvPr/>
            </p:nvSpPr>
            <p:spPr bwMode="auto">
              <a:xfrm>
                <a:off x="4983163" y="1920875"/>
                <a:ext cx="639763" cy="776288"/>
              </a:xfrm>
              <a:custGeom>
                <a:avLst/>
                <a:gdLst>
                  <a:gd name="T0" fmla="*/ 709 w 1612"/>
                  <a:gd name="T1" fmla="*/ 1707 h 1958"/>
                  <a:gd name="T2" fmla="*/ 612 w 1612"/>
                  <a:gd name="T3" fmla="*/ 1644 h 1958"/>
                  <a:gd name="T4" fmla="*/ 506 w 1612"/>
                  <a:gd name="T5" fmla="*/ 1558 h 1958"/>
                  <a:gd name="T6" fmla="*/ 402 w 1612"/>
                  <a:gd name="T7" fmla="*/ 1443 h 1958"/>
                  <a:gd name="T8" fmla="*/ 308 w 1612"/>
                  <a:gd name="T9" fmla="*/ 1299 h 1958"/>
                  <a:gd name="T10" fmla="*/ 232 w 1612"/>
                  <a:gd name="T11" fmla="*/ 1121 h 1958"/>
                  <a:gd name="T12" fmla="*/ 184 w 1612"/>
                  <a:gd name="T13" fmla="*/ 907 h 1958"/>
                  <a:gd name="T14" fmla="*/ 173 w 1612"/>
                  <a:gd name="T15" fmla="*/ 403 h 1958"/>
                  <a:gd name="T16" fmla="*/ 312 w 1612"/>
                  <a:gd name="T17" fmla="*/ 381 h 1958"/>
                  <a:gd name="T18" fmla="*/ 473 w 1612"/>
                  <a:gd name="T19" fmla="*/ 341 h 1958"/>
                  <a:gd name="T20" fmla="*/ 642 w 1612"/>
                  <a:gd name="T21" fmla="*/ 282 h 1958"/>
                  <a:gd name="T22" fmla="*/ 807 w 1612"/>
                  <a:gd name="T23" fmla="*/ 202 h 1958"/>
                  <a:gd name="T24" fmla="*/ 749 w 1612"/>
                  <a:gd name="T25" fmla="*/ 41 h 1958"/>
                  <a:gd name="T26" fmla="*/ 625 w 1612"/>
                  <a:gd name="T27" fmla="*/ 108 h 1958"/>
                  <a:gd name="T28" fmla="*/ 491 w 1612"/>
                  <a:gd name="T29" fmla="*/ 159 h 1958"/>
                  <a:gd name="T30" fmla="*/ 358 w 1612"/>
                  <a:gd name="T31" fmla="*/ 196 h 1958"/>
                  <a:gd name="T32" fmla="*/ 179 w 1612"/>
                  <a:gd name="T33" fmla="*/ 228 h 1958"/>
                  <a:gd name="T34" fmla="*/ 22 w 1612"/>
                  <a:gd name="T35" fmla="*/ 244 h 1958"/>
                  <a:gd name="T36" fmla="*/ 2 w 1612"/>
                  <a:gd name="T37" fmla="*/ 802 h 1958"/>
                  <a:gd name="T38" fmla="*/ 53 w 1612"/>
                  <a:gd name="T39" fmla="*/ 1121 h 1958"/>
                  <a:gd name="T40" fmla="*/ 155 w 1612"/>
                  <a:gd name="T41" fmla="*/ 1380 h 1958"/>
                  <a:gd name="T42" fmla="*/ 291 w 1612"/>
                  <a:gd name="T43" fmla="*/ 1583 h 1958"/>
                  <a:gd name="T44" fmla="*/ 440 w 1612"/>
                  <a:gd name="T45" fmla="*/ 1737 h 1958"/>
                  <a:gd name="T46" fmla="*/ 586 w 1612"/>
                  <a:gd name="T47" fmla="*/ 1846 h 1958"/>
                  <a:gd name="T48" fmla="*/ 707 w 1612"/>
                  <a:gd name="T49" fmla="*/ 1915 h 1958"/>
                  <a:gd name="T50" fmla="*/ 797 w 1612"/>
                  <a:gd name="T51" fmla="*/ 1955 h 1958"/>
                  <a:gd name="T52" fmla="*/ 880 w 1612"/>
                  <a:gd name="T53" fmla="*/ 1928 h 1958"/>
                  <a:gd name="T54" fmla="*/ 1017 w 1612"/>
                  <a:gd name="T55" fmla="*/ 1853 h 1958"/>
                  <a:gd name="T56" fmla="*/ 1123 w 1612"/>
                  <a:gd name="T57" fmla="*/ 1777 h 1958"/>
                  <a:gd name="T58" fmla="*/ 1212 w 1612"/>
                  <a:gd name="T59" fmla="*/ 1700 h 1958"/>
                  <a:gd name="T60" fmla="*/ 1301 w 1612"/>
                  <a:gd name="T61" fmla="*/ 1607 h 1958"/>
                  <a:gd name="T62" fmla="*/ 1291 w 1612"/>
                  <a:gd name="T63" fmla="*/ 1531 h 1958"/>
                  <a:gd name="T64" fmla="*/ 1263 w 1612"/>
                  <a:gd name="T65" fmla="*/ 1452 h 1958"/>
                  <a:gd name="T66" fmla="*/ 1256 w 1612"/>
                  <a:gd name="T67" fmla="*/ 1369 h 1958"/>
                  <a:gd name="T68" fmla="*/ 1272 w 1612"/>
                  <a:gd name="T69" fmla="*/ 1289 h 1958"/>
                  <a:gd name="T70" fmla="*/ 1312 w 1612"/>
                  <a:gd name="T71" fmla="*/ 1228 h 1958"/>
                  <a:gd name="T72" fmla="*/ 1326 w 1612"/>
                  <a:gd name="T73" fmla="*/ 1059 h 1958"/>
                  <a:gd name="T74" fmla="*/ 1336 w 1612"/>
                  <a:gd name="T75" fmla="*/ 995 h 1958"/>
                  <a:gd name="T76" fmla="*/ 1356 w 1612"/>
                  <a:gd name="T77" fmla="*/ 936 h 1958"/>
                  <a:gd name="T78" fmla="*/ 1385 w 1612"/>
                  <a:gd name="T79" fmla="*/ 882 h 1958"/>
                  <a:gd name="T80" fmla="*/ 1422 w 1612"/>
                  <a:gd name="T81" fmla="*/ 834 h 1958"/>
                  <a:gd name="T82" fmla="*/ 1468 w 1612"/>
                  <a:gd name="T83" fmla="*/ 792 h 1958"/>
                  <a:gd name="T84" fmla="*/ 1520 w 1612"/>
                  <a:gd name="T85" fmla="*/ 756 h 1958"/>
                  <a:gd name="T86" fmla="*/ 1580 w 1612"/>
                  <a:gd name="T87" fmla="*/ 728 h 1958"/>
                  <a:gd name="T88" fmla="*/ 1612 w 1612"/>
                  <a:gd name="T89" fmla="*/ 246 h 1958"/>
                  <a:gd name="T90" fmla="*/ 1527 w 1612"/>
                  <a:gd name="T91" fmla="*/ 239 h 1958"/>
                  <a:gd name="T92" fmla="*/ 1317 w 1612"/>
                  <a:gd name="T93" fmla="*/ 209 h 1958"/>
                  <a:gd name="T94" fmla="*/ 1188 w 1612"/>
                  <a:gd name="T95" fmla="*/ 179 h 1958"/>
                  <a:gd name="T96" fmla="*/ 1054 w 1612"/>
                  <a:gd name="T97" fmla="*/ 135 h 1958"/>
                  <a:gd name="T98" fmla="*/ 923 w 1612"/>
                  <a:gd name="T99" fmla="*/ 77 h 1958"/>
                  <a:gd name="T100" fmla="*/ 807 w 1612"/>
                  <a:gd name="T101" fmla="*/ 0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2" h="1958">
                    <a:moveTo>
                      <a:pt x="807" y="1758"/>
                    </a:moveTo>
                    <a:lnTo>
                      <a:pt x="772" y="1740"/>
                    </a:lnTo>
                    <a:lnTo>
                      <a:pt x="732" y="1720"/>
                    </a:lnTo>
                    <a:lnTo>
                      <a:pt x="709" y="1707"/>
                    </a:lnTo>
                    <a:lnTo>
                      <a:pt x="687" y="1694"/>
                    </a:lnTo>
                    <a:lnTo>
                      <a:pt x="663" y="1679"/>
                    </a:lnTo>
                    <a:lnTo>
                      <a:pt x="638" y="1663"/>
                    </a:lnTo>
                    <a:lnTo>
                      <a:pt x="612" y="1644"/>
                    </a:lnTo>
                    <a:lnTo>
                      <a:pt x="586" y="1625"/>
                    </a:lnTo>
                    <a:lnTo>
                      <a:pt x="560" y="1604"/>
                    </a:lnTo>
                    <a:lnTo>
                      <a:pt x="533" y="1582"/>
                    </a:lnTo>
                    <a:lnTo>
                      <a:pt x="506" y="1558"/>
                    </a:lnTo>
                    <a:lnTo>
                      <a:pt x="480" y="1532"/>
                    </a:lnTo>
                    <a:lnTo>
                      <a:pt x="453" y="1504"/>
                    </a:lnTo>
                    <a:lnTo>
                      <a:pt x="427" y="1475"/>
                    </a:lnTo>
                    <a:lnTo>
                      <a:pt x="402" y="1443"/>
                    </a:lnTo>
                    <a:lnTo>
                      <a:pt x="377" y="1410"/>
                    </a:lnTo>
                    <a:lnTo>
                      <a:pt x="353" y="1375"/>
                    </a:lnTo>
                    <a:lnTo>
                      <a:pt x="329" y="1337"/>
                    </a:lnTo>
                    <a:lnTo>
                      <a:pt x="308" y="1299"/>
                    </a:lnTo>
                    <a:lnTo>
                      <a:pt x="286" y="1258"/>
                    </a:lnTo>
                    <a:lnTo>
                      <a:pt x="267" y="1214"/>
                    </a:lnTo>
                    <a:lnTo>
                      <a:pt x="248" y="1169"/>
                    </a:lnTo>
                    <a:lnTo>
                      <a:pt x="232" y="1121"/>
                    </a:lnTo>
                    <a:lnTo>
                      <a:pt x="217" y="1071"/>
                    </a:lnTo>
                    <a:lnTo>
                      <a:pt x="204" y="1019"/>
                    </a:lnTo>
                    <a:lnTo>
                      <a:pt x="193" y="964"/>
                    </a:lnTo>
                    <a:lnTo>
                      <a:pt x="184" y="907"/>
                    </a:lnTo>
                    <a:lnTo>
                      <a:pt x="178" y="847"/>
                    </a:lnTo>
                    <a:lnTo>
                      <a:pt x="174" y="786"/>
                    </a:lnTo>
                    <a:lnTo>
                      <a:pt x="173" y="721"/>
                    </a:lnTo>
                    <a:lnTo>
                      <a:pt x="173" y="403"/>
                    </a:lnTo>
                    <a:lnTo>
                      <a:pt x="205" y="399"/>
                    </a:lnTo>
                    <a:lnTo>
                      <a:pt x="238" y="394"/>
                    </a:lnTo>
                    <a:lnTo>
                      <a:pt x="275" y="388"/>
                    </a:lnTo>
                    <a:lnTo>
                      <a:pt x="312" y="381"/>
                    </a:lnTo>
                    <a:lnTo>
                      <a:pt x="351" y="372"/>
                    </a:lnTo>
                    <a:lnTo>
                      <a:pt x="391" y="363"/>
                    </a:lnTo>
                    <a:lnTo>
                      <a:pt x="432" y="352"/>
                    </a:lnTo>
                    <a:lnTo>
                      <a:pt x="473" y="341"/>
                    </a:lnTo>
                    <a:lnTo>
                      <a:pt x="515" y="329"/>
                    </a:lnTo>
                    <a:lnTo>
                      <a:pt x="557" y="315"/>
                    </a:lnTo>
                    <a:lnTo>
                      <a:pt x="599" y="298"/>
                    </a:lnTo>
                    <a:lnTo>
                      <a:pt x="642" y="282"/>
                    </a:lnTo>
                    <a:lnTo>
                      <a:pt x="685" y="264"/>
                    </a:lnTo>
                    <a:lnTo>
                      <a:pt x="726" y="246"/>
                    </a:lnTo>
                    <a:lnTo>
                      <a:pt x="767" y="224"/>
                    </a:lnTo>
                    <a:lnTo>
                      <a:pt x="807" y="202"/>
                    </a:lnTo>
                    <a:lnTo>
                      <a:pt x="807" y="1758"/>
                    </a:lnTo>
                    <a:close/>
                    <a:moveTo>
                      <a:pt x="807" y="0"/>
                    </a:moveTo>
                    <a:lnTo>
                      <a:pt x="778" y="21"/>
                    </a:lnTo>
                    <a:lnTo>
                      <a:pt x="749" y="41"/>
                    </a:lnTo>
                    <a:lnTo>
                      <a:pt x="720" y="60"/>
                    </a:lnTo>
                    <a:lnTo>
                      <a:pt x="689" y="77"/>
                    </a:lnTo>
                    <a:lnTo>
                      <a:pt x="658" y="93"/>
                    </a:lnTo>
                    <a:lnTo>
                      <a:pt x="625" y="108"/>
                    </a:lnTo>
                    <a:lnTo>
                      <a:pt x="592" y="122"/>
                    </a:lnTo>
                    <a:lnTo>
                      <a:pt x="558" y="135"/>
                    </a:lnTo>
                    <a:lnTo>
                      <a:pt x="525" y="148"/>
                    </a:lnTo>
                    <a:lnTo>
                      <a:pt x="491" y="159"/>
                    </a:lnTo>
                    <a:lnTo>
                      <a:pt x="458" y="170"/>
                    </a:lnTo>
                    <a:lnTo>
                      <a:pt x="424" y="179"/>
                    </a:lnTo>
                    <a:lnTo>
                      <a:pt x="392" y="187"/>
                    </a:lnTo>
                    <a:lnTo>
                      <a:pt x="358" y="196"/>
                    </a:lnTo>
                    <a:lnTo>
                      <a:pt x="326" y="202"/>
                    </a:lnTo>
                    <a:lnTo>
                      <a:pt x="295" y="209"/>
                    </a:lnTo>
                    <a:lnTo>
                      <a:pt x="235" y="220"/>
                    </a:lnTo>
                    <a:lnTo>
                      <a:pt x="179" y="228"/>
                    </a:lnTo>
                    <a:lnTo>
                      <a:pt x="128" y="235"/>
                    </a:lnTo>
                    <a:lnTo>
                      <a:pt x="85" y="239"/>
                    </a:lnTo>
                    <a:lnTo>
                      <a:pt x="49" y="242"/>
                    </a:lnTo>
                    <a:lnTo>
                      <a:pt x="22" y="244"/>
                    </a:lnTo>
                    <a:lnTo>
                      <a:pt x="5" y="244"/>
                    </a:lnTo>
                    <a:lnTo>
                      <a:pt x="0" y="246"/>
                    </a:lnTo>
                    <a:lnTo>
                      <a:pt x="0" y="712"/>
                    </a:lnTo>
                    <a:lnTo>
                      <a:pt x="2" y="802"/>
                    </a:lnTo>
                    <a:lnTo>
                      <a:pt x="8" y="888"/>
                    </a:lnTo>
                    <a:lnTo>
                      <a:pt x="19" y="969"/>
                    </a:lnTo>
                    <a:lnTo>
                      <a:pt x="34" y="1047"/>
                    </a:lnTo>
                    <a:lnTo>
                      <a:pt x="53" y="1121"/>
                    </a:lnTo>
                    <a:lnTo>
                      <a:pt x="74" y="1192"/>
                    </a:lnTo>
                    <a:lnTo>
                      <a:pt x="99" y="1258"/>
                    </a:lnTo>
                    <a:lnTo>
                      <a:pt x="126" y="1320"/>
                    </a:lnTo>
                    <a:lnTo>
                      <a:pt x="155" y="1380"/>
                    </a:lnTo>
                    <a:lnTo>
                      <a:pt x="187" y="1436"/>
                    </a:lnTo>
                    <a:lnTo>
                      <a:pt x="220" y="1488"/>
                    </a:lnTo>
                    <a:lnTo>
                      <a:pt x="255" y="1537"/>
                    </a:lnTo>
                    <a:lnTo>
                      <a:pt x="291" y="1583"/>
                    </a:lnTo>
                    <a:lnTo>
                      <a:pt x="328" y="1626"/>
                    </a:lnTo>
                    <a:lnTo>
                      <a:pt x="365" y="1666"/>
                    </a:lnTo>
                    <a:lnTo>
                      <a:pt x="403" y="1702"/>
                    </a:lnTo>
                    <a:lnTo>
                      <a:pt x="440" y="1737"/>
                    </a:lnTo>
                    <a:lnTo>
                      <a:pt x="478" y="1768"/>
                    </a:lnTo>
                    <a:lnTo>
                      <a:pt x="515" y="1796"/>
                    </a:lnTo>
                    <a:lnTo>
                      <a:pt x="551" y="1822"/>
                    </a:lnTo>
                    <a:lnTo>
                      <a:pt x="586" y="1846"/>
                    </a:lnTo>
                    <a:lnTo>
                      <a:pt x="619" y="1867"/>
                    </a:lnTo>
                    <a:lnTo>
                      <a:pt x="651" y="1885"/>
                    </a:lnTo>
                    <a:lnTo>
                      <a:pt x="680" y="1901"/>
                    </a:lnTo>
                    <a:lnTo>
                      <a:pt x="707" y="1915"/>
                    </a:lnTo>
                    <a:lnTo>
                      <a:pt x="732" y="1927"/>
                    </a:lnTo>
                    <a:lnTo>
                      <a:pt x="754" y="1938"/>
                    </a:lnTo>
                    <a:lnTo>
                      <a:pt x="772" y="1945"/>
                    </a:lnTo>
                    <a:lnTo>
                      <a:pt x="797" y="1955"/>
                    </a:lnTo>
                    <a:lnTo>
                      <a:pt x="807" y="1958"/>
                    </a:lnTo>
                    <a:lnTo>
                      <a:pt x="818" y="1954"/>
                    </a:lnTo>
                    <a:lnTo>
                      <a:pt x="854" y="1939"/>
                    </a:lnTo>
                    <a:lnTo>
                      <a:pt x="880" y="1928"/>
                    </a:lnTo>
                    <a:lnTo>
                      <a:pt x="909" y="1914"/>
                    </a:lnTo>
                    <a:lnTo>
                      <a:pt x="942" y="1897"/>
                    </a:lnTo>
                    <a:lnTo>
                      <a:pt x="978" y="1876"/>
                    </a:lnTo>
                    <a:lnTo>
                      <a:pt x="1017" y="1853"/>
                    </a:lnTo>
                    <a:lnTo>
                      <a:pt x="1058" y="1825"/>
                    </a:lnTo>
                    <a:lnTo>
                      <a:pt x="1079" y="1810"/>
                    </a:lnTo>
                    <a:lnTo>
                      <a:pt x="1100" y="1794"/>
                    </a:lnTo>
                    <a:lnTo>
                      <a:pt x="1123" y="1777"/>
                    </a:lnTo>
                    <a:lnTo>
                      <a:pt x="1145" y="1760"/>
                    </a:lnTo>
                    <a:lnTo>
                      <a:pt x="1167" y="1740"/>
                    </a:lnTo>
                    <a:lnTo>
                      <a:pt x="1190" y="1721"/>
                    </a:lnTo>
                    <a:lnTo>
                      <a:pt x="1212" y="1700"/>
                    </a:lnTo>
                    <a:lnTo>
                      <a:pt x="1234" y="1679"/>
                    </a:lnTo>
                    <a:lnTo>
                      <a:pt x="1257" y="1656"/>
                    </a:lnTo>
                    <a:lnTo>
                      <a:pt x="1280" y="1632"/>
                    </a:lnTo>
                    <a:lnTo>
                      <a:pt x="1301" y="1607"/>
                    </a:lnTo>
                    <a:lnTo>
                      <a:pt x="1323" y="1582"/>
                    </a:lnTo>
                    <a:lnTo>
                      <a:pt x="1312" y="1565"/>
                    </a:lnTo>
                    <a:lnTo>
                      <a:pt x="1301" y="1549"/>
                    </a:lnTo>
                    <a:lnTo>
                      <a:pt x="1291" y="1531"/>
                    </a:lnTo>
                    <a:lnTo>
                      <a:pt x="1283" y="1512"/>
                    </a:lnTo>
                    <a:lnTo>
                      <a:pt x="1275" y="1493"/>
                    </a:lnTo>
                    <a:lnTo>
                      <a:pt x="1269" y="1472"/>
                    </a:lnTo>
                    <a:lnTo>
                      <a:pt x="1263" y="1452"/>
                    </a:lnTo>
                    <a:lnTo>
                      <a:pt x="1259" y="1431"/>
                    </a:lnTo>
                    <a:lnTo>
                      <a:pt x="1257" y="1410"/>
                    </a:lnTo>
                    <a:lnTo>
                      <a:pt x="1255" y="1389"/>
                    </a:lnTo>
                    <a:lnTo>
                      <a:pt x="1256" y="1369"/>
                    </a:lnTo>
                    <a:lnTo>
                      <a:pt x="1257" y="1347"/>
                    </a:lnTo>
                    <a:lnTo>
                      <a:pt x="1260" y="1328"/>
                    </a:lnTo>
                    <a:lnTo>
                      <a:pt x="1266" y="1307"/>
                    </a:lnTo>
                    <a:lnTo>
                      <a:pt x="1272" y="1289"/>
                    </a:lnTo>
                    <a:lnTo>
                      <a:pt x="1281" y="1270"/>
                    </a:lnTo>
                    <a:lnTo>
                      <a:pt x="1290" y="1255"/>
                    </a:lnTo>
                    <a:lnTo>
                      <a:pt x="1300" y="1241"/>
                    </a:lnTo>
                    <a:lnTo>
                      <a:pt x="1312" y="1228"/>
                    </a:lnTo>
                    <a:lnTo>
                      <a:pt x="1325" y="1218"/>
                    </a:lnTo>
                    <a:lnTo>
                      <a:pt x="1325" y="1092"/>
                    </a:lnTo>
                    <a:lnTo>
                      <a:pt x="1325" y="1075"/>
                    </a:lnTo>
                    <a:lnTo>
                      <a:pt x="1326" y="1059"/>
                    </a:lnTo>
                    <a:lnTo>
                      <a:pt x="1327" y="1043"/>
                    </a:lnTo>
                    <a:lnTo>
                      <a:pt x="1329" y="1026"/>
                    </a:lnTo>
                    <a:lnTo>
                      <a:pt x="1333" y="1010"/>
                    </a:lnTo>
                    <a:lnTo>
                      <a:pt x="1336" y="995"/>
                    </a:lnTo>
                    <a:lnTo>
                      <a:pt x="1340" y="980"/>
                    </a:lnTo>
                    <a:lnTo>
                      <a:pt x="1344" y="965"/>
                    </a:lnTo>
                    <a:lnTo>
                      <a:pt x="1350" y="950"/>
                    </a:lnTo>
                    <a:lnTo>
                      <a:pt x="1356" y="936"/>
                    </a:lnTo>
                    <a:lnTo>
                      <a:pt x="1363" y="922"/>
                    </a:lnTo>
                    <a:lnTo>
                      <a:pt x="1369" y="909"/>
                    </a:lnTo>
                    <a:lnTo>
                      <a:pt x="1377" y="895"/>
                    </a:lnTo>
                    <a:lnTo>
                      <a:pt x="1385" y="882"/>
                    </a:lnTo>
                    <a:lnTo>
                      <a:pt x="1394" y="870"/>
                    </a:lnTo>
                    <a:lnTo>
                      <a:pt x="1403" y="857"/>
                    </a:lnTo>
                    <a:lnTo>
                      <a:pt x="1412" y="845"/>
                    </a:lnTo>
                    <a:lnTo>
                      <a:pt x="1422" y="834"/>
                    </a:lnTo>
                    <a:lnTo>
                      <a:pt x="1433" y="822"/>
                    </a:lnTo>
                    <a:lnTo>
                      <a:pt x="1445" y="811"/>
                    </a:lnTo>
                    <a:lnTo>
                      <a:pt x="1456" y="802"/>
                    </a:lnTo>
                    <a:lnTo>
                      <a:pt x="1468" y="792"/>
                    </a:lnTo>
                    <a:lnTo>
                      <a:pt x="1480" y="782"/>
                    </a:lnTo>
                    <a:lnTo>
                      <a:pt x="1493" y="774"/>
                    </a:lnTo>
                    <a:lnTo>
                      <a:pt x="1506" y="765"/>
                    </a:lnTo>
                    <a:lnTo>
                      <a:pt x="1520" y="756"/>
                    </a:lnTo>
                    <a:lnTo>
                      <a:pt x="1536" y="749"/>
                    </a:lnTo>
                    <a:lnTo>
                      <a:pt x="1550" y="741"/>
                    </a:lnTo>
                    <a:lnTo>
                      <a:pt x="1565" y="735"/>
                    </a:lnTo>
                    <a:lnTo>
                      <a:pt x="1580" y="728"/>
                    </a:lnTo>
                    <a:lnTo>
                      <a:pt x="1596" y="723"/>
                    </a:lnTo>
                    <a:lnTo>
                      <a:pt x="1612" y="718"/>
                    </a:lnTo>
                    <a:lnTo>
                      <a:pt x="1612" y="712"/>
                    </a:lnTo>
                    <a:lnTo>
                      <a:pt x="1612" y="246"/>
                    </a:lnTo>
                    <a:lnTo>
                      <a:pt x="1607" y="244"/>
                    </a:lnTo>
                    <a:lnTo>
                      <a:pt x="1590" y="244"/>
                    </a:lnTo>
                    <a:lnTo>
                      <a:pt x="1563" y="242"/>
                    </a:lnTo>
                    <a:lnTo>
                      <a:pt x="1527" y="239"/>
                    </a:lnTo>
                    <a:lnTo>
                      <a:pt x="1484" y="235"/>
                    </a:lnTo>
                    <a:lnTo>
                      <a:pt x="1433" y="228"/>
                    </a:lnTo>
                    <a:lnTo>
                      <a:pt x="1378" y="220"/>
                    </a:lnTo>
                    <a:lnTo>
                      <a:pt x="1317" y="209"/>
                    </a:lnTo>
                    <a:lnTo>
                      <a:pt x="1286" y="202"/>
                    </a:lnTo>
                    <a:lnTo>
                      <a:pt x="1254" y="196"/>
                    </a:lnTo>
                    <a:lnTo>
                      <a:pt x="1221" y="187"/>
                    </a:lnTo>
                    <a:lnTo>
                      <a:pt x="1188" y="179"/>
                    </a:lnTo>
                    <a:lnTo>
                      <a:pt x="1154" y="170"/>
                    </a:lnTo>
                    <a:lnTo>
                      <a:pt x="1121" y="159"/>
                    </a:lnTo>
                    <a:lnTo>
                      <a:pt x="1087" y="148"/>
                    </a:lnTo>
                    <a:lnTo>
                      <a:pt x="1054" y="135"/>
                    </a:lnTo>
                    <a:lnTo>
                      <a:pt x="1020" y="122"/>
                    </a:lnTo>
                    <a:lnTo>
                      <a:pt x="988" y="108"/>
                    </a:lnTo>
                    <a:lnTo>
                      <a:pt x="956" y="93"/>
                    </a:lnTo>
                    <a:lnTo>
                      <a:pt x="923" y="77"/>
                    </a:lnTo>
                    <a:lnTo>
                      <a:pt x="893" y="60"/>
                    </a:lnTo>
                    <a:lnTo>
                      <a:pt x="863" y="41"/>
                    </a:lnTo>
                    <a:lnTo>
                      <a:pt x="834" y="21"/>
                    </a:lnTo>
                    <a:lnTo>
                      <a:pt x="8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grpSp>
        <p:sp>
          <p:nvSpPr>
            <p:cNvPr id="151" name="Freeform 156"/>
            <p:cNvSpPr>
              <a:spLocks/>
            </p:cNvSpPr>
            <p:nvPr/>
          </p:nvSpPr>
          <p:spPr bwMode="auto">
            <a:xfrm>
              <a:off x="842319" y="856544"/>
              <a:ext cx="397354" cy="275313"/>
            </a:xfrm>
            <a:custGeom>
              <a:avLst/>
              <a:gdLst>
                <a:gd name="T0" fmla="*/ 605 w 618"/>
                <a:gd name="T1" fmla="*/ 90 h 473"/>
                <a:gd name="T2" fmla="*/ 528 w 618"/>
                <a:gd name="T3" fmla="*/ 12 h 473"/>
                <a:gd name="T4" fmla="*/ 519 w 618"/>
                <a:gd name="T5" fmla="*/ 5 h 473"/>
                <a:gd name="T6" fmla="*/ 512 w 618"/>
                <a:gd name="T7" fmla="*/ 2 h 473"/>
                <a:gd name="T8" fmla="*/ 508 w 618"/>
                <a:gd name="T9" fmla="*/ 0 h 473"/>
                <a:gd name="T10" fmla="*/ 505 w 618"/>
                <a:gd name="T11" fmla="*/ 0 h 473"/>
                <a:gd name="T12" fmla="*/ 501 w 618"/>
                <a:gd name="T13" fmla="*/ 0 h 473"/>
                <a:gd name="T14" fmla="*/ 500 w 618"/>
                <a:gd name="T15" fmla="*/ 2 h 473"/>
                <a:gd name="T16" fmla="*/ 248 w 618"/>
                <a:gd name="T17" fmla="*/ 254 h 473"/>
                <a:gd name="T18" fmla="*/ 117 w 618"/>
                <a:gd name="T19" fmla="*/ 123 h 473"/>
                <a:gd name="T20" fmla="*/ 115 w 618"/>
                <a:gd name="T21" fmla="*/ 121 h 473"/>
                <a:gd name="T22" fmla="*/ 113 w 618"/>
                <a:gd name="T23" fmla="*/ 121 h 473"/>
                <a:gd name="T24" fmla="*/ 109 w 618"/>
                <a:gd name="T25" fmla="*/ 121 h 473"/>
                <a:gd name="T26" fmla="*/ 105 w 618"/>
                <a:gd name="T27" fmla="*/ 122 h 473"/>
                <a:gd name="T28" fmla="*/ 97 w 618"/>
                <a:gd name="T29" fmla="*/ 127 h 473"/>
                <a:gd name="T30" fmla="*/ 89 w 618"/>
                <a:gd name="T31" fmla="*/ 134 h 473"/>
                <a:gd name="T32" fmla="*/ 11 w 618"/>
                <a:gd name="T33" fmla="*/ 210 h 473"/>
                <a:gd name="T34" fmla="*/ 6 w 618"/>
                <a:gd name="T35" fmla="*/ 218 h 473"/>
                <a:gd name="T36" fmla="*/ 1 w 618"/>
                <a:gd name="T37" fmla="*/ 226 h 473"/>
                <a:gd name="T38" fmla="*/ 0 w 618"/>
                <a:gd name="T39" fmla="*/ 230 h 473"/>
                <a:gd name="T40" fmla="*/ 0 w 618"/>
                <a:gd name="T41" fmla="*/ 234 h 473"/>
                <a:gd name="T42" fmla="*/ 0 w 618"/>
                <a:gd name="T43" fmla="*/ 236 h 473"/>
                <a:gd name="T44" fmla="*/ 2 w 618"/>
                <a:gd name="T45" fmla="*/ 238 h 473"/>
                <a:gd name="T46" fmla="*/ 152 w 618"/>
                <a:gd name="T47" fmla="*/ 388 h 473"/>
                <a:gd name="T48" fmla="*/ 152 w 618"/>
                <a:gd name="T49" fmla="*/ 388 h 473"/>
                <a:gd name="T50" fmla="*/ 152 w 618"/>
                <a:gd name="T51" fmla="*/ 389 h 473"/>
                <a:gd name="T52" fmla="*/ 229 w 618"/>
                <a:gd name="T53" fmla="*/ 465 h 473"/>
                <a:gd name="T54" fmla="*/ 229 w 618"/>
                <a:gd name="T55" fmla="*/ 467 h 473"/>
                <a:gd name="T56" fmla="*/ 229 w 618"/>
                <a:gd name="T57" fmla="*/ 467 h 473"/>
                <a:gd name="T58" fmla="*/ 234 w 618"/>
                <a:gd name="T59" fmla="*/ 469 h 473"/>
                <a:gd name="T60" fmla="*/ 239 w 618"/>
                <a:gd name="T61" fmla="*/ 471 h 473"/>
                <a:gd name="T62" fmla="*/ 245 w 618"/>
                <a:gd name="T63" fmla="*/ 473 h 473"/>
                <a:gd name="T64" fmla="*/ 249 w 618"/>
                <a:gd name="T65" fmla="*/ 473 h 473"/>
                <a:gd name="T66" fmla="*/ 255 w 618"/>
                <a:gd name="T67" fmla="*/ 471 h 473"/>
                <a:gd name="T68" fmla="*/ 260 w 618"/>
                <a:gd name="T69" fmla="*/ 470 h 473"/>
                <a:gd name="T70" fmla="*/ 264 w 618"/>
                <a:gd name="T71" fmla="*/ 469 h 473"/>
                <a:gd name="T72" fmla="*/ 266 w 618"/>
                <a:gd name="T73" fmla="*/ 468 h 473"/>
                <a:gd name="T74" fmla="*/ 365 w 618"/>
                <a:gd name="T75" fmla="*/ 369 h 473"/>
                <a:gd name="T76" fmla="*/ 615 w 618"/>
                <a:gd name="T77" fmla="*/ 118 h 473"/>
                <a:gd name="T78" fmla="*/ 617 w 618"/>
                <a:gd name="T79" fmla="*/ 116 h 473"/>
                <a:gd name="T80" fmla="*/ 618 w 618"/>
                <a:gd name="T81" fmla="*/ 113 h 473"/>
                <a:gd name="T82" fmla="*/ 617 w 618"/>
                <a:gd name="T83" fmla="*/ 110 h 473"/>
                <a:gd name="T84" fmla="*/ 617 w 618"/>
                <a:gd name="T85" fmla="*/ 106 h 473"/>
                <a:gd name="T86" fmla="*/ 612 w 618"/>
                <a:gd name="T87" fmla="*/ 98 h 473"/>
                <a:gd name="T88" fmla="*/ 605 w 618"/>
                <a:gd name="T89" fmla="*/ 9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8" h="473">
                  <a:moveTo>
                    <a:pt x="605" y="90"/>
                  </a:moveTo>
                  <a:lnTo>
                    <a:pt x="528" y="12"/>
                  </a:lnTo>
                  <a:lnTo>
                    <a:pt x="519" y="5"/>
                  </a:lnTo>
                  <a:lnTo>
                    <a:pt x="512" y="2"/>
                  </a:lnTo>
                  <a:lnTo>
                    <a:pt x="508" y="0"/>
                  </a:lnTo>
                  <a:lnTo>
                    <a:pt x="505" y="0"/>
                  </a:lnTo>
                  <a:lnTo>
                    <a:pt x="501" y="0"/>
                  </a:lnTo>
                  <a:lnTo>
                    <a:pt x="500" y="2"/>
                  </a:lnTo>
                  <a:lnTo>
                    <a:pt x="248" y="254"/>
                  </a:lnTo>
                  <a:lnTo>
                    <a:pt x="117" y="123"/>
                  </a:lnTo>
                  <a:lnTo>
                    <a:pt x="115" y="121"/>
                  </a:lnTo>
                  <a:lnTo>
                    <a:pt x="113" y="121"/>
                  </a:lnTo>
                  <a:lnTo>
                    <a:pt x="109" y="121"/>
                  </a:lnTo>
                  <a:lnTo>
                    <a:pt x="105" y="122"/>
                  </a:lnTo>
                  <a:lnTo>
                    <a:pt x="97" y="127"/>
                  </a:lnTo>
                  <a:lnTo>
                    <a:pt x="89" y="134"/>
                  </a:lnTo>
                  <a:lnTo>
                    <a:pt x="11" y="210"/>
                  </a:lnTo>
                  <a:lnTo>
                    <a:pt x="6" y="218"/>
                  </a:lnTo>
                  <a:lnTo>
                    <a:pt x="1" y="226"/>
                  </a:lnTo>
                  <a:lnTo>
                    <a:pt x="0" y="230"/>
                  </a:lnTo>
                  <a:lnTo>
                    <a:pt x="0" y="234"/>
                  </a:lnTo>
                  <a:lnTo>
                    <a:pt x="0" y="236"/>
                  </a:lnTo>
                  <a:lnTo>
                    <a:pt x="2" y="238"/>
                  </a:lnTo>
                  <a:lnTo>
                    <a:pt x="152" y="388"/>
                  </a:lnTo>
                  <a:lnTo>
                    <a:pt x="152" y="388"/>
                  </a:lnTo>
                  <a:lnTo>
                    <a:pt x="152" y="389"/>
                  </a:lnTo>
                  <a:lnTo>
                    <a:pt x="229" y="465"/>
                  </a:lnTo>
                  <a:lnTo>
                    <a:pt x="229" y="467"/>
                  </a:lnTo>
                  <a:lnTo>
                    <a:pt x="229" y="467"/>
                  </a:lnTo>
                  <a:lnTo>
                    <a:pt x="234" y="469"/>
                  </a:lnTo>
                  <a:lnTo>
                    <a:pt x="239" y="471"/>
                  </a:lnTo>
                  <a:lnTo>
                    <a:pt x="245" y="473"/>
                  </a:lnTo>
                  <a:lnTo>
                    <a:pt x="249" y="473"/>
                  </a:lnTo>
                  <a:lnTo>
                    <a:pt x="255" y="471"/>
                  </a:lnTo>
                  <a:lnTo>
                    <a:pt x="260" y="470"/>
                  </a:lnTo>
                  <a:lnTo>
                    <a:pt x="264" y="469"/>
                  </a:lnTo>
                  <a:lnTo>
                    <a:pt x="266" y="468"/>
                  </a:lnTo>
                  <a:lnTo>
                    <a:pt x="365" y="369"/>
                  </a:lnTo>
                  <a:lnTo>
                    <a:pt x="615" y="118"/>
                  </a:lnTo>
                  <a:lnTo>
                    <a:pt x="617" y="116"/>
                  </a:lnTo>
                  <a:lnTo>
                    <a:pt x="618" y="113"/>
                  </a:lnTo>
                  <a:lnTo>
                    <a:pt x="617" y="110"/>
                  </a:lnTo>
                  <a:lnTo>
                    <a:pt x="617" y="106"/>
                  </a:lnTo>
                  <a:lnTo>
                    <a:pt x="612" y="98"/>
                  </a:lnTo>
                  <a:lnTo>
                    <a:pt x="605" y="90"/>
                  </a:lnTo>
                  <a:close/>
                </a:path>
              </a:pathLst>
            </a:custGeom>
            <a:grpFill/>
            <a:ln>
              <a:noFill/>
            </a:ln>
          </p:spPr>
          <p:txBody>
            <a:bodyPr vert="horz" wrap="square" lIns="91440" tIns="45720" rIns="91440" bIns="45720" numCol="1" anchor="t" anchorCtr="0" compatLnSpc="1">
              <a:prstTxWarp prst="textNoShape">
                <a:avLst/>
              </a:prstTxWarp>
            </a:bodyPr>
            <a:lstStyle/>
            <a:p>
              <a:endParaRPr lang="en-US" sz="1351"/>
            </a:p>
          </p:txBody>
        </p:sp>
      </p:grpSp>
      <p:sp>
        <p:nvSpPr>
          <p:cNvPr id="155" name="Rectangle 154"/>
          <p:cNvSpPr/>
          <p:nvPr/>
        </p:nvSpPr>
        <p:spPr>
          <a:xfrm>
            <a:off x="3734612" y="1786624"/>
            <a:ext cx="841897" cy="502573"/>
          </a:xfrm>
          <a:prstGeom prst="rect">
            <a:avLst/>
          </a:prstGeom>
        </p:spPr>
        <p:txBody>
          <a:bodyPr wrap="none" lIns="91440" tIns="45720" rIns="91440" bIns="45720">
            <a:spAutoFit/>
          </a:bodyPr>
          <a:lstStyle/>
          <a:p>
            <a:pPr algn="ctr" defTabSz="914332"/>
            <a:r>
              <a:rPr lang="en-US" sz="1333" dirty="0">
                <a:solidFill>
                  <a:srgbClr val="000000"/>
                </a:solidFill>
                <a:latin typeface="Calibri Light" panose="020F0302020204030204" pitchFamily="34" charset="0"/>
              </a:rPr>
              <a:t>Multi-tier</a:t>
            </a:r>
          </a:p>
          <a:p>
            <a:pPr algn="ctr" defTabSz="914332"/>
            <a:r>
              <a:rPr lang="en-US" sz="1333" dirty="0">
                <a:solidFill>
                  <a:srgbClr val="000000"/>
                </a:solidFill>
                <a:latin typeface="Calibri Light" panose="020F0302020204030204" pitchFamily="34" charset="0"/>
              </a:rPr>
              <a:t>Security</a:t>
            </a:r>
          </a:p>
        </p:txBody>
      </p:sp>
      <p:sp>
        <p:nvSpPr>
          <p:cNvPr id="156" name="Shape 2073"/>
          <p:cNvSpPr/>
          <p:nvPr/>
        </p:nvSpPr>
        <p:spPr>
          <a:xfrm>
            <a:off x="5059971" y="1141890"/>
            <a:ext cx="423752" cy="546763"/>
          </a:xfrm>
          <a:custGeom>
            <a:avLst/>
            <a:gdLst/>
            <a:ahLst/>
            <a:cxnLst>
              <a:cxn ang="0">
                <a:pos x="wd2" y="hd2"/>
              </a:cxn>
              <a:cxn ang="5400000">
                <a:pos x="wd2" y="hd2"/>
              </a:cxn>
              <a:cxn ang="10800000">
                <a:pos x="wd2" y="hd2"/>
              </a:cxn>
              <a:cxn ang="16200000">
                <a:pos x="wd2" y="hd2"/>
              </a:cxn>
            </a:cxnLst>
            <a:rect l="0" t="0" r="r" b="b"/>
            <a:pathLst>
              <a:path w="21600" h="21600" extrusionOk="0">
                <a:moveTo>
                  <a:pt x="12848" y="10670"/>
                </a:moveTo>
                <a:cubicBezTo>
                  <a:pt x="10996" y="10670"/>
                  <a:pt x="9500" y="9318"/>
                  <a:pt x="9500" y="7770"/>
                </a:cubicBezTo>
                <a:lnTo>
                  <a:pt x="12848" y="7770"/>
                </a:lnTo>
                <a:lnTo>
                  <a:pt x="12848" y="10670"/>
                </a:lnTo>
                <a:close/>
                <a:moveTo>
                  <a:pt x="16177" y="7770"/>
                </a:moveTo>
                <a:lnTo>
                  <a:pt x="12848" y="7770"/>
                </a:lnTo>
                <a:lnTo>
                  <a:pt x="12848" y="4854"/>
                </a:lnTo>
                <a:cubicBezTo>
                  <a:pt x="14681" y="4854"/>
                  <a:pt x="16177" y="6141"/>
                  <a:pt x="16177" y="7770"/>
                </a:cubicBezTo>
                <a:close/>
                <a:moveTo>
                  <a:pt x="21600" y="8503"/>
                </a:moveTo>
                <a:cubicBezTo>
                  <a:pt x="21600" y="11142"/>
                  <a:pt x="20254" y="13520"/>
                  <a:pt x="17972" y="15068"/>
                </a:cubicBezTo>
                <a:lnTo>
                  <a:pt x="17972" y="16208"/>
                </a:lnTo>
                <a:lnTo>
                  <a:pt x="15634" y="16208"/>
                </a:lnTo>
                <a:lnTo>
                  <a:pt x="14624" y="16697"/>
                </a:lnTo>
                <a:lnTo>
                  <a:pt x="17972" y="16697"/>
                </a:lnTo>
                <a:lnTo>
                  <a:pt x="17972" y="18049"/>
                </a:lnTo>
                <a:lnTo>
                  <a:pt x="11913" y="18049"/>
                </a:lnTo>
                <a:lnTo>
                  <a:pt x="10922" y="18521"/>
                </a:lnTo>
                <a:lnTo>
                  <a:pt x="18047" y="18521"/>
                </a:lnTo>
                <a:lnTo>
                  <a:pt x="18047" y="19824"/>
                </a:lnTo>
                <a:lnTo>
                  <a:pt x="5910" y="19824"/>
                </a:lnTo>
                <a:cubicBezTo>
                  <a:pt x="3815" y="19824"/>
                  <a:pt x="2076" y="18310"/>
                  <a:pt x="2076" y="16485"/>
                </a:cubicBezTo>
                <a:lnTo>
                  <a:pt x="2076" y="14123"/>
                </a:lnTo>
                <a:lnTo>
                  <a:pt x="785" y="14123"/>
                </a:lnTo>
                <a:cubicBezTo>
                  <a:pt x="355" y="14123"/>
                  <a:pt x="0" y="13797"/>
                  <a:pt x="0" y="13406"/>
                </a:cubicBezTo>
                <a:cubicBezTo>
                  <a:pt x="0" y="13292"/>
                  <a:pt x="0" y="13243"/>
                  <a:pt x="37" y="13146"/>
                </a:cubicBezTo>
                <a:lnTo>
                  <a:pt x="2076" y="8682"/>
                </a:lnTo>
                <a:cubicBezTo>
                  <a:pt x="2076" y="8682"/>
                  <a:pt x="2338" y="6793"/>
                  <a:pt x="2506" y="6092"/>
                </a:cubicBezTo>
                <a:cubicBezTo>
                  <a:pt x="3329" y="2916"/>
                  <a:pt x="7406" y="0"/>
                  <a:pt x="11838" y="0"/>
                </a:cubicBezTo>
                <a:cubicBezTo>
                  <a:pt x="17224" y="0"/>
                  <a:pt x="21600" y="3844"/>
                  <a:pt x="21600" y="8503"/>
                </a:cubicBezTo>
                <a:close/>
                <a:moveTo>
                  <a:pt x="4451" y="10393"/>
                </a:moveTo>
                <a:cubicBezTo>
                  <a:pt x="5049" y="10393"/>
                  <a:pt x="5554" y="9953"/>
                  <a:pt x="5554" y="9432"/>
                </a:cubicBezTo>
                <a:cubicBezTo>
                  <a:pt x="5554" y="8894"/>
                  <a:pt x="5068" y="8454"/>
                  <a:pt x="4451" y="8454"/>
                </a:cubicBezTo>
                <a:cubicBezTo>
                  <a:pt x="3815" y="8454"/>
                  <a:pt x="3329" y="8943"/>
                  <a:pt x="3329" y="9432"/>
                </a:cubicBezTo>
                <a:cubicBezTo>
                  <a:pt x="3329" y="9953"/>
                  <a:pt x="3871" y="10393"/>
                  <a:pt x="4451" y="10393"/>
                </a:cubicBezTo>
                <a:close/>
                <a:moveTo>
                  <a:pt x="12848" y="4463"/>
                </a:moveTo>
                <a:cubicBezTo>
                  <a:pt x="10753" y="4463"/>
                  <a:pt x="9070" y="5929"/>
                  <a:pt x="9070" y="7770"/>
                </a:cubicBezTo>
                <a:cubicBezTo>
                  <a:pt x="9070" y="9595"/>
                  <a:pt x="10753" y="11044"/>
                  <a:pt x="12848" y="11044"/>
                </a:cubicBezTo>
                <a:cubicBezTo>
                  <a:pt x="14942" y="11044"/>
                  <a:pt x="16607" y="9595"/>
                  <a:pt x="16607" y="7770"/>
                </a:cubicBezTo>
                <a:cubicBezTo>
                  <a:pt x="16607" y="5929"/>
                  <a:pt x="14924" y="4463"/>
                  <a:pt x="12848" y="4463"/>
                </a:cubicBezTo>
                <a:close/>
                <a:moveTo>
                  <a:pt x="7593" y="20297"/>
                </a:moveTo>
                <a:lnTo>
                  <a:pt x="18047" y="20297"/>
                </a:lnTo>
                <a:lnTo>
                  <a:pt x="18047" y="21600"/>
                </a:lnTo>
                <a:lnTo>
                  <a:pt x="7593" y="21600"/>
                </a:lnTo>
                <a:lnTo>
                  <a:pt x="7593" y="20297"/>
                </a:lnTo>
                <a:close/>
              </a:path>
            </a:pathLst>
          </a:custGeom>
          <a:solidFill>
            <a:schemeClr val="accent1"/>
          </a:solidFill>
          <a:ln w="3175" cap="flat">
            <a:noFill/>
            <a:miter lim="400000"/>
          </a:ln>
          <a:effectLst/>
        </p:spPr>
        <p:txBody>
          <a:bodyPr wrap="square" lIns="59013" tIns="59013" rIns="59013" bIns="59013" numCol="1" anchor="ctr">
            <a:noAutofit/>
          </a:bodyPr>
          <a:lstStyle/>
          <a:p>
            <a:pPr defTabSz="590119">
              <a:lnSpc>
                <a:spcPct val="93000"/>
              </a:lnSpc>
              <a:defRPr sz="2200">
                <a:latin typeface="Arial"/>
                <a:ea typeface="Arial"/>
                <a:cs typeface="Arial"/>
                <a:sym typeface="Arial"/>
              </a:defRPr>
            </a:pPr>
            <a:endParaRPr sz="2200"/>
          </a:p>
        </p:txBody>
      </p:sp>
      <p:sp>
        <p:nvSpPr>
          <p:cNvPr id="157" name="Rounded Rectangle 156"/>
          <p:cNvSpPr/>
          <p:nvPr/>
        </p:nvSpPr>
        <p:spPr>
          <a:xfrm>
            <a:off x="5854174" y="2842784"/>
            <a:ext cx="2108849" cy="2684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Machine Learning</a:t>
            </a:r>
          </a:p>
        </p:txBody>
      </p:sp>
      <p:sp>
        <p:nvSpPr>
          <p:cNvPr id="158" name="Rounded Rectangle 157"/>
          <p:cNvSpPr/>
          <p:nvPr/>
        </p:nvSpPr>
        <p:spPr>
          <a:xfrm>
            <a:off x="3909126" y="2846286"/>
            <a:ext cx="2796071" cy="2614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Artificial Intelligence </a:t>
            </a:r>
          </a:p>
        </p:txBody>
      </p:sp>
      <p:sp>
        <p:nvSpPr>
          <p:cNvPr id="159" name="Freeform 41"/>
          <p:cNvSpPr>
            <a:spLocks noEditPoints="1"/>
          </p:cNvSpPr>
          <p:nvPr/>
        </p:nvSpPr>
        <p:spPr bwMode="auto">
          <a:xfrm>
            <a:off x="6267325" y="1159337"/>
            <a:ext cx="572217" cy="530696"/>
          </a:xfrm>
          <a:custGeom>
            <a:avLst/>
            <a:gdLst>
              <a:gd name="T0" fmla="*/ 2029 w 3040"/>
              <a:gd name="T1" fmla="*/ 1007 h 2436"/>
              <a:gd name="T2" fmla="*/ 1935 w 3040"/>
              <a:gd name="T3" fmla="*/ 1031 h 2436"/>
              <a:gd name="T4" fmla="*/ 838 w 3040"/>
              <a:gd name="T5" fmla="*/ 6 h 2436"/>
              <a:gd name="T6" fmla="*/ 708 w 3040"/>
              <a:gd name="T7" fmla="*/ 2360 h 2436"/>
              <a:gd name="T8" fmla="*/ 2402 w 3040"/>
              <a:gd name="T9" fmla="*/ 2230 h 2436"/>
              <a:gd name="T10" fmla="*/ 1159 w 3040"/>
              <a:gd name="T11" fmla="*/ 2255 h 2436"/>
              <a:gd name="T12" fmla="*/ 1272 w 3040"/>
              <a:gd name="T13" fmla="*/ 2226 h 2436"/>
              <a:gd name="T14" fmla="*/ 1520 w 3040"/>
              <a:gd name="T15" fmla="*/ 2101 h 2436"/>
              <a:gd name="T16" fmla="*/ 1767 w 3040"/>
              <a:gd name="T17" fmla="*/ 2226 h 2436"/>
              <a:gd name="T18" fmla="*/ 1881 w 3040"/>
              <a:gd name="T19" fmla="*/ 2255 h 2436"/>
              <a:gd name="T20" fmla="*/ 788 w 3040"/>
              <a:gd name="T21" fmla="*/ 226 h 2436"/>
              <a:gd name="T22" fmla="*/ 302 w 3040"/>
              <a:gd name="T23" fmla="*/ 674 h 2436"/>
              <a:gd name="T24" fmla="*/ 265 w 3040"/>
              <a:gd name="T25" fmla="*/ 938 h 2436"/>
              <a:gd name="T26" fmla="*/ 5 w 3040"/>
              <a:gd name="T27" fmla="*/ 831 h 2436"/>
              <a:gd name="T28" fmla="*/ 87 w 3040"/>
              <a:gd name="T29" fmla="*/ 1039 h 2436"/>
              <a:gd name="T30" fmla="*/ 2751 w 3040"/>
              <a:gd name="T31" fmla="*/ 1032 h 2436"/>
              <a:gd name="T32" fmla="*/ 2654 w 3040"/>
              <a:gd name="T33" fmla="*/ 621 h 2436"/>
              <a:gd name="T34" fmla="*/ 2129 w 3040"/>
              <a:gd name="T35" fmla="*/ 573 h 2436"/>
              <a:gd name="T36" fmla="*/ 1959 w 3040"/>
              <a:gd name="T37" fmla="*/ 385 h 2436"/>
              <a:gd name="T38" fmla="*/ 1951 w 3040"/>
              <a:gd name="T39" fmla="*/ 484 h 2436"/>
              <a:gd name="T40" fmla="*/ 2813 w 3040"/>
              <a:gd name="T41" fmla="*/ 1300 h 2436"/>
              <a:gd name="T42" fmla="*/ 2968 w 3040"/>
              <a:gd name="T43" fmla="*/ 648 h 2436"/>
              <a:gd name="T44" fmla="*/ 430 w 3040"/>
              <a:gd name="T45" fmla="*/ 922 h 2436"/>
              <a:gd name="T46" fmla="*/ 2602 w 3040"/>
              <a:gd name="T47" fmla="*/ 834 h 2436"/>
              <a:gd name="T48" fmla="*/ 2636 w 3040"/>
              <a:gd name="T49" fmla="*/ 804 h 2436"/>
              <a:gd name="T50" fmla="*/ 1582 w 3040"/>
              <a:gd name="T51" fmla="*/ 1537 h 2436"/>
              <a:gd name="T52" fmla="*/ 1495 w 3040"/>
              <a:gd name="T53" fmla="*/ 1653 h 2436"/>
              <a:gd name="T54" fmla="*/ 1591 w 3040"/>
              <a:gd name="T55" fmla="*/ 1524 h 2436"/>
              <a:gd name="T56" fmla="*/ 1649 w 3040"/>
              <a:gd name="T57" fmla="*/ 1625 h 2436"/>
              <a:gd name="T58" fmla="*/ 1454 w 3040"/>
              <a:gd name="T59" fmla="*/ 1534 h 2436"/>
              <a:gd name="T60" fmla="*/ 1504 w 3040"/>
              <a:gd name="T61" fmla="*/ 1596 h 2436"/>
              <a:gd name="T62" fmla="*/ 1460 w 3040"/>
              <a:gd name="T63" fmla="*/ 1454 h 2436"/>
              <a:gd name="T64" fmla="*/ 1512 w 3040"/>
              <a:gd name="T65" fmla="*/ 1568 h 2436"/>
              <a:gd name="T66" fmla="*/ 1444 w 3040"/>
              <a:gd name="T67" fmla="*/ 1521 h 2436"/>
              <a:gd name="T68" fmla="*/ 1514 w 3040"/>
              <a:gd name="T69" fmla="*/ 1496 h 2436"/>
              <a:gd name="T70" fmla="*/ 1504 w 3040"/>
              <a:gd name="T71" fmla="*/ 1509 h 2436"/>
              <a:gd name="T72" fmla="*/ 1056 w 3040"/>
              <a:gd name="T73" fmla="*/ 662 h 2436"/>
              <a:gd name="T74" fmla="*/ 1090 w 3040"/>
              <a:gd name="T75" fmla="*/ 368 h 2436"/>
              <a:gd name="T76" fmla="*/ 1165 w 3040"/>
              <a:gd name="T77" fmla="*/ 525 h 2436"/>
              <a:gd name="T78" fmla="*/ 1191 w 3040"/>
              <a:gd name="T79" fmla="*/ 482 h 2436"/>
              <a:gd name="T80" fmla="*/ 1126 w 3040"/>
              <a:gd name="T81" fmla="*/ 420 h 2436"/>
              <a:gd name="T82" fmla="*/ 1127 w 3040"/>
              <a:gd name="T83" fmla="*/ 572 h 2436"/>
              <a:gd name="T84" fmla="*/ 974 w 3040"/>
              <a:gd name="T85" fmla="*/ 549 h 2436"/>
              <a:gd name="T86" fmla="*/ 1057 w 3040"/>
              <a:gd name="T87" fmla="*/ 625 h 2436"/>
              <a:gd name="T88" fmla="*/ 1006 w 3040"/>
              <a:gd name="T89" fmla="*/ 457 h 2436"/>
              <a:gd name="T90" fmla="*/ 937 w 3040"/>
              <a:gd name="T91" fmla="*/ 487 h 2436"/>
              <a:gd name="T92" fmla="*/ 1622 w 3040"/>
              <a:gd name="T93" fmla="*/ 601 h 2436"/>
              <a:gd name="T94" fmla="*/ 1379 w 3040"/>
              <a:gd name="T95" fmla="*/ 472 h 2436"/>
              <a:gd name="T96" fmla="*/ 938 w 3040"/>
              <a:gd name="T97" fmla="*/ 1468 h 2436"/>
              <a:gd name="T98" fmla="*/ 1032 w 3040"/>
              <a:gd name="T99" fmla="*/ 1493 h 2436"/>
              <a:gd name="T100" fmla="*/ 995 w 3040"/>
              <a:gd name="T101" fmla="*/ 1508 h 2436"/>
              <a:gd name="T102" fmla="*/ 956 w 3040"/>
              <a:gd name="T103" fmla="*/ 1553 h 2436"/>
              <a:gd name="T104" fmla="*/ 962 w 3040"/>
              <a:gd name="T105" fmla="*/ 1490 h 2436"/>
              <a:gd name="T106" fmla="*/ 1066 w 3040"/>
              <a:gd name="T107" fmla="*/ 1504 h 2436"/>
              <a:gd name="T108" fmla="*/ 1097 w 3040"/>
              <a:gd name="T109" fmla="*/ 1543 h 2436"/>
              <a:gd name="T110" fmla="*/ 1136 w 3040"/>
              <a:gd name="T111" fmla="*/ 1576 h 2436"/>
              <a:gd name="T112" fmla="*/ 1132 w 3040"/>
              <a:gd name="T113" fmla="*/ 1504 h 2436"/>
              <a:gd name="T114" fmla="*/ 1168 w 3040"/>
              <a:gd name="T115" fmla="*/ 1522 h 2436"/>
              <a:gd name="T116" fmla="*/ 1405 w 3040"/>
              <a:gd name="T117" fmla="*/ 1154 h 2436"/>
              <a:gd name="T118" fmla="*/ 1424 w 3040"/>
              <a:gd name="T119" fmla="*/ 910 h 2436"/>
              <a:gd name="T120" fmla="*/ 1635 w 3040"/>
              <a:gd name="T121" fmla="*/ 1444 h 2436"/>
              <a:gd name="T122" fmla="*/ 1635 w 3040"/>
              <a:gd name="T123" fmla="*/ 1499 h 2436"/>
              <a:gd name="T124" fmla="*/ 1585 w 3040"/>
              <a:gd name="T125" fmla="*/ 1455 h 2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40" h="2436">
                <a:moveTo>
                  <a:pt x="1988" y="1094"/>
                </a:moveTo>
                <a:lnTo>
                  <a:pt x="1995" y="1094"/>
                </a:lnTo>
                <a:lnTo>
                  <a:pt x="2001" y="1093"/>
                </a:lnTo>
                <a:lnTo>
                  <a:pt x="2007" y="1091"/>
                </a:lnTo>
                <a:lnTo>
                  <a:pt x="2013" y="1088"/>
                </a:lnTo>
                <a:lnTo>
                  <a:pt x="2018" y="1085"/>
                </a:lnTo>
                <a:lnTo>
                  <a:pt x="2023" y="1081"/>
                </a:lnTo>
                <a:lnTo>
                  <a:pt x="2028" y="1077"/>
                </a:lnTo>
                <a:lnTo>
                  <a:pt x="2032" y="1072"/>
                </a:lnTo>
                <a:lnTo>
                  <a:pt x="2058" y="1082"/>
                </a:lnTo>
                <a:lnTo>
                  <a:pt x="2059" y="1088"/>
                </a:lnTo>
                <a:lnTo>
                  <a:pt x="2061" y="1094"/>
                </a:lnTo>
                <a:lnTo>
                  <a:pt x="2064" y="1099"/>
                </a:lnTo>
                <a:lnTo>
                  <a:pt x="2067" y="1103"/>
                </a:lnTo>
                <a:lnTo>
                  <a:pt x="2072" y="1107"/>
                </a:lnTo>
                <a:lnTo>
                  <a:pt x="2077" y="1109"/>
                </a:lnTo>
                <a:lnTo>
                  <a:pt x="2082" y="1111"/>
                </a:lnTo>
                <a:lnTo>
                  <a:pt x="2089" y="1112"/>
                </a:lnTo>
                <a:lnTo>
                  <a:pt x="2095" y="1111"/>
                </a:lnTo>
                <a:lnTo>
                  <a:pt x="2100" y="1109"/>
                </a:lnTo>
                <a:lnTo>
                  <a:pt x="2106" y="1106"/>
                </a:lnTo>
                <a:lnTo>
                  <a:pt x="2110" y="1103"/>
                </a:lnTo>
                <a:lnTo>
                  <a:pt x="2114" y="1098"/>
                </a:lnTo>
                <a:lnTo>
                  <a:pt x="2117" y="1093"/>
                </a:lnTo>
                <a:lnTo>
                  <a:pt x="2119" y="1087"/>
                </a:lnTo>
                <a:lnTo>
                  <a:pt x="2119" y="1081"/>
                </a:lnTo>
                <a:lnTo>
                  <a:pt x="2119" y="1075"/>
                </a:lnTo>
                <a:lnTo>
                  <a:pt x="2117" y="1069"/>
                </a:lnTo>
                <a:lnTo>
                  <a:pt x="2114" y="1064"/>
                </a:lnTo>
                <a:lnTo>
                  <a:pt x="2110" y="1059"/>
                </a:lnTo>
                <a:lnTo>
                  <a:pt x="2106" y="1054"/>
                </a:lnTo>
                <a:lnTo>
                  <a:pt x="2100" y="1052"/>
                </a:lnTo>
                <a:lnTo>
                  <a:pt x="2095" y="1050"/>
                </a:lnTo>
                <a:lnTo>
                  <a:pt x="2089" y="1049"/>
                </a:lnTo>
                <a:lnTo>
                  <a:pt x="2082" y="1050"/>
                </a:lnTo>
                <a:lnTo>
                  <a:pt x="2076" y="1052"/>
                </a:lnTo>
                <a:lnTo>
                  <a:pt x="2070" y="1055"/>
                </a:lnTo>
                <a:lnTo>
                  <a:pt x="2066" y="1061"/>
                </a:lnTo>
                <a:lnTo>
                  <a:pt x="2040" y="1050"/>
                </a:lnTo>
                <a:lnTo>
                  <a:pt x="2041" y="1045"/>
                </a:lnTo>
                <a:lnTo>
                  <a:pt x="2041" y="1040"/>
                </a:lnTo>
                <a:lnTo>
                  <a:pt x="2040" y="1031"/>
                </a:lnTo>
                <a:lnTo>
                  <a:pt x="2038" y="1022"/>
                </a:lnTo>
                <a:lnTo>
                  <a:pt x="2034" y="1014"/>
                </a:lnTo>
                <a:lnTo>
                  <a:pt x="2029" y="1007"/>
                </a:lnTo>
                <a:lnTo>
                  <a:pt x="2023" y="1001"/>
                </a:lnTo>
                <a:lnTo>
                  <a:pt x="2016" y="996"/>
                </a:lnTo>
                <a:lnTo>
                  <a:pt x="2008" y="992"/>
                </a:lnTo>
                <a:lnTo>
                  <a:pt x="2000" y="989"/>
                </a:lnTo>
                <a:lnTo>
                  <a:pt x="2000" y="956"/>
                </a:lnTo>
                <a:lnTo>
                  <a:pt x="2005" y="953"/>
                </a:lnTo>
                <a:lnTo>
                  <a:pt x="2010" y="950"/>
                </a:lnTo>
                <a:lnTo>
                  <a:pt x="2015" y="947"/>
                </a:lnTo>
                <a:lnTo>
                  <a:pt x="2019" y="942"/>
                </a:lnTo>
                <a:lnTo>
                  <a:pt x="2022" y="937"/>
                </a:lnTo>
                <a:lnTo>
                  <a:pt x="2024" y="932"/>
                </a:lnTo>
                <a:lnTo>
                  <a:pt x="2026" y="926"/>
                </a:lnTo>
                <a:lnTo>
                  <a:pt x="2026" y="920"/>
                </a:lnTo>
                <a:lnTo>
                  <a:pt x="2025" y="912"/>
                </a:lnTo>
                <a:lnTo>
                  <a:pt x="2023" y="905"/>
                </a:lnTo>
                <a:lnTo>
                  <a:pt x="2020" y="899"/>
                </a:lnTo>
                <a:lnTo>
                  <a:pt x="2015" y="893"/>
                </a:lnTo>
                <a:lnTo>
                  <a:pt x="2009" y="889"/>
                </a:lnTo>
                <a:lnTo>
                  <a:pt x="2003" y="884"/>
                </a:lnTo>
                <a:lnTo>
                  <a:pt x="1996" y="882"/>
                </a:lnTo>
                <a:lnTo>
                  <a:pt x="1988" y="881"/>
                </a:lnTo>
                <a:lnTo>
                  <a:pt x="1981" y="882"/>
                </a:lnTo>
                <a:lnTo>
                  <a:pt x="1974" y="884"/>
                </a:lnTo>
                <a:lnTo>
                  <a:pt x="1967" y="889"/>
                </a:lnTo>
                <a:lnTo>
                  <a:pt x="1961" y="893"/>
                </a:lnTo>
                <a:lnTo>
                  <a:pt x="1956" y="899"/>
                </a:lnTo>
                <a:lnTo>
                  <a:pt x="1953" y="905"/>
                </a:lnTo>
                <a:lnTo>
                  <a:pt x="1951" y="912"/>
                </a:lnTo>
                <a:lnTo>
                  <a:pt x="1950" y="920"/>
                </a:lnTo>
                <a:lnTo>
                  <a:pt x="1950" y="926"/>
                </a:lnTo>
                <a:lnTo>
                  <a:pt x="1952" y="932"/>
                </a:lnTo>
                <a:lnTo>
                  <a:pt x="1954" y="937"/>
                </a:lnTo>
                <a:lnTo>
                  <a:pt x="1957" y="942"/>
                </a:lnTo>
                <a:lnTo>
                  <a:pt x="1961" y="947"/>
                </a:lnTo>
                <a:lnTo>
                  <a:pt x="1966" y="950"/>
                </a:lnTo>
                <a:lnTo>
                  <a:pt x="1971" y="953"/>
                </a:lnTo>
                <a:lnTo>
                  <a:pt x="1977" y="956"/>
                </a:lnTo>
                <a:lnTo>
                  <a:pt x="1977" y="989"/>
                </a:lnTo>
                <a:lnTo>
                  <a:pt x="1968" y="992"/>
                </a:lnTo>
                <a:lnTo>
                  <a:pt x="1959" y="996"/>
                </a:lnTo>
                <a:lnTo>
                  <a:pt x="1952" y="1001"/>
                </a:lnTo>
                <a:lnTo>
                  <a:pt x="1946" y="1007"/>
                </a:lnTo>
                <a:lnTo>
                  <a:pt x="1941" y="1014"/>
                </a:lnTo>
                <a:lnTo>
                  <a:pt x="1938" y="1022"/>
                </a:lnTo>
                <a:lnTo>
                  <a:pt x="1935" y="1031"/>
                </a:lnTo>
                <a:lnTo>
                  <a:pt x="1935" y="1040"/>
                </a:lnTo>
                <a:lnTo>
                  <a:pt x="1935" y="1048"/>
                </a:lnTo>
                <a:lnTo>
                  <a:pt x="1937" y="1055"/>
                </a:lnTo>
                <a:lnTo>
                  <a:pt x="1939" y="1063"/>
                </a:lnTo>
                <a:lnTo>
                  <a:pt x="1943" y="1070"/>
                </a:lnTo>
                <a:lnTo>
                  <a:pt x="1911" y="1102"/>
                </a:lnTo>
                <a:lnTo>
                  <a:pt x="1904" y="1099"/>
                </a:lnTo>
                <a:lnTo>
                  <a:pt x="1896" y="1098"/>
                </a:lnTo>
                <a:lnTo>
                  <a:pt x="1890" y="1099"/>
                </a:lnTo>
                <a:lnTo>
                  <a:pt x="1883" y="1101"/>
                </a:lnTo>
                <a:lnTo>
                  <a:pt x="1877" y="1104"/>
                </a:lnTo>
                <a:lnTo>
                  <a:pt x="1872" y="1108"/>
                </a:lnTo>
                <a:lnTo>
                  <a:pt x="1868" y="1113"/>
                </a:lnTo>
                <a:lnTo>
                  <a:pt x="1864" y="1119"/>
                </a:lnTo>
                <a:lnTo>
                  <a:pt x="1862" y="1125"/>
                </a:lnTo>
                <a:lnTo>
                  <a:pt x="1862" y="1132"/>
                </a:lnTo>
                <a:lnTo>
                  <a:pt x="1862" y="1139"/>
                </a:lnTo>
                <a:lnTo>
                  <a:pt x="1864" y="1146"/>
                </a:lnTo>
                <a:lnTo>
                  <a:pt x="1868" y="1152"/>
                </a:lnTo>
                <a:lnTo>
                  <a:pt x="1872" y="1157"/>
                </a:lnTo>
                <a:lnTo>
                  <a:pt x="1877" y="1161"/>
                </a:lnTo>
                <a:lnTo>
                  <a:pt x="1883" y="1164"/>
                </a:lnTo>
                <a:lnTo>
                  <a:pt x="1890" y="1166"/>
                </a:lnTo>
                <a:lnTo>
                  <a:pt x="1896" y="1167"/>
                </a:lnTo>
                <a:lnTo>
                  <a:pt x="1903" y="1166"/>
                </a:lnTo>
                <a:lnTo>
                  <a:pt x="1910" y="1164"/>
                </a:lnTo>
                <a:lnTo>
                  <a:pt x="1915" y="1161"/>
                </a:lnTo>
                <a:lnTo>
                  <a:pt x="1920" y="1157"/>
                </a:lnTo>
                <a:lnTo>
                  <a:pt x="1924" y="1152"/>
                </a:lnTo>
                <a:lnTo>
                  <a:pt x="1927" y="1146"/>
                </a:lnTo>
                <a:lnTo>
                  <a:pt x="1929" y="1139"/>
                </a:lnTo>
                <a:lnTo>
                  <a:pt x="1930" y="1132"/>
                </a:lnTo>
                <a:lnTo>
                  <a:pt x="1929" y="1125"/>
                </a:lnTo>
                <a:lnTo>
                  <a:pt x="1927" y="1118"/>
                </a:lnTo>
                <a:lnTo>
                  <a:pt x="1959" y="1086"/>
                </a:lnTo>
                <a:lnTo>
                  <a:pt x="1966" y="1090"/>
                </a:lnTo>
                <a:lnTo>
                  <a:pt x="1973" y="1092"/>
                </a:lnTo>
                <a:lnTo>
                  <a:pt x="1981" y="1094"/>
                </a:lnTo>
                <a:lnTo>
                  <a:pt x="1988" y="1094"/>
                </a:lnTo>
                <a:close/>
                <a:moveTo>
                  <a:pt x="2150" y="0"/>
                </a:moveTo>
                <a:lnTo>
                  <a:pt x="890" y="0"/>
                </a:lnTo>
                <a:lnTo>
                  <a:pt x="877" y="1"/>
                </a:lnTo>
                <a:lnTo>
                  <a:pt x="864" y="2"/>
                </a:lnTo>
                <a:lnTo>
                  <a:pt x="851" y="3"/>
                </a:lnTo>
                <a:lnTo>
                  <a:pt x="838" y="6"/>
                </a:lnTo>
                <a:lnTo>
                  <a:pt x="825" y="8"/>
                </a:lnTo>
                <a:lnTo>
                  <a:pt x="813" y="12"/>
                </a:lnTo>
                <a:lnTo>
                  <a:pt x="802" y="16"/>
                </a:lnTo>
                <a:lnTo>
                  <a:pt x="790" y="20"/>
                </a:lnTo>
                <a:lnTo>
                  <a:pt x="779" y="25"/>
                </a:lnTo>
                <a:lnTo>
                  <a:pt x="768" y="31"/>
                </a:lnTo>
                <a:lnTo>
                  <a:pt x="756" y="38"/>
                </a:lnTo>
                <a:lnTo>
                  <a:pt x="746" y="45"/>
                </a:lnTo>
                <a:lnTo>
                  <a:pt x="736" y="52"/>
                </a:lnTo>
                <a:lnTo>
                  <a:pt x="726" y="59"/>
                </a:lnTo>
                <a:lnTo>
                  <a:pt x="717" y="67"/>
                </a:lnTo>
                <a:lnTo>
                  <a:pt x="708" y="76"/>
                </a:lnTo>
                <a:lnTo>
                  <a:pt x="700" y="85"/>
                </a:lnTo>
                <a:lnTo>
                  <a:pt x="692" y="94"/>
                </a:lnTo>
                <a:lnTo>
                  <a:pt x="684" y="103"/>
                </a:lnTo>
                <a:lnTo>
                  <a:pt x="677" y="113"/>
                </a:lnTo>
                <a:lnTo>
                  <a:pt x="670" y="125"/>
                </a:lnTo>
                <a:lnTo>
                  <a:pt x="664" y="135"/>
                </a:lnTo>
                <a:lnTo>
                  <a:pt x="658" y="146"/>
                </a:lnTo>
                <a:lnTo>
                  <a:pt x="653" y="157"/>
                </a:lnTo>
                <a:lnTo>
                  <a:pt x="648" y="169"/>
                </a:lnTo>
                <a:lnTo>
                  <a:pt x="644" y="181"/>
                </a:lnTo>
                <a:lnTo>
                  <a:pt x="641" y="193"/>
                </a:lnTo>
                <a:lnTo>
                  <a:pt x="638" y="205"/>
                </a:lnTo>
                <a:lnTo>
                  <a:pt x="636" y="219"/>
                </a:lnTo>
                <a:lnTo>
                  <a:pt x="634" y="231"/>
                </a:lnTo>
                <a:lnTo>
                  <a:pt x="633" y="244"/>
                </a:lnTo>
                <a:lnTo>
                  <a:pt x="633" y="257"/>
                </a:lnTo>
                <a:lnTo>
                  <a:pt x="633" y="2179"/>
                </a:lnTo>
                <a:lnTo>
                  <a:pt x="633" y="2192"/>
                </a:lnTo>
                <a:lnTo>
                  <a:pt x="634" y="2205"/>
                </a:lnTo>
                <a:lnTo>
                  <a:pt x="636" y="2218"/>
                </a:lnTo>
                <a:lnTo>
                  <a:pt x="638" y="2230"/>
                </a:lnTo>
                <a:lnTo>
                  <a:pt x="641" y="2242"/>
                </a:lnTo>
                <a:lnTo>
                  <a:pt x="644" y="2255"/>
                </a:lnTo>
                <a:lnTo>
                  <a:pt x="648" y="2267"/>
                </a:lnTo>
                <a:lnTo>
                  <a:pt x="653" y="2279"/>
                </a:lnTo>
                <a:lnTo>
                  <a:pt x="658" y="2290"/>
                </a:lnTo>
                <a:lnTo>
                  <a:pt x="664" y="2301"/>
                </a:lnTo>
                <a:lnTo>
                  <a:pt x="670" y="2311"/>
                </a:lnTo>
                <a:lnTo>
                  <a:pt x="677" y="2322"/>
                </a:lnTo>
                <a:lnTo>
                  <a:pt x="684" y="2332"/>
                </a:lnTo>
                <a:lnTo>
                  <a:pt x="692" y="2342"/>
                </a:lnTo>
                <a:lnTo>
                  <a:pt x="700" y="2351"/>
                </a:lnTo>
                <a:lnTo>
                  <a:pt x="708" y="2360"/>
                </a:lnTo>
                <a:lnTo>
                  <a:pt x="717" y="2369"/>
                </a:lnTo>
                <a:lnTo>
                  <a:pt x="726" y="2377"/>
                </a:lnTo>
                <a:lnTo>
                  <a:pt x="736" y="2384"/>
                </a:lnTo>
                <a:lnTo>
                  <a:pt x="746" y="2391"/>
                </a:lnTo>
                <a:lnTo>
                  <a:pt x="756" y="2398"/>
                </a:lnTo>
                <a:lnTo>
                  <a:pt x="768" y="2404"/>
                </a:lnTo>
                <a:lnTo>
                  <a:pt x="779" y="2410"/>
                </a:lnTo>
                <a:lnTo>
                  <a:pt x="790" y="2415"/>
                </a:lnTo>
                <a:lnTo>
                  <a:pt x="802" y="2419"/>
                </a:lnTo>
                <a:lnTo>
                  <a:pt x="813" y="2424"/>
                </a:lnTo>
                <a:lnTo>
                  <a:pt x="825" y="2428"/>
                </a:lnTo>
                <a:lnTo>
                  <a:pt x="838" y="2430"/>
                </a:lnTo>
                <a:lnTo>
                  <a:pt x="851" y="2433"/>
                </a:lnTo>
                <a:lnTo>
                  <a:pt x="864" y="2434"/>
                </a:lnTo>
                <a:lnTo>
                  <a:pt x="877" y="2435"/>
                </a:lnTo>
                <a:lnTo>
                  <a:pt x="890" y="2436"/>
                </a:lnTo>
                <a:lnTo>
                  <a:pt x="2150" y="2436"/>
                </a:lnTo>
                <a:lnTo>
                  <a:pt x="2163" y="2435"/>
                </a:lnTo>
                <a:lnTo>
                  <a:pt x="2176" y="2434"/>
                </a:lnTo>
                <a:lnTo>
                  <a:pt x="2189" y="2433"/>
                </a:lnTo>
                <a:lnTo>
                  <a:pt x="2201" y="2430"/>
                </a:lnTo>
                <a:lnTo>
                  <a:pt x="2214" y="2428"/>
                </a:lnTo>
                <a:lnTo>
                  <a:pt x="2227" y="2424"/>
                </a:lnTo>
                <a:lnTo>
                  <a:pt x="2238" y="2419"/>
                </a:lnTo>
                <a:lnTo>
                  <a:pt x="2250" y="2415"/>
                </a:lnTo>
                <a:lnTo>
                  <a:pt x="2261" y="2410"/>
                </a:lnTo>
                <a:lnTo>
                  <a:pt x="2272" y="2404"/>
                </a:lnTo>
                <a:lnTo>
                  <a:pt x="2283" y="2398"/>
                </a:lnTo>
                <a:lnTo>
                  <a:pt x="2293" y="2391"/>
                </a:lnTo>
                <a:lnTo>
                  <a:pt x="2303" y="2384"/>
                </a:lnTo>
                <a:lnTo>
                  <a:pt x="2314" y="2377"/>
                </a:lnTo>
                <a:lnTo>
                  <a:pt x="2323" y="2369"/>
                </a:lnTo>
                <a:lnTo>
                  <a:pt x="2332" y="2360"/>
                </a:lnTo>
                <a:lnTo>
                  <a:pt x="2340" y="2351"/>
                </a:lnTo>
                <a:lnTo>
                  <a:pt x="2348" y="2342"/>
                </a:lnTo>
                <a:lnTo>
                  <a:pt x="2356" y="2332"/>
                </a:lnTo>
                <a:lnTo>
                  <a:pt x="2363" y="2322"/>
                </a:lnTo>
                <a:lnTo>
                  <a:pt x="2369" y="2311"/>
                </a:lnTo>
                <a:lnTo>
                  <a:pt x="2375" y="2301"/>
                </a:lnTo>
                <a:lnTo>
                  <a:pt x="2381" y="2290"/>
                </a:lnTo>
                <a:lnTo>
                  <a:pt x="2386" y="2279"/>
                </a:lnTo>
                <a:lnTo>
                  <a:pt x="2391" y="2267"/>
                </a:lnTo>
                <a:lnTo>
                  <a:pt x="2396" y="2255"/>
                </a:lnTo>
                <a:lnTo>
                  <a:pt x="2399" y="2242"/>
                </a:lnTo>
                <a:lnTo>
                  <a:pt x="2402" y="2230"/>
                </a:lnTo>
                <a:lnTo>
                  <a:pt x="2404" y="2218"/>
                </a:lnTo>
                <a:lnTo>
                  <a:pt x="2406" y="2205"/>
                </a:lnTo>
                <a:lnTo>
                  <a:pt x="2407" y="2192"/>
                </a:lnTo>
                <a:lnTo>
                  <a:pt x="2407" y="2179"/>
                </a:lnTo>
                <a:lnTo>
                  <a:pt x="2407" y="257"/>
                </a:lnTo>
                <a:lnTo>
                  <a:pt x="2407" y="244"/>
                </a:lnTo>
                <a:lnTo>
                  <a:pt x="2406" y="231"/>
                </a:lnTo>
                <a:lnTo>
                  <a:pt x="2404" y="219"/>
                </a:lnTo>
                <a:lnTo>
                  <a:pt x="2402" y="205"/>
                </a:lnTo>
                <a:lnTo>
                  <a:pt x="2399" y="193"/>
                </a:lnTo>
                <a:lnTo>
                  <a:pt x="2396" y="181"/>
                </a:lnTo>
                <a:lnTo>
                  <a:pt x="2391" y="169"/>
                </a:lnTo>
                <a:lnTo>
                  <a:pt x="2386" y="157"/>
                </a:lnTo>
                <a:lnTo>
                  <a:pt x="2381" y="146"/>
                </a:lnTo>
                <a:lnTo>
                  <a:pt x="2375" y="135"/>
                </a:lnTo>
                <a:lnTo>
                  <a:pt x="2369" y="125"/>
                </a:lnTo>
                <a:lnTo>
                  <a:pt x="2363" y="113"/>
                </a:lnTo>
                <a:lnTo>
                  <a:pt x="2356" y="103"/>
                </a:lnTo>
                <a:lnTo>
                  <a:pt x="2348" y="94"/>
                </a:lnTo>
                <a:lnTo>
                  <a:pt x="2340" y="85"/>
                </a:lnTo>
                <a:lnTo>
                  <a:pt x="2332" y="76"/>
                </a:lnTo>
                <a:lnTo>
                  <a:pt x="2323" y="67"/>
                </a:lnTo>
                <a:lnTo>
                  <a:pt x="2314" y="59"/>
                </a:lnTo>
                <a:lnTo>
                  <a:pt x="2303" y="52"/>
                </a:lnTo>
                <a:lnTo>
                  <a:pt x="2293" y="45"/>
                </a:lnTo>
                <a:lnTo>
                  <a:pt x="2283" y="38"/>
                </a:lnTo>
                <a:lnTo>
                  <a:pt x="2272" y="31"/>
                </a:lnTo>
                <a:lnTo>
                  <a:pt x="2261" y="25"/>
                </a:lnTo>
                <a:lnTo>
                  <a:pt x="2250" y="20"/>
                </a:lnTo>
                <a:lnTo>
                  <a:pt x="2238" y="16"/>
                </a:lnTo>
                <a:lnTo>
                  <a:pt x="2227" y="12"/>
                </a:lnTo>
                <a:lnTo>
                  <a:pt x="2214" y="8"/>
                </a:lnTo>
                <a:lnTo>
                  <a:pt x="2201" y="6"/>
                </a:lnTo>
                <a:lnTo>
                  <a:pt x="2189" y="3"/>
                </a:lnTo>
                <a:lnTo>
                  <a:pt x="2176" y="2"/>
                </a:lnTo>
                <a:lnTo>
                  <a:pt x="2163" y="1"/>
                </a:lnTo>
                <a:lnTo>
                  <a:pt x="2150" y="0"/>
                </a:lnTo>
                <a:close/>
                <a:moveTo>
                  <a:pt x="1206" y="2271"/>
                </a:moveTo>
                <a:lnTo>
                  <a:pt x="1199" y="2271"/>
                </a:lnTo>
                <a:lnTo>
                  <a:pt x="1192" y="2270"/>
                </a:lnTo>
                <a:lnTo>
                  <a:pt x="1184" y="2268"/>
                </a:lnTo>
                <a:lnTo>
                  <a:pt x="1177" y="2265"/>
                </a:lnTo>
                <a:lnTo>
                  <a:pt x="1171" y="2262"/>
                </a:lnTo>
                <a:lnTo>
                  <a:pt x="1165" y="2259"/>
                </a:lnTo>
                <a:lnTo>
                  <a:pt x="1159" y="2255"/>
                </a:lnTo>
                <a:lnTo>
                  <a:pt x="1154" y="2249"/>
                </a:lnTo>
                <a:lnTo>
                  <a:pt x="1150" y="2244"/>
                </a:lnTo>
                <a:lnTo>
                  <a:pt x="1146" y="2238"/>
                </a:lnTo>
                <a:lnTo>
                  <a:pt x="1142" y="2233"/>
                </a:lnTo>
                <a:lnTo>
                  <a:pt x="1139" y="2226"/>
                </a:lnTo>
                <a:lnTo>
                  <a:pt x="1137" y="2220"/>
                </a:lnTo>
                <a:lnTo>
                  <a:pt x="1135" y="2213"/>
                </a:lnTo>
                <a:lnTo>
                  <a:pt x="1134" y="2206"/>
                </a:lnTo>
                <a:lnTo>
                  <a:pt x="1133" y="2198"/>
                </a:lnTo>
                <a:lnTo>
                  <a:pt x="1134" y="2191"/>
                </a:lnTo>
                <a:lnTo>
                  <a:pt x="1135" y="2184"/>
                </a:lnTo>
                <a:lnTo>
                  <a:pt x="1137" y="2177"/>
                </a:lnTo>
                <a:lnTo>
                  <a:pt x="1139" y="2170"/>
                </a:lnTo>
                <a:lnTo>
                  <a:pt x="1142" y="2163"/>
                </a:lnTo>
                <a:lnTo>
                  <a:pt x="1146" y="2157"/>
                </a:lnTo>
                <a:lnTo>
                  <a:pt x="1150" y="2152"/>
                </a:lnTo>
                <a:lnTo>
                  <a:pt x="1154" y="2146"/>
                </a:lnTo>
                <a:lnTo>
                  <a:pt x="1159" y="2142"/>
                </a:lnTo>
                <a:lnTo>
                  <a:pt x="1165" y="2138"/>
                </a:lnTo>
                <a:lnTo>
                  <a:pt x="1171" y="2134"/>
                </a:lnTo>
                <a:lnTo>
                  <a:pt x="1177" y="2131"/>
                </a:lnTo>
                <a:lnTo>
                  <a:pt x="1184" y="2129"/>
                </a:lnTo>
                <a:lnTo>
                  <a:pt x="1192" y="2127"/>
                </a:lnTo>
                <a:lnTo>
                  <a:pt x="1199" y="2126"/>
                </a:lnTo>
                <a:lnTo>
                  <a:pt x="1206" y="2125"/>
                </a:lnTo>
                <a:lnTo>
                  <a:pt x="1214" y="2126"/>
                </a:lnTo>
                <a:lnTo>
                  <a:pt x="1221" y="2127"/>
                </a:lnTo>
                <a:lnTo>
                  <a:pt x="1228" y="2129"/>
                </a:lnTo>
                <a:lnTo>
                  <a:pt x="1234" y="2131"/>
                </a:lnTo>
                <a:lnTo>
                  <a:pt x="1240" y="2134"/>
                </a:lnTo>
                <a:lnTo>
                  <a:pt x="1246" y="2138"/>
                </a:lnTo>
                <a:lnTo>
                  <a:pt x="1252" y="2142"/>
                </a:lnTo>
                <a:lnTo>
                  <a:pt x="1257" y="2146"/>
                </a:lnTo>
                <a:lnTo>
                  <a:pt x="1262" y="2152"/>
                </a:lnTo>
                <a:lnTo>
                  <a:pt x="1266" y="2157"/>
                </a:lnTo>
                <a:lnTo>
                  <a:pt x="1269" y="2163"/>
                </a:lnTo>
                <a:lnTo>
                  <a:pt x="1272" y="2170"/>
                </a:lnTo>
                <a:lnTo>
                  <a:pt x="1276" y="2177"/>
                </a:lnTo>
                <a:lnTo>
                  <a:pt x="1278" y="2184"/>
                </a:lnTo>
                <a:lnTo>
                  <a:pt x="1279" y="2191"/>
                </a:lnTo>
                <a:lnTo>
                  <a:pt x="1279" y="2198"/>
                </a:lnTo>
                <a:lnTo>
                  <a:pt x="1279" y="2206"/>
                </a:lnTo>
                <a:lnTo>
                  <a:pt x="1278" y="2213"/>
                </a:lnTo>
                <a:lnTo>
                  <a:pt x="1276" y="2220"/>
                </a:lnTo>
                <a:lnTo>
                  <a:pt x="1272" y="2226"/>
                </a:lnTo>
                <a:lnTo>
                  <a:pt x="1269" y="2233"/>
                </a:lnTo>
                <a:lnTo>
                  <a:pt x="1266" y="2238"/>
                </a:lnTo>
                <a:lnTo>
                  <a:pt x="1262" y="2244"/>
                </a:lnTo>
                <a:lnTo>
                  <a:pt x="1257" y="2249"/>
                </a:lnTo>
                <a:lnTo>
                  <a:pt x="1252" y="2255"/>
                </a:lnTo>
                <a:lnTo>
                  <a:pt x="1246" y="2259"/>
                </a:lnTo>
                <a:lnTo>
                  <a:pt x="1240" y="2262"/>
                </a:lnTo>
                <a:lnTo>
                  <a:pt x="1234" y="2265"/>
                </a:lnTo>
                <a:lnTo>
                  <a:pt x="1228" y="2268"/>
                </a:lnTo>
                <a:lnTo>
                  <a:pt x="1221" y="2270"/>
                </a:lnTo>
                <a:lnTo>
                  <a:pt x="1214" y="2271"/>
                </a:lnTo>
                <a:lnTo>
                  <a:pt x="1206" y="2271"/>
                </a:lnTo>
                <a:close/>
                <a:moveTo>
                  <a:pt x="1520" y="2295"/>
                </a:moveTo>
                <a:lnTo>
                  <a:pt x="1510" y="2295"/>
                </a:lnTo>
                <a:lnTo>
                  <a:pt x="1500" y="2293"/>
                </a:lnTo>
                <a:lnTo>
                  <a:pt x="1491" y="2291"/>
                </a:lnTo>
                <a:lnTo>
                  <a:pt x="1482" y="2287"/>
                </a:lnTo>
                <a:lnTo>
                  <a:pt x="1474" y="2283"/>
                </a:lnTo>
                <a:lnTo>
                  <a:pt x="1466" y="2279"/>
                </a:lnTo>
                <a:lnTo>
                  <a:pt x="1459" y="2273"/>
                </a:lnTo>
                <a:lnTo>
                  <a:pt x="1452" y="2267"/>
                </a:lnTo>
                <a:lnTo>
                  <a:pt x="1445" y="2260"/>
                </a:lnTo>
                <a:lnTo>
                  <a:pt x="1439" y="2253"/>
                </a:lnTo>
                <a:lnTo>
                  <a:pt x="1434" y="2244"/>
                </a:lnTo>
                <a:lnTo>
                  <a:pt x="1430" y="2236"/>
                </a:lnTo>
                <a:lnTo>
                  <a:pt x="1427" y="2227"/>
                </a:lnTo>
                <a:lnTo>
                  <a:pt x="1425" y="2218"/>
                </a:lnTo>
                <a:lnTo>
                  <a:pt x="1423" y="2208"/>
                </a:lnTo>
                <a:lnTo>
                  <a:pt x="1423" y="2198"/>
                </a:lnTo>
                <a:lnTo>
                  <a:pt x="1423" y="2188"/>
                </a:lnTo>
                <a:lnTo>
                  <a:pt x="1425" y="2179"/>
                </a:lnTo>
                <a:lnTo>
                  <a:pt x="1427" y="2170"/>
                </a:lnTo>
                <a:lnTo>
                  <a:pt x="1430" y="2160"/>
                </a:lnTo>
                <a:lnTo>
                  <a:pt x="1434" y="2152"/>
                </a:lnTo>
                <a:lnTo>
                  <a:pt x="1439" y="2144"/>
                </a:lnTo>
                <a:lnTo>
                  <a:pt x="1445" y="2136"/>
                </a:lnTo>
                <a:lnTo>
                  <a:pt x="1452" y="2129"/>
                </a:lnTo>
                <a:lnTo>
                  <a:pt x="1459" y="2123"/>
                </a:lnTo>
                <a:lnTo>
                  <a:pt x="1466" y="2118"/>
                </a:lnTo>
                <a:lnTo>
                  <a:pt x="1474" y="2113"/>
                </a:lnTo>
                <a:lnTo>
                  <a:pt x="1482" y="2109"/>
                </a:lnTo>
                <a:lnTo>
                  <a:pt x="1491" y="2106"/>
                </a:lnTo>
                <a:lnTo>
                  <a:pt x="1500" y="2103"/>
                </a:lnTo>
                <a:lnTo>
                  <a:pt x="1510" y="2102"/>
                </a:lnTo>
                <a:lnTo>
                  <a:pt x="1520" y="2101"/>
                </a:lnTo>
                <a:lnTo>
                  <a:pt x="1529" y="2102"/>
                </a:lnTo>
                <a:lnTo>
                  <a:pt x="1540" y="2103"/>
                </a:lnTo>
                <a:lnTo>
                  <a:pt x="1549" y="2106"/>
                </a:lnTo>
                <a:lnTo>
                  <a:pt x="1558" y="2109"/>
                </a:lnTo>
                <a:lnTo>
                  <a:pt x="1566" y="2113"/>
                </a:lnTo>
                <a:lnTo>
                  <a:pt x="1574" y="2118"/>
                </a:lnTo>
                <a:lnTo>
                  <a:pt x="1581" y="2123"/>
                </a:lnTo>
                <a:lnTo>
                  <a:pt x="1588" y="2129"/>
                </a:lnTo>
                <a:lnTo>
                  <a:pt x="1594" y="2136"/>
                </a:lnTo>
                <a:lnTo>
                  <a:pt x="1600" y="2144"/>
                </a:lnTo>
                <a:lnTo>
                  <a:pt x="1605" y="2152"/>
                </a:lnTo>
                <a:lnTo>
                  <a:pt x="1609" y="2160"/>
                </a:lnTo>
                <a:lnTo>
                  <a:pt x="1612" y="2170"/>
                </a:lnTo>
                <a:lnTo>
                  <a:pt x="1614" y="2179"/>
                </a:lnTo>
                <a:lnTo>
                  <a:pt x="1616" y="2188"/>
                </a:lnTo>
                <a:lnTo>
                  <a:pt x="1616" y="2198"/>
                </a:lnTo>
                <a:lnTo>
                  <a:pt x="1616" y="2208"/>
                </a:lnTo>
                <a:lnTo>
                  <a:pt x="1614" y="2218"/>
                </a:lnTo>
                <a:lnTo>
                  <a:pt x="1612" y="2227"/>
                </a:lnTo>
                <a:lnTo>
                  <a:pt x="1609" y="2236"/>
                </a:lnTo>
                <a:lnTo>
                  <a:pt x="1605" y="2244"/>
                </a:lnTo>
                <a:lnTo>
                  <a:pt x="1600" y="2253"/>
                </a:lnTo>
                <a:lnTo>
                  <a:pt x="1594" y="2260"/>
                </a:lnTo>
                <a:lnTo>
                  <a:pt x="1588" y="2267"/>
                </a:lnTo>
                <a:lnTo>
                  <a:pt x="1581" y="2273"/>
                </a:lnTo>
                <a:lnTo>
                  <a:pt x="1574" y="2279"/>
                </a:lnTo>
                <a:lnTo>
                  <a:pt x="1566" y="2283"/>
                </a:lnTo>
                <a:lnTo>
                  <a:pt x="1558" y="2287"/>
                </a:lnTo>
                <a:lnTo>
                  <a:pt x="1549" y="2291"/>
                </a:lnTo>
                <a:lnTo>
                  <a:pt x="1540" y="2293"/>
                </a:lnTo>
                <a:lnTo>
                  <a:pt x="1529" y="2295"/>
                </a:lnTo>
                <a:lnTo>
                  <a:pt x="1520" y="2295"/>
                </a:lnTo>
                <a:close/>
                <a:moveTo>
                  <a:pt x="1834" y="2271"/>
                </a:moveTo>
                <a:lnTo>
                  <a:pt x="1826" y="2271"/>
                </a:lnTo>
                <a:lnTo>
                  <a:pt x="1819" y="2270"/>
                </a:lnTo>
                <a:lnTo>
                  <a:pt x="1812" y="2268"/>
                </a:lnTo>
                <a:lnTo>
                  <a:pt x="1806" y="2265"/>
                </a:lnTo>
                <a:lnTo>
                  <a:pt x="1800" y="2262"/>
                </a:lnTo>
                <a:lnTo>
                  <a:pt x="1794" y="2259"/>
                </a:lnTo>
                <a:lnTo>
                  <a:pt x="1787" y="2255"/>
                </a:lnTo>
                <a:lnTo>
                  <a:pt x="1782" y="2249"/>
                </a:lnTo>
                <a:lnTo>
                  <a:pt x="1777" y="2244"/>
                </a:lnTo>
                <a:lnTo>
                  <a:pt x="1773" y="2238"/>
                </a:lnTo>
                <a:lnTo>
                  <a:pt x="1770" y="2233"/>
                </a:lnTo>
                <a:lnTo>
                  <a:pt x="1767" y="2226"/>
                </a:lnTo>
                <a:lnTo>
                  <a:pt x="1764" y="2220"/>
                </a:lnTo>
                <a:lnTo>
                  <a:pt x="1762" y="2213"/>
                </a:lnTo>
                <a:lnTo>
                  <a:pt x="1761" y="2206"/>
                </a:lnTo>
                <a:lnTo>
                  <a:pt x="1761" y="2198"/>
                </a:lnTo>
                <a:lnTo>
                  <a:pt x="1761" y="2191"/>
                </a:lnTo>
                <a:lnTo>
                  <a:pt x="1762" y="2184"/>
                </a:lnTo>
                <a:lnTo>
                  <a:pt x="1764" y="2177"/>
                </a:lnTo>
                <a:lnTo>
                  <a:pt x="1767" y="2170"/>
                </a:lnTo>
                <a:lnTo>
                  <a:pt x="1770" y="2163"/>
                </a:lnTo>
                <a:lnTo>
                  <a:pt x="1773" y="2157"/>
                </a:lnTo>
                <a:lnTo>
                  <a:pt x="1777" y="2152"/>
                </a:lnTo>
                <a:lnTo>
                  <a:pt x="1782" y="2146"/>
                </a:lnTo>
                <a:lnTo>
                  <a:pt x="1787" y="2142"/>
                </a:lnTo>
                <a:lnTo>
                  <a:pt x="1794" y="2138"/>
                </a:lnTo>
                <a:lnTo>
                  <a:pt x="1800" y="2134"/>
                </a:lnTo>
                <a:lnTo>
                  <a:pt x="1806" y="2131"/>
                </a:lnTo>
                <a:lnTo>
                  <a:pt x="1812" y="2129"/>
                </a:lnTo>
                <a:lnTo>
                  <a:pt x="1819" y="2127"/>
                </a:lnTo>
                <a:lnTo>
                  <a:pt x="1826" y="2126"/>
                </a:lnTo>
                <a:lnTo>
                  <a:pt x="1834" y="2125"/>
                </a:lnTo>
                <a:lnTo>
                  <a:pt x="1841" y="2126"/>
                </a:lnTo>
                <a:lnTo>
                  <a:pt x="1848" y="2127"/>
                </a:lnTo>
                <a:lnTo>
                  <a:pt x="1855" y="2129"/>
                </a:lnTo>
                <a:lnTo>
                  <a:pt x="1862" y="2131"/>
                </a:lnTo>
                <a:lnTo>
                  <a:pt x="1868" y="2134"/>
                </a:lnTo>
                <a:lnTo>
                  <a:pt x="1874" y="2138"/>
                </a:lnTo>
                <a:lnTo>
                  <a:pt x="1881" y="2142"/>
                </a:lnTo>
                <a:lnTo>
                  <a:pt x="1886" y="2146"/>
                </a:lnTo>
                <a:lnTo>
                  <a:pt x="1890" y="2152"/>
                </a:lnTo>
                <a:lnTo>
                  <a:pt x="1894" y="2157"/>
                </a:lnTo>
                <a:lnTo>
                  <a:pt x="1898" y="2163"/>
                </a:lnTo>
                <a:lnTo>
                  <a:pt x="1901" y="2170"/>
                </a:lnTo>
                <a:lnTo>
                  <a:pt x="1903" y="2177"/>
                </a:lnTo>
                <a:lnTo>
                  <a:pt x="1905" y="2184"/>
                </a:lnTo>
                <a:lnTo>
                  <a:pt x="1906" y="2191"/>
                </a:lnTo>
                <a:lnTo>
                  <a:pt x="1907" y="2198"/>
                </a:lnTo>
                <a:lnTo>
                  <a:pt x="1906" y="2206"/>
                </a:lnTo>
                <a:lnTo>
                  <a:pt x="1905" y="2213"/>
                </a:lnTo>
                <a:lnTo>
                  <a:pt x="1903" y="2220"/>
                </a:lnTo>
                <a:lnTo>
                  <a:pt x="1901" y="2226"/>
                </a:lnTo>
                <a:lnTo>
                  <a:pt x="1898" y="2233"/>
                </a:lnTo>
                <a:lnTo>
                  <a:pt x="1894" y="2238"/>
                </a:lnTo>
                <a:lnTo>
                  <a:pt x="1890" y="2244"/>
                </a:lnTo>
                <a:lnTo>
                  <a:pt x="1886" y="2249"/>
                </a:lnTo>
                <a:lnTo>
                  <a:pt x="1881" y="2255"/>
                </a:lnTo>
                <a:lnTo>
                  <a:pt x="1874" y="2259"/>
                </a:lnTo>
                <a:lnTo>
                  <a:pt x="1868" y="2262"/>
                </a:lnTo>
                <a:lnTo>
                  <a:pt x="1862" y="2265"/>
                </a:lnTo>
                <a:lnTo>
                  <a:pt x="1855" y="2268"/>
                </a:lnTo>
                <a:lnTo>
                  <a:pt x="1848" y="2270"/>
                </a:lnTo>
                <a:lnTo>
                  <a:pt x="1841" y="2271"/>
                </a:lnTo>
                <a:lnTo>
                  <a:pt x="1834" y="2271"/>
                </a:lnTo>
                <a:close/>
                <a:moveTo>
                  <a:pt x="2257" y="1900"/>
                </a:moveTo>
                <a:lnTo>
                  <a:pt x="2256" y="1912"/>
                </a:lnTo>
                <a:lnTo>
                  <a:pt x="2255" y="1922"/>
                </a:lnTo>
                <a:lnTo>
                  <a:pt x="2252" y="1932"/>
                </a:lnTo>
                <a:lnTo>
                  <a:pt x="2249" y="1942"/>
                </a:lnTo>
                <a:lnTo>
                  <a:pt x="2244" y="1951"/>
                </a:lnTo>
                <a:lnTo>
                  <a:pt x="2239" y="1960"/>
                </a:lnTo>
                <a:lnTo>
                  <a:pt x="2233" y="1968"/>
                </a:lnTo>
                <a:lnTo>
                  <a:pt x="2226" y="1976"/>
                </a:lnTo>
                <a:lnTo>
                  <a:pt x="2217" y="1982"/>
                </a:lnTo>
                <a:lnTo>
                  <a:pt x="2209" y="1989"/>
                </a:lnTo>
                <a:lnTo>
                  <a:pt x="2201" y="1994"/>
                </a:lnTo>
                <a:lnTo>
                  <a:pt x="2191" y="1999"/>
                </a:lnTo>
                <a:lnTo>
                  <a:pt x="2182" y="2003"/>
                </a:lnTo>
                <a:lnTo>
                  <a:pt x="2172" y="2005"/>
                </a:lnTo>
                <a:lnTo>
                  <a:pt x="2161" y="2007"/>
                </a:lnTo>
                <a:lnTo>
                  <a:pt x="2150" y="2008"/>
                </a:lnTo>
                <a:lnTo>
                  <a:pt x="890" y="2008"/>
                </a:lnTo>
                <a:lnTo>
                  <a:pt x="879" y="2007"/>
                </a:lnTo>
                <a:lnTo>
                  <a:pt x="868" y="2005"/>
                </a:lnTo>
                <a:lnTo>
                  <a:pt x="858" y="2003"/>
                </a:lnTo>
                <a:lnTo>
                  <a:pt x="849" y="1999"/>
                </a:lnTo>
                <a:lnTo>
                  <a:pt x="838" y="1994"/>
                </a:lnTo>
                <a:lnTo>
                  <a:pt x="830" y="1989"/>
                </a:lnTo>
                <a:lnTo>
                  <a:pt x="822" y="1982"/>
                </a:lnTo>
                <a:lnTo>
                  <a:pt x="814" y="1976"/>
                </a:lnTo>
                <a:lnTo>
                  <a:pt x="807" y="1968"/>
                </a:lnTo>
                <a:lnTo>
                  <a:pt x="801" y="1960"/>
                </a:lnTo>
                <a:lnTo>
                  <a:pt x="796" y="1951"/>
                </a:lnTo>
                <a:lnTo>
                  <a:pt x="791" y="1942"/>
                </a:lnTo>
                <a:lnTo>
                  <a:pt x="788" y="1932"/>
                </a:lnTo>
                <a:lnTo>
                  <a:pt x="785" y="1922"/>
                </a:lnTo>
                <a:lnTo>
                  <a:pt x="784" y="1912"/>
                </a:lnTo>
                <a:lnTo>
                  <a:pt x="783" y="1900"/>
                </a:lnTo>
                <a:lnTo>
                  <a:pt x="783" y="257"/>
                </a:lnTo>
                <a:lnTo>
                  <a:pt x="784" y="246"/>
                </a:lnTo>
                <a:lnTo>
                  <a:pt x="785" y="236"/>
                </a:lnTo>
                <a:lnTo>
                  <a:pt x="788" y="226"/>
                </a:lnTo>
                <a:lnTo>
                  <a:pt x="791" y="216"/>
                </a:lnTo>
                <a:lnTo>
                  <a:pt x="796" y="207"/>
                </a:lnTo>
                <a:lnTo>
                  <a:pt x="801" y="197"/>
                </a:lnTo>
                <a:lnTo>
                  <a:pt x="807" y="189"/>
                </a:lnTo>
                <a:lnTo>
                  <a:pt x="814" y="182"/>
                </a:lnTo>
                <a:lnTo>
                  <a:pt x="822" y="175"/>
                </a:lnTo>
                <a:lnTo>
                  <a:pt x="830" y="169"/>
                </a:lnTo>
                <a:lnTo>
                  <a:pt x="838" y="163"/>
                </a:lnTo>
                <a:lnTo>
                  <a:pt x="849" y="159"/>
                </a:lnTo>
                <a:lnTo>
                  <a:pt x="858" y="155"/>
                </a:lnTo>
                <a:lnTo>
                  <a:pt x="868" y="153"/>
                </a:lnTo>
                <a:lnTo>
                  <a:pt x="879" y="151"/>
                </a:lnTo>
                <a:lnTo>
                  <a:pt x="890" y="151"/>
                </a:lnTo>
                <a:lnTo>
                  <a:pt x="2150" y="151"/>
                </a:lnTo>
                <a:lnTo>
                  <a:pt x="2161" y="151"/>
                </a:lnTo>
                <a:lnTo>
                  <a:pt x="2172" y="153"/>
                </a:lnTo>
                <a:lnTo>
                  <a:pt x="2182" y="155"/>
                </a:lnTo>
                <a:lnTo>
                  <a:pt x="2191" y="159"/>
                </a:lnTo>
                <a:lnTo>
                  <a:pt x="2201" y="163"/>
                </a:lnTo>
                <a:lnTo>
                  <a:pt x="2209" y="169"/>
                </a:lnTo>
                <a:lnTo>
                  <a:pt x="2217" y="175"/>
                </a:lnTo>
                <a:lnTo>
                  <a:pt x="2226" y="182"/>
                </a:lnTo>
                <a:lnTo>
                  <a:pt x="2233" y="189"/>
                </a:lnTo>
                <a:lnTo>
                  <a:pt x="2239" y="197"/>
                </a:lnTo>
                <a:lnTo>
                  <a:pt x="2244" y="207"/>
                </a:lnTo>
                <a:lnTo>
                  <a:pt x="2249" y="216"/>
                </a:lnTo>
                <a:lnTo>
                  <a:pt x="2252" y="226"/>
                </a:lnTo>
                <a:lnTo>
                  <a:pt x="2255" y="236"/>
                </a:lnTo>
                <a:lnTo>
                  <a:pt x="2256" y="246"/>
                </a:lnTo>
                <a:lnTo>
                  <a:pt x="2257" y="257"/>
                </a:lnTo>
                <a:lnTo>
                  <a:pt x="2257" y="1900"/>
                </a:lnTo>
                <a:close/>
                <a:moveTo>
                  <a:pt x="1942" y="1563"/>
                </a:moveTo>
                <a:lnTo>
                  <a:pt x="1977" y="1563"/>
                </a:lnTo>
                <a:lnTo>
                  <a:pt x="1977" y="1624"/>
                </a:lnTo>
                <a:lnTo>
                  <a:pt x="2111" y="1624"/>
                </a:lnTo>
                <a:lnTo>
                  <a:pt x="2111" y="1563"/>
                </a:lnTo>
                <a:lnTo>
                  <a:pt x="2146" y="1563"/>
                </a:lnTo>
                <a:lnTo>
                  <a:pt x="2044" y="1485"/>
                </a:lnTo>
                <a:lnTo>
                  <a:pt x="1942" y="1563"/>
                </a:lnTo>
                <a:close/>
                <a:moveTo>
                  <a:pt x="386" y="621"/>
                </a:moveTo>
                <a:lnTo>
                  <a:pt x="369" y="629"/>
                </a:lnTo>
                <a:lnTo>
                  <a:pt x="352" y="639"/>
                </a:lnTo>
                <a:lnTo>
                  <a:pt x="335" y="649"/>
                </a:lnTo>
                <a:lnTo>
                  <a:pt x="318" y="661"/>
                </a:lnTo>
                <a:lnTo>
                  <a:pt x="302" y="674"/>
                </a:lnTo>
                <a:lnTo>
                  <a:pt x="287" y="689"/>
                </a:lnTo>
                <a:lnTo>
                  <a:pt x="273" y="705"/>
                </a:lnTo>
                <a:lnTo>
                  <a:pt x="260" y="723"/>
                </a:lnTo>
                <a:lnTo>
                  <a:pt x="247" y="741"/>
                </a:lnTo>
                <a:lnTo>
                  <a:pt x="235" y="761"/>
                </a:lnTo>
                <a:lnTo>
                  <a:pt x="226" y="781"/>
                </a:lnTo>
                <a:lnTo>
                  <a:pt x="217" y="804"/>
                </a:lnTo>
                <a:lnTo>
                  <a:pt x="211" y="827"/>
                </a:lnTo>
                <a:lnTo>
                  <a:pt x="206" y="850"/>
                </a:lnTo>
                <a:lnTo>
                  <a:pt x="204" y="862"/>
                </a:lnTo>
                <a:lnTo>
                  <a:pt x="203" y="874"/>
                </a:lnTo>
                <a:lnTo>
                  <a:pt x="202" y="888"/>
                </a:lnTo>
                <a:lnTo>
                  <a:pt x="202" y="900"/>
                </a:lnTo>
                <a:lnTo>
                  <a:pt x="202" y="913"/>
                </a:lnTo>
                <a:lnTo>
                  <a:pt x="203" y="925"/>
                </a:lnTo>
                <a:lnTo>
                  <a:pt x="204" y="937"/>
                </a:lnTo>
                <a:lnTo>
                  <a:pt x="206" y="949"/>
                </a:lnTo>
                <a:lnTo>
                  <a:pt x="211" y="974"/>
                </a:lnTo>
                <a:lnTo>
                  <a:pt x="217" y="996"/>
                </a:lnTo>
                <a:lnTo>
                  <a:pt x="226" y="1018"/>
                </a:lnTo>
                <a:lnTo>
                  <a:pt x="235" y="1039"/>
                </a:lnTo>
                <a:lnTo>
                  <a:pt x="247" y="1059"/>
                </a:lnTo>
                <a:lnTo>
                  <a:pt x="260" y="1078"/>
                </a:lnTo>
                <a:lnTo>
                  <a:pt x="273" y="1095"/>
                </a:lnTo>
                <a:lnTo>
                  <a:pt x="287" y="1111"/>
                </a:lnTo>
                <a:lnTo>
                  <a:pt x="302" y="1125"/>
                </a:lnTo>
                <a:lnTo>
                  <a:pt x="318" y="1139"/>
                </a:lnTo>
                <a:lnTo>
                  <a:pt x="335" y="1152"/>
                </a:lnTo>
                <a:lnTo>
                  <a:pt x="352" y="1162"/>
                </a:lnTo>
                <a:lnTo>
                  <a:pt x="369" y="1171"/>
                </a:lnTo>
                <a:lnTo>
                  <a:pt x="386" y="1178"/>
                </a:lnTo>
                <a:lnTo>
                  <a:pt x="372" y="1164"/>
                </a:lnTo>
                <a:lnTo>
                  <a:pt x="359" y="1149"/>
                </a:lnTo>
                <a:lnTo>
                  <a:pt x="347" y="1133"/>
                </a:lnTo>
                <a:lnTo>
                  <a:pt x="336" y="1118"/>
                </a:lnTo>
                <a:lnTo>
                  <a:pt x="324" y="1101"/>
                </a:lnTo>
                <a:lnTo>
                  <a:pt x="314" y="1085"/>
                </a:lnTo>
                <a:lnTo>
                  <a:pt x="305" y="1068"/>
                </a:lnTo>
                <a:lnTo>
                  <a:pt x="296" y="1050"/>
                </a:lnTo>
                <a:lnTo>
                  <a:pt x="289" y="1032"/>
                </a:lnTo>
                <a:lnTo>
                  <a:pt x="282" y="1014"/>
                </a:lnTo>
                <a:lnTo>
                  <a:pt x="276" y="996"/>
                </a:lnTo>
                <a:lnTo>
                  <a:pt x="272" y="977"/>
                </a:lnTo>
                <a:lnTo>
                  <a:pt x="268" y="957"/>
                </a:lnTo>
                <a:lnTo>
                  <a:pt x="265" y="938"/>
                </a:lnTo>
                <a:lnTo>
                  <a:pt x="264" y="919"/>
                </a:lnTo>
                <a:lnTo>
                  <a:pt x="263" y="900"/>
                </a:lnTo>
                <a:lnTo>
                  <a:pt x="264" y="880"/>
                </a:lnTo>
                <a:lnTo>
                  <a:pt x="265" y="861"/>
                </a:lnTo>
                <a:lnTo>
                  <a:pt x="268" y="842"/>
                </a:lnTo>
                <a:lnTo>
                  <a:pt x="272" y="823"/>
                </a:lnTo>
                <a:lnTo>
                  <a:pt x="276" y="805"/>
                </a:lnTo>
                <a:lnTo>
                  <a:pt x="282" y="785"/>
                </a:lnTo>
                <a:lnTo>
                  <a:pt x="289" y="767"/>
                </a:lnTo>
                <a:lnTo>
                  <a:pt x="296" y="750"/>
                </a:lnTo>
                <a:lnTo>
                  <a:pt x="305" y="732"/>
                </a:lnTo>
                <a:lnTo>
                  <a:pt x="314" y="714"/>
                </a:lnTo>
                <a:lnTo>
                  <a:pt x="324" y="698"/>
                </a:lnTo>
                <a:lnTo>
                  <a:pt x="336" y="682"/>
                </a:lnTo>
                <a:lnTo>
                  <a:pt x="347" y="666"/>
                </a:lnTo>
                <a:lnTo>
                  <a:pt x="359" y="651"/>
                </a:lnTo>
                <a:lnTo>
                  <a:pt x="372" y="636"/>
                </a:lnTo>
                <a:lnTo>
                  <a:pt x="386" y="621"/>
                </a:lnTo>
                <a:close/>
                <a:moveTo>
                  <a:pt x="238" y="493"/>
                </a:moveTo>
                <a:lnTo>
                  <a:pt x="226" y="499"/>
                </a:lnTo>
                <a:lnTo>
                  <a:pt x="215" y="505"/>
                </a:lnTo>
                <a:lnTo>
                  <a:pt x="203" y="512"/>
                </a:lnTo>
                <a:lnTo>
                  <a:pt x="192" y="519"/>
                </a:lnTo>
                <a:lnTo>
                  <a:pt x="181" y="527"/>
                </a:lnTo>
                <a:lnTo>
                  <a:pt x="170" y="536"/>
                </a:lnTo>
                <a:lnTo>
                  <a:pt x="159" y="545"/>
                </a:lnTo>
                <a:lnTo>
                  <a:pt x="147" y="555"/>
                </a:lnTo>
                <a:lnTo>
                  <a:pt x="127" y="575"/>
                </a:lnTo>
                <a:lnTo>
                  <a:pt x="107" y="598"/>
                </a:lnTo>
                <a:lnTo>
                  <a:pt x="98" y="609"/>
                </a:lnTo>
                <a:lnTo>
                  <a:pt x="89" y="621"/>
                </a:lnTo>
                <a:lnTo>
                  <a:pt x="80" y="635"/>
                </a:lnTo>
                <a:lnTo>
                  <a:pt x="72" y="648"/>
                </a:lnTo>
                <a:lnTo>
                  <a:pt x="63" y="661"/>
                </a:lnTo>
                <a:lnTo>
                  <a:pt x="55" y="675"/>
                </a:lnTo>
                <a:lnTo>
                  <a:pt x="48" y="689"/>
                </a:lnTo>
                <a:lnTo>
                  <a:pt x="41" y="703"/>
                </a:lnTo>
                <a:lnTo>
                  <a:pt x="35" y="719"/>
                </a:lnTo>
                <a:lnTo>
                  <a:pt x="29" y="734"/>
                </a:lnTo>
                <a:lnTo>
                  <a:pt x="24" y="749"/>
                </a:lnTo>
                <a:lnTo>
                  <a:pt x="19" y="765"/>
                </a:lnTo>
                <a:lnTo>
                  <a:pt x="14" y="781"/>
                </a:lnTo>
                <a:lnTo>
                  <a:pt x="11" y="797"/>
                </a:lnTo>
                <a:lnTo>
                  <a:pt x="7" y="814"/>
                </a:lnTo>
                <a:lnTo>
                  <a:pt x="5" y="831"/>
                </a:lnTo>
                <a:lnTo>
                  <a:pt x="2" y="848"/>
                </a:lnTo>
                <a:lnTo>
                  <a:pt x="1" y="865"/>
                </a:lnTo>
                <a:lnTo>
                  <a:pt x="0" y="882"/>
                </a:lnTo>
                <a:lnTo>
                  <a:pt x="0" y="900"/>
                </a:lnTo>
                <a:lnTo>
                  <a:pt x="0" y="918"/>
                </a:lnTo>
                <a:lnTo>
                  <a:pt x="1" y="935"/>
                </a:lnTo>
                <a:lnTo>
                  <a:pt x="2" y="952"/>
                </a:lnTo>
                <a:lnTo>
                  <a:pt x="5" y="969"/>
                </a:lnTo>
                <a:lnTo>
                  <a:pt x="7" y="986"/>
                </a:lnTo>
                <a:lnTo>
                  <a:pt x="11" y="1003"/>
                </a:lnTo>
                <a:lnTo>
                  <a:pt x="14" y="1019"/>
                </a:lnTo>
                <a:lnTo>
                  <a:pt x="19" y="1035"/>
                </a:lnTo>
                <a:lnTo>
                  <a:pt x="24" y="1050"/>
                </a:lnTo>
                <a:lnTo>
                  <a:pt x="29" y="1067"/>
                </a:lnTo>
                <a:lnTo>
                  <a:pt x="35" y="1082"/>
                </a:lnTo>
                <a:lnTo>
                  <a:pt x="41" y="1096"/>
                </a:lnTo>
                <a:lnTo>
                  <a:pt x="48" y="1111"/>
                </a:lnTo>
                <a:lnTo>
                  <a:pt x="55" y="1125"/>
                </a:lnTo>
                <a:lnTo>
                  <a:pt x="63" y="1138"/>
                </a:lnTo>
                <a:lnTo>
                  <a:pt x="72" y="1153"/>
                </a:lnTo>
                <a:lnTo>
                  <a:pt x="80" y="1165"/>
                </a:lnTo>
                <a:lnTo>
                  <a:pt x="89" y="1178"/>
                </a:lnTo>
                <a:lnTo>
                  <a:pt x="98" y="1190"/>
                </a:lnTo>
                <a:lnTo>
                  <a:pt x="107" y="1202"/>
                </a:lnTo>
                <a:lnTo>
                  <a:pt x="127" y="1224"/>
                </a:lnTo>
                <a:lnTo>
                  <a:pt x="147" y="1245"/>
                </a:lnTo>
                <a:lnTo>
                  <a:pt x="159" y="1255"/>
                </a:lnTo>
                <a:lnTo>
                  <a:pt x="170" y="1264"/>
                </a:lnTo>
                <a:lnTo>
                  <a:pt x="181" y="1272"/>
                </a:lnTo>
                <a:lnTo>
                  <a:pt x="192" y="1280"/>
                </a:lnTo>
                <a:lnTo>
                  <a:pt x="203" y="1287"/>
                </a:lnTo>
                <a:lnTo>
                  <a:pt x="215" y="1294"/>
                </a:lnTo>
                <a:lnTo>
                  <a:pt x="226" y="1300"/>
                </a:lnTo>
                <a:lnTo>
                  <a:pt x="238" y="1306"/>
                </a:lnTo>
                <a:lnTo>
                  <a:pt x="218" y="1286"/>
                </a:lnTo>
                <a:lnTo>
                  <a:pt x="200" y="1265"/>
                </a:lnTo>
                <a:lnTo>
                  <a:pt x="183" y="1243"/>
                </a:lnTo>
                <a:lnTo>
                  <a:pt x="167" y="1219"/>
                </a:lnTo>
                <a:lnTo>
                  <a:pt x="151" y="1195"/>
                </a:lnTo>
                <a:lnTo>
                  <a:pt x="137" y="1171"/>
                </a:lnTo>
                <a:lnTo>
                  <a:pt x="125" y="1146"/>
                </a:lnTo>
                <a:lnTo>
                  <a:pt x="113" y="1120"/>
                </a:lnTo>
                <a:lnTo>
                  <a:pt x="103" y="1094"/>
                </a:lnTo>
                <a:lnTo>
                  <a:pt x="95" y="1067"/>
                </a:lnTo>
                <a:lnTo>
                  <a:pt x="87" y="1039"/>
                </a:lnTo>
                <a:lnTo>
                  <a:pt x="81" y="1012"/>
                </a:lnTo>
                <a:lnTo>
                  <a:pt x="76" y="985"/>
                </a:lnTo>
                <a:lnTo>
                  <a:pt x="73" y="956"/>
                </a:lnTo>
                <a:lnTo>
                  <a:pt x="71" y="928"/>
                </a:lnTo>
                <a:lnTo>
                  <a:pt x="70" y="900"/>
                </a:lnTo>
                <a:lnTo>
                  <a:pt x="71" y="871"/>
                </a:lnTo>
                <a:lnTo>
                  <a:pt x="73" y="843"/>
                </a:lnTo>
                <a:lnTo>
                  <a:pt x="76" y="816"/>
                </a:lnTo>
                <a:lnTo>
                  <a:pt x="81" y="787"/>
                </a:lnTo>
                <a:lnTo>
                  <a:pt x="87" y="760"/>
                </a:lnTo>
                <a:lnTo>
                  <a:pt x="95" y="733"/>
                </a:lnTo>
                <a:lnTo>
                  <a:pt x="103" y="706"/>
                </a:lnTo>
                <a:lnTo>
                  <a:pt x="113" y="680"/>
                </a:lnTo>
                <a:lnTo>
                  <a:pt x="125" y="654"/>
                </a:lnTo>
                <a:lnTo>
                  <a:pt x="137" y="628"/>
                </a:lnTo>
                <a:lnTo>
                  <a:pt x="151" y="604"/>
                </a:lnTo>
                <a:lnTo>
                  <a:pt x="167" y="580"/>
                </a:lnTo>
                <a:lnTo>
                  <a:pt x="183" y="558"/>
                </a:lnTo>
                <a:lnTo>
                  <a:pt x="200" y="535"/>
                </a:lnTo>
                <a:lnTo>
                  <a:pt x="218" y="513"/>
                </a:lnTo>
                <a:lnTo>
                  <a:pt x="238" y="493"/>
                </a:lnTo>
                <a:close/>
                <a:moveTo>
                  <a:pt x="2654" y="621"/>
                </a:moveTo>
                <a:lnTo>
                  <a:pt x="2668" y="636"/>
                </a:lnTo>
                <a:lnTo>
                  <a:pt x="2681" y="651"/>
                </a:lnTo>
                <a:lnTo>
                  <a:pt x="2693" y="666"/>
                </a:lnTo>
                <a:lnTo>
                  <a:pt x="2704" y="682"/>
                </a:lnTo>
                <a:lnTo>
                  <a:pt x="2715" y="698"/>
                </a:lnTo>
                <a:lnTo>
                  <a:pt x="2725" y="714"/>
                </a:lnTo>
                <a:lnTo>
                  <a:pt x="2734" y="732"/>
                </a:lnTo>
                <a:lnTo>
                  <a:pt x="2744" y="750"/>
                </a:lnTo>
                <a:lnTo>
                  <a:pt x="2751" y="767"/>
                </a:lnTo>
                <a:lnTo>
                  <a:pt x="2758" y="785"/>
                </a:lnTo>
                <a:lnTo>
                  <a:pt x="2763" y="805"/>
                </a:lnTo>
                <a:lnTo>
                  <a:pt x="2768" y="823"/>
                </a:lnTo>
                <a:lnTo>
                  <a:pt x="2772" y="842"/>
                </a:lnTo>
                <a:lnTo>
                  <a:pt x="2774" y="861"/>
                </a:lnTo>
                <a:lnTo>
                  <a:pt x="2776" y="880"/>
                </a:lnTo>
                <a:lnTo>
                  <a:pt x="2776" y="900"/>
                </a:lnTo>
                <a:lnTo>
                  <a:pt x="2776" y="919"/>
                </a:lnTo>
                <a:lnTo>
                  <a:pt x="2774" y="938"/>
                </a:lnTo>
                <a:lnTo>
                  <a:pt x="2772" y="957"/>
                </a:lnTo>
                <a:lnTo>
                  <a:pt x="2768" y="977"/>
                </a:lnTo>
                <a:lnTo>
                  <a:pt x="2763" y="996"/>
                </a:lnTo>
                <a:lnTo>
                  <a:pt x="2758" y="1014"/>
                </a:lnTo>
                <a:lnTo>
                  <a:pt x="2751" y="1032"/>
                </a:lnTo>
                <a:lnTo>
                  <a:pt x="2744" y="1050"/>
                </a:lnTo>
                <a:lnTo>
                  <a:pt x="2734" y="1068"/>
                </a:lnTo>
                <a:lnTo>
                  <a:pt x="2725" y="1085"/>
                </a:lnTo>
                <a:lnTo>
                  <a:pt x="2715" y="1101"/>
                </a:lnTo>
                <a:lnTo>
                  <a:pt x="2704" y="1118"/>
                </a:lnTo>
                <a:lnTo>
                  <a:pt x="2693" y="1133"/>
                </a:lnTo>
                <a:lnTo>
                  <a:pt x="2681" y="1149"/>
                </a:lnTo>
                <a:lnTo>
                  <a:pt x="2668" y="1164"/>
                </a:lnTo>
                <a:lnTo>
                  <a:pt x="2654" y="1178"/>
                </a:lnTo>
                <a:lnTo>
                  <a:pt x="2671" y="1171"/>
                </a:lnTo>
                <a:lnTo>
                  <a:pt x="2688" y="1162"/>
                </a:lnTo>
                <a:lnTo>
                  <a:pt x="2705" y="1152"/>
                </a:lnTo>
                <a:lnTo>
                  <a:pt x="2721" y="1139"/>
                </a:lnTo>
                <a:lnTo>
                  <a:pt x="2737" y="1125"/>
                </a:lnTo>
                <a:lnTo>
                  <a:pt x="2753" y="1111"/>
                </a:lnTo>
                <a:lnTo>
                  <a:pt x="2767" y="1095"/>
                </a:lnTo>
                <a:lnTo>
                  <a:pt x="2780" y="1078"/>
                </a:lnTo>
                <a:lnTo>
                  <a:pt x="2793" y="1059"/>
                </a:lnTo>
                <a:lnTo>
                  <a:pt x="2804" y="1039"/>
                </a:lnTo>
                <a:lnTo>
                  <a:pt x="2813" y="1018"/>
                </a:lnTo>
                <a:lnTo>
                  <a:pt x="2822" y="996"/>
                </a:lnTo>
                <a:lnTo>
                  <a:pt x="2829" y="974"/>
                </a:lnTo>
                <a:lnTo>
                  <a:pt x="2834" y="949"/>
                </a:lnTo>
                <a:lnTo>
                  <a:pt x="2836" y="937"/>
                </a:lnTo>
                <a:lnTo>
                  <a:pt x="2837" y="925"/>
                </a:lnTo>
                <a:lnTo>
                  <a:pt x="2838" y="913"/>
                </a:lnTo>
                <a:lnTo>
                  <a:pt x="2838" y="900"/>
                </a:lnTo>
                <a:lnTo>
                  <a:pt x="2838" y="888"/>
                </a:lnTo>
                <a:lnTo>
                  <a:pt x="2837" y="874"/>
                </a:lnTo>
                <a:lnTo>
                  <a:pt x="2836" y="862"/>
                </a:lnTo>
                <a:lnTo>
                  <a:pt x="2834" y="850"/>
                </a:lnTo>
                <a:lnTo>
                  <a:pt x="2829" y="827"/>
                </a:lnTo>
                <a:lnTo>
                  <a:pt x="2822" y="804"/>
                </a:lnTo>
                <a:lnTo>
                  <a:pt x="2813" y="781"/>
                </a:lnTo>
                <a:lnTo>
                  <a:pt x="2804" y="761"/>
                </a:lnTo>
                <a:lnTo>
                  <a:pt x="2793" y="741"/>
                </a:lnTo>
                <a:lnTo>
                  <a:pt x="2780" y="723"/>
                </a:lnTo>
                <a:lnTo>
                  <a:pt x="2767" y="705"/>
                </a:lnTo>
                <a:lnTo>
                  <a:pt x="2753" y="689"/>
                </a:lnTo>
                <a:lnTo>
                  <a:pt x="2737" y="674"/>
                </a:lnTo>
                <a:lnTo>
                  <a:pt x="2721" y="661"/>
                </a:lnTo>
                <a:lnTo>
                  <a:pt x="2705" y="649"/>
                </a:lnTo>
                <a:lnTo>
                  <a:pt x="2688" y="639"/>
                </a:lnTo>
                <a:lnTo>
                  <a:pt x="2671" y="629"/>
                </a:lnTo>
                <a:lnTo>
                  <a:pt x="2654" y="621"/>
                </a:lnTo>
                <a:close/>
                <a:moveTo>
                  <a:pt x="1879" y="629"/>
                </a:moveTo>
                <a:lnTo>
                  <a:pt x="1879" y="631"/>
                </a:lnTo>
                <a:lnTo>
                  <a:pt x="1881" y="634"/>
                </a:lnTo>
                <a:lnTo>
                  <a:pt x="1883" y="635"/>
                </a:lnTo>
                <a:lnTo>
                  <a:pt x="1885" y="636"/>
                </a:lnTo>
                <a:lnTo>
                  <a:pt x="1906" y="636"/>
                </a:lnTo>
                <a:lnTo>
                  <a:pt x="1906" y="662"/>
                </a:lnTo>
                <a:lnTo>
                  <a:pt x="1914" y="662"/>
                </a:lnTo>
                <a:lnTo>
                  <a:pt x="1914" y="636"/>
                </a:lnTo>
                <a:lnTo>
                  <a:pt x="1933" y="636"/>
                </a:lnTo>
                <a:lnTo>
                  <a:pt x="1933" y="662"/>
                </a:lnTo>
                <a:lnTo>
                  <a:pt x="1941" y="662"/>
                </a:lnTo>
                <a:lnTo>
                  <a:pt x="1941" y="636"/>
                </a:lnTo>
                <a:lnTo>
                  <a:pt x="1959" y="636"/>
                </a:lnTo>
                <a:lnTo>
                  <a:pt x="1959" y="662"/>
                </a:lnTo>
                <a:lnTo>
                  <a:pt x="1969" y="662"/>
                </a:lnTo>
                <a:lnTo>
                  <a:pt x="1969" y="636"/>
                </a:lnTo>
                <a:lnTo>
                  <a:pt x="1987" y="636"/>
                </a:lnTo>
                <a:lnTo>
                  <a:pt x="1987" y="662"/>
                </a:lnTo>
                <a:lnTo>
                  <a:pt x="1995" y="662"/>
                </a:lnTo>
                <a:lnTo>
                  <a:pt x="1995" y="636"/>
                </a:lnTo>
                <a:lnTo>
                  <a:pt x="2013" y="636"/>
                </a:lnTo>
                <a:lnTo>
                  <a:pt x="2013" y="662"/>
                </a:lnTo>
                <a:lnTo>
                  <a:pt x="2022" y="662"/>
                </a:lnTo>
                <a:lnTo>
                  <a:pt x="2022" y="636"/>
                </a:lnTo>
                <a:lnTo>
                  <a:pt x="2040" y="636"/>
                </a:lnTo>
                <a:lnTo>
                  <a:pt x="2040" y="662"/>
                </a:lnTo>
                <a:lnTo>
                  <a:pt x="2048" y="662"/>
                </a:lnTo>
                <a:lnTo>
                  <a:pt x="2048" y="636"/>
                </a:lnTo>
                <a:lnTo>
                  <a:pt x="2068" y="636"/>
                </a:lnTo>
                <a:lnTo>
                  <a:pt x="2068" y="662"/>
                </a:lnTo>
                <a:lnTo>
                  <a:pt x="2076" y="662"/>
                </a:lnTo>
                <a:lnTo>
                  <a:pt x="2076" y="636"/>
                </a:lnTo>
                <a:lnTo>
                  <a:pt x="2097" y="636"/>
                </a:lnTo>
                <a:lnTo>
                  <a:pt x="2099" y="635"/>
                </a:lnTo>
                <a:lnTo>
                  <a:pt x="2101" y="634"/>
                </a:lnTo>
                <a:lnTo>
                  <a:pt x="2103" y="631"/>
                </a:lnTo>
                <a:lnTo>
                  <a:pt x="2103" y="629"/>
                </a:lnTo>
                <a:lnTo>
                  <a:pt x="2103" y="608"/>
                </a:lnTo>
                <a:lnTo>
                  <a:pt x="2129" y="608"/>
                </a:lnTo>
                <a:lnTo>
                  <a:pt x="2129" y="599"/>
                </a:lnTo>
                <a:lnTo>
                  <a:pt x="2103" y="599"/>
                </a:lnTo>
                <a:lnTo>
                  <a:pt x="2103" y="581"/>
                </a:lnTo>
                <a:lnTo>
                  <a:pt x="2129" y="581"/>
                </a:lnTo>
                <a:lnTo>
                  <a:pt x="2129" y="573"/>
                </a:lnTo>
                <a:lnTo>
                  <a:pt x="2103" y="573"/>
                </a:lnTo>
                <a:lnTo>
                  <a:pt x="2103" y="554"/>
                </a:lnTo>
                <a:lnTo>
                  <a:pt x="2129" y="554"/>
                </a:lnTo>
                <a:lnTo>
                  <a:pt x="2129" y="545"/>
                </a:lnTo>
                <a:lnTo>
                  <a:pt x="2103" y="545"/>
                </a:lnTo>
                <a:lnTo>
                  <a:pt x="2103" y="527"/>
                </a:lnTo>
                <a:lnTo>
                  <a:pt x="2129" y="527"/>
                </a:lnTo>
                <a:lnTo>
                  <a:pt x="2129" y="519"/>
                </a:lnTo>
                <a:lnTo>
                  <a:pt x="2103" y="519"/>
                </a:lnTo>
                <a:lnTo>
                  <a:pt x="2103" y="500"/>
                </a:lnTo>
                <a:lnTo>
                  <a:pt x="2129" y="500"/>
                </a:lnTo>
                <a:lnTo>
                  <a:pt x="2129" y="492"/>
                </a:lnTo>
                <a:lnTo>
                  <a:pt x="2103" y="492"/>
                </a:lnTo>
                <a:lnTo>
                  <a:pt x="2103" y="474"/>
                </a:lnTo>
                <a:lnTo>
                  <a:pt x="2129" y="474"/>
                </a:lnTo>
                <a:lnTo>
                  <a:pt x="2129" y="466"/>
                </a:lnTo>
                <a:lnTo>
                  <a:pt x="2103" y="466"/>
                </a:lnTo>
                <a:lnTo>
                  <a:pt x="2103" y="446"/>
                </a:lnTo>
                <a:lnTo>
                  <a:pt x="2129" y="446"/>
                </a:lnTo>
                <a:lnTo>
                  <a:pt x="2129" y="438"/>
                </a:lnTo>
                <a:lnTo>
                  <a:pt x="2103" y="438"/>
                </a:lnTo>
                <a:lnTo>
                  <a:pt x="2103" y="417"/>
                </a:lnTo>
                <a:lnTo>
                  <a:pt x="2103" y="414"/>
                </a:lnTo>
                <a:lnTo>
                  <a:pt x="2101" y="413"/>
                </a:lnTo>
                <a:lnTo>
                  <a:pt x="2099" y="411"/>
                </a:lnTo>
                <a:lnTo>
                  <a:pt x="2097" y="411"/>
                </a:lnTo>
                <a:lnTo>
                  <a:pt x="2076" y="411"/>
                </a:lnTo>
                <a:lnTo>
                  <a:pt x="2076" y="385"/>
                </a:lnTo>
                <a:lnTo>
                  <a:pt x="2068" y="385"/>
                </a:lnTo>
                <a:lnTo>
                  <a:pt x="2068" y="411"/>
                </a:lnTo>
                <a:lnTo>
                  <a:pt x="2048" y="411"/>
                </a:lnTo>
                <a:lnTo>
                  <a:pt x="2048" y="385"/>
                </a:lnTo>
                <a:lnTo>
                  <a:pt x="2040" y="385"/>
                </a:lnTo>
                <a:lnTo>
                  <a:pt x="2040" y="411"/>
                </a:lnTo>
                <a:lnTo>
                  <a:pt x="2022" y="411"/>
                </a:lnTo>
                <a:lnTo>
                  <a:pt x="2022" y="385"/>
                </a:lnTo>
                <a:lnTo>
                  <a:pt x="2013" y="385"/>
                </a:lnTo>
                <a:lnTo>
                  <a:pt x="2013" y="411"/>
                </a:lnTo>
                <a:lnTo>
                  <a:pt x="1995" y="411"/>
                </a:lnTo>
                <a:lnTo>
                  <a:pt x="1995" y="385"/>
                </a:lnTo>
                <a:lnTo>
                  <a:pt x="1987" y="385"/>
                </a:lnTo>
                <a:lnTo>
                  <a:pt x="1987" y="411"/>
                </a:lnTo>
                <a:lnTo>
                  <a:pt x="1969" y="411"/>
                </a:lnTo>
                <a:lnTo>
                  <a:pt x="1969" y="385"/>
                </a:lnTo>
                <a:lnTo>
                  <a:pt x="1959" y="385"/>
                </a:lnTo>
                <a:lnTo>
                  <a:pt x="1959" y="411"/>
                </a:lnTo>
                <a:lnTo>
                  <a:pt x="1941" y="411"/>
                </a:lnTo>
                <a:lnTo>
                  <a:pt x="1941" y="385"/>
                </a:lnTo>
                <a:lnTo>
                  <a:pt x="1933" y="385"/>
                </a:lnTo>
                <a:lnTo>
                  <a:pt x="1933" y="411"/>
                </a:lnTo>
                <a:lnTo>
                  <a:pt x="1914" y="411"/>
                </a:lnTo>
                <a:lnTo>
                  <a:pt x="1914" y="385"/>
                </a:lnTo>
                <a:lnTo>
                  <a:pt x="1906" y="385"/>
                </a:lnTo>
                <a:lnTo>
                  <a:pt x="1906" y="411"/>
                </a:lnTo>
                <a:lnTo>
                  <a:pt x="1885" y="411"/>
                </a:lnTo>
                <a:lnTo>
                  <a:pt x="1883" y="411"/>
                </a:lnTo>
                <a:lnTo>
                  <a:pt x="1881" y="413"/>
                </a:lnTo>
                <a:lnTo>
                  <a:pt x="1879" y="414"/>
                </a:lnTo>
                <a:lnTo>
                  <a:pt x="1879" y="417"/>
                </a:lnTo>
                <a:lnTo>
                  <a:pt x="1879" y="438"/>
                </a:lnTo>
                <a:lnTo>
                  <a:pt x="1852" y="438"/>
                </a:lnTo>
                <a:lnTo>
                  <a:pt x="1852" y="446"/>
                </a:lnTo>
                <a:lnTo>
                  <a:pt x="1879" y="446"/>
                </a:lnTo>
                <a:lnTo>
                  <a:pt x="1879" y="466"/>
                </a:lnTo>
                <a:lnTo>
                  <a:pt x="1852" y="466"/>
                </a:lnTo>
                <a:lnTo>
                  <a:pt x="1852" y="474"/>
                </a:lnTo>
                <a:lnTo>
                  <a:pt x="1879" y="474"/>
                </a:lnTo>
                <a:lnTo>
                  <a:pt x="1879" y="492"/>
                </a:lnTo>
                <a:lnTo>
                  <a:pt x="1852" y="492"/>
                </a:lnTo>
                <a:lnTo>
                  <a:pt x="1852" y="500"/>
                </a:lnTo>
                <a:lnTo>
                  <a:pt x="1879" y="500"/>
                </a:lnTo>
                <a:lnTo>
                  <a:pt x="1879" y="519"/>
                </a:lnTo>
                <a:lnTo>
                  <a:pt x="1852" y="519"/>
                </a:lnTo>
                <a:lnTo>
                  <a:pt x="1852" y="527"/>
                </a:lnTo>
                <a:lnTo>
                  <a:pt x="1879" y="527"/>
                </a:lnTo>
                <a:lnTo>
                  <a:pt x="1879" y="545"/>
                </a:lnTo>
                <a:lnTo>
                  <a:pt x="1852" y="545"/>
                </a:lnTo>
                <a:lnTo>
                  <a:pt x="1852" y="554"/>
                </a:lnTo>
                <a:lnTo>
                  <a:pt x="1879" y="554"/>
                </a:lnTo>
                <a:lnTo>
                  <a:pt x="1879" y="573"/>
                </a:lnTo>
                <a:lnTo>
                  <a:pt x="1852" y="573"/>
                </a:lnTo>
                <a:lnTo>
                  <a:pt x="1852" y="581"/>
                </a:lnTo>
                <a:lnTo>
                  <a:pt x="1879" y="581"/>
                </a:lnTo>
                <a:lnTo>
                  <a:pt x="1879" y="599"/>
                </a:lnTo>
                <a:lnTo>
                  <a:pt x="1852" y="599"/>
                </a:lnTo>
                <a:lnTo>
                  <a:pt x="1852" y="608"/>
                </a:lnTo>
                <a:lnTo>
                  <a:pt x="1879" y="608"/>
                </a:lnTo>
                <a:lnTo>
                  <a:pt x="1879" y="629"/>
                </a:lnTo>
                <a:close/>
                <a:moveTo>
                  <a:pt x="1951" y="486"/>
                </a:moveTo>
                <a:lnTo>
                  <a:pt x="1951" y="484"/>
                </a:lnTo>
                <a:lnTo>
                  <a:pt x="1953" y="484"/>
                </a:lnTo>
                <a:lnTo>
                  <a:pt x="2028" y="484"/>
                </a:lnTo>
                <a:lnTo>
                  <a:pt x="2030" y="484"/>
                </a:lnTo>
                <a:lnTo>
                  <a:pt x="2030" y="486"/>
                </a:lnTo>
                <a:lnTo>
                  <a:pt x="2030" y="561"/>
                </a:lnTo>
                <a:lnTo>
                  <a:pt x="2030" y="563"/>
                </a:lnTo>
                <a:lnTo>
                  <a:pt x="2028" y="563"/>
                </a:lnTo>
                <a:lnTo>
                  <a:pt x="1953" y="563"/>
                </a:lnTo>
                <a:lnTo>
                  <a:pt x="1951" y="563"/>
                </a:lnTo>
                <a:lnTo>
                  <a:pt x="1951" y="561"/>
                </a:lnTo>
                <a:lnTo>
                  <a:pt x="1951" y="486"/>
                </a:lnTo>
                <a:close/>
                <a:moveTo>
                  <a:pt x="2801" y="493"/>
                </a:moveTo>
                <a:lnTo>
                  <a:pt x="2821" y="513"/>
                </a:lnTo>
                <a:lnTo>
                  <a:pt x="2840" y="535"/>
                </a:lnTo>
                <a:lnTo>
                  <a:pt x="2857" y="558"/>
                </a:lnTo>
                <a:lnTo>
                  <a:pt x="2873" y="580"/>
                </a:lnTo>
                <a:lnTo>
                  <a:pt x="2888" y="604"/>
                </a:lnTo>
                <a:lnTo>
                  <a:pt x="2902" y="628"/>
                </a:lnTo>
                <a:lnTo>
                  <a:pt x="2915" y="654"/>
                </a:lnTo>
                <a:lnTo>
                  <a:pt x="2927" y="680"/>
                </a:lnTo>
                <a:lnTo>
                  <a:pt x="2937" y="706"/>
                </a:lnTo>
                <a:lnTo>
                  <a:pt x="2945" y="733"/>
                </a:lnTo>
                <a:lnTo>
                  <a:pt x="2953" y="760"/>
                </a:lnTo>
                <a:lnTo>
                  <a:pt x="2959" y="787"/>
                </a:lnTo>
                <a:lnTo>
                  <a:pt x="2964" y="816"/>
                </a:lnTo>
                <a:lnTo>
                  <a:pt x="2967" y="843"/>
                </a:lnTo>
                <a:lnTo>
                  <a:pt x="2969" y="871"/>
                </a:lnTo>
                <a:lnTo>
                  <a:pt x="2970" y="900"/>
                </a:lnTo>
                <a:lnTo>
                  <a:pt x="2969" y="928"/>
                </a:lnTo>
                <a:lnTo>
                  <a:pt x="2967" y="956"/>
                </a:lnTo>
                <a:lnTo>
                  <a:pt x="2964" y="985"/>
                </a:lnTo>
                <a:lnTo>
                  <a:pt x="2959" y="1012"/>
                </a:lnTo>
                <a:lnTo>
                  <a:pt x="2953" y="1039"/>
                </a:lnTo>
                <a:lnTo>
                  <a:pt x="2945" y="1067"/>
                </a:lnTo>
                <a:lnTo>
                  <a:pt x="2937" y="1094"/>
                </a:lnTo>
                <a:lnTo>
                  <a:pt x="2927" y="1120"/>
                </a:lnTo>
                <a:lnTo>
                  <a:pt x="2915" y="1146"/>
                </a:lnTo>
                <a:lnTo>
                  <a:pt x="2902" y="1171"/>
                </a:lnTo>
                <a:lnTo>
                  <a:pt x="2888" y="1195"/>
                </a:lnTo>
                <a:lnTo>
                  <a:pt x="2873" y="1219"/>
                </a:lnTo>
                <a:lnTo>
                  <a:pt x="2857" y="1243"/>
                </a:lnTo>
                <a:lnTo>
                  <a:pt x="2840" y="1265"/>
                </a:lnTo>
                <a:lnTo>
                  <a:pt x="2821" y="1286"/>
                </a:lnTo>
                <a:lnTo>
                  <a:pt x="2801" y="1306"/>
                </a:lnTo>
                <a:lnTo>
                  <a:pt x="2813" y="1300"/>
                </a:lnTo>
                <a:lnTo>
                  <a:pt x="2824" y="1294"/>
                </a:lnTo>
                <a:lnTo>
                  <a:pt x="2837" y="1287"/>
                </a:lnTo>
                <a:lnTo>
                  <a:pt x="2848" y="1280"/>
                </a:lnTo>
                <a:lnTo>
                  <a:pt x="2859" y="1272"/>
                </a:lnTo>
                <a:lnTo>
                  <a:pt x="2870" y="1264"/>
                </a:lnTo>
                <a:lnTo>
                  <a:pt x="2881" y="1255"/>
                </a:lnTo>
                <a:lnTo>
                  <a:pt x="2892" y="1245"/>
                </a:lnTo>
                <a:lnTo>
                  <a:pt x="2913" y="1224"/>
                </a:lnTo>
                <a:lnTo>
                  <a:pt x="2933" y="1202"/>
                </a:lnTo>
                <a:lnTo>
                  <a:pt x="2942" y="1190"/>
                </a:lnTo>
                <a:lnTo>
                  <a:pt x="2951" y="1178"/>
                </a:lnTo>
                <a:lnTo>
                  <a:pt x="2960" y="1165"/>
                </a:lnTo>
                <a:lnTo>
                  <a:pt x="2968" y="1153"/>
                </a:lnTo>
                <a:lnTo>
                  <a:pt x="2976" y="1138"/>
                </a:lnTo>
                <a:lnTo>
                  <a:pt x="2984" y="1125"/>
                </a:lnTo>
                <a:lnTo>
                  <a:pt x="2991" y="1111"/>
                </a:lnTo>
                <a:lnTo>
                  <a:pt x="2999" y="1096"/>
                </a:lnTo>
                <a:lnTo>
                  <a:pt x="3005" y="1082"/>
                </a:lnTo>
                <a:lnTo>
                  <a:pt x="3011" y="1067"/>
                </a:lnTo>
                <a:lnTo>
                  <a:pt x="3016" y="1050"/>
                </a:lnTo>
                <a:lnTo>
                  <a:pt x="3021" y="1035"/>
                </a:lnTo>
                <a:lnTo>
                  <a:pt x="3026" y="1019"/>
                </a:lnTo>
                <a:lnTo>
                  <a:pt x="3029" y="1003"/>
                </a:lnTo>
                <a:lnTo>
                  <a:pt x="3033" y="986"/>
                </a:lnTo>
                <a:lnTo>
                  <a:pt x="3035" y="969"/>
                </a:lnTo>
                <a:lnTo>
                  <a:pt x="3037" y="952"/>
                </a:lnTo>
                <a:lnTo>
                  <a:pt x="3039" y="935"/>
                </a:lnTo>
                <a:lnTo>
                  <a:pt x="3040" y="918"/>
                </a:lnTo>
                <a:lnTo>
                  <a:pt x="3040" y="900"/>
                </a:lnTo>
                <a:lnTo>
                  <a:pt x="3040" y="882"/>
                </a:lnTo>
                <a:lnTo>
                  <a:pt x="3039" y="865"/>
                </a:lnTo>
                <a:lnTo>
                  <a:pt x="3037" y="848"/>
                </a:lnTo>
                <a:lnTo>
                  <a:pt x="3035" y="831"/>
                </a:lnTo>
                <a:lnTo>
                  <a:pt x="3033" y="814"/>
                </a:lnTo>
                <a:lnTo>
                  <a:pt x="3029" y="797"/>
                </a:lnTo>
                <a:lnTo>
                  <a:pt x="3026" y="781"/>
                </a:lnTo>
                <a:lnTo>
                  <a:pt x="3021" y="765"/>
                </a:lnTo>
                <a:lnTo>
                  <a:pt x="3016" y="749"/>
                </a:lnTo>
                <a:lnTo>
                  <a:pt x="3011" y="734"/>
                </a:lnTo>
                <a:lnTo>
                  <a:pt x="3005" y="719"/>
                </a:lnTo>
                <a:lnTo>
                  <a:pt x="2999" y="703"/>
                </a:lnTo>
                <a:lnTo>
                  <a:pt x="2991" y="689"/>
                </a:lnTo>
                <a:lnTo>
                  <a:pt x="2984" y="675"/>
                </a:lnTo>
                <a:lnTo>
                  <a:pt x="2976" y="661"/>
                </a:lnTo>
                <a:lnTo>
                  <a:pt x="2968" y="648"/>
                </a:lnTo>
                <a:lnTo>
                  <a:pt x="2960" y="635"/>
                </a:lnTo>
                <a:lnTo>
                  <a:pt x="2951" y="621"/>
                </a:lnTo>
                <a:lnTo>
                  <a:pt x="2942" y="609"/>
                </a:lnTo>
                <a:lnTo>
                  <a:pt x="2933" y="598"/>
                </a:lnTo>
                <a:lnTo>
                  <a:pt x="2913" y="575"/>
                </a:lnTo>
                <a:lnTo>
                  <a:pt x="2892" y="555"/>
                </a:lnTo>
                <a:lnTo>
                  <a:pt x="2881" y="545"/>
                </a:lnTo>
                <a:lnTo>
                  <a:pt x="2870" y="536"/>
                </a:lnTo>
                <a:lnTo>
                  <a:pt x="2859" y="527"/>
                </a:lnTo>
                <a:lnTo>
                  <a:pt x="2848" y="519"/>
                </a:lnTo>
                <a:lnTo>
                  <a:pt x="2837" y="512"/>
                </a:lnTo>
                <a:lnTo>
                  <a:pt x="2824" y="505"/>
                </a:lnTo>
                <a:lnTo>
                  <a:pt x="2813" y="499"/>
                </a:lnTo>
                <a:lnTo>
                  <a:pt x="2801" y="493"/>
                </a:lnTo>
                <a:close/>
                <a:moveTo>
                  <a:pt x="374" y="900"/>
                </a:moveTo>
                <a:lnTo>
                  <a:pt x="375" y="915"/>
                </a:lnTo>
                <a:lnTo>
                  <a:pt x="377" y="930"/>
                </a:lnTo>
                <a:lnTo>
                  <a:pt x="380" y="944"/>
                </a:lnTo>
                <a:lnTo>
                  <a:pt x="384" y="958"/>
                </a:lnTo>
                <a:lnTo>
                  <a:pt x="390" y="971"/>
                </a:lnTo>
                <a:lnTo>
                  <a:pt x="396" y="985"/>
                </a:lnTo>
                <a:lnTo>
                  <a:pt x="403" y="997"/>
                </a:lnTo>
                <a:lnTo>
                  <a:pt x="411" y="1008"/>
                </a:lnTo>
                <a:lnTo>
                  <a:pt x="421" y="1018"/>
                </a:lnTo>
                <a:lnTo>
                  <a:pt x="430" y="1027"/>
                </a:lnTo>
                <a:lnTo>
                  <a:pt x="440" y="1035"/>
                </a:lnTo>
                <a:lnTo>
                  <a:pt x="450" y="1043"/>
                </a:lnTo>
                <a:lnTo>
                  <a:pt x="461" y="1049"/>
                </a:lnTo>
                <a:lnTo>
                  <a:pt x="472" y="1054"/>
                </a:lnTo>
                <a:lnTo>
                  <a:pt x="483" y="1059"/>
                </a:lnTo>
                <a:lnTo>
                  <a:pt x="494" y="1062"/>
                </a:lnTo>
                <a:lnTo>
                  <a:pt x="486" y="1053"/>
                </a:lnTo>
                <a:lnTo>
                  <a:pt x="479" y="1044"/>
                </a:lnTo>
                <a:lnTo>
                  <a:pt x="472" y="1036"/>
                </a:lnTo>
                <a:lnTo>
                  <a:pt x="466" y="1027"/>
                </a:lnTo>
                <a:lnTo>
                  <a:pt x="460" y="1017"/>
                </a:lnTo>
                <a:lnTo>
                  <a:pt x="454" y="1008"/>
                </a:lnTo>
                <a:lnTo>
                  <a:pt x="449" y="998"/>
                </a:lnTo>
                <a:lnTo>
                  <a:pt x="445" y="988"/>
                </a:lnTo>
                <a:lnTo>
                  <a:pt x="441" y="977"/>
                </a:lnTo>
                <a:lnTo>
                  <a:pt x="438" y="966"/>
                </a:lnTo>
                <a:lnTo>
                  <a:pt x="435" y="955"/>
                </a:lnTo>
                <a:lnTo>
                  <a:pt x="433" y="944"/>
                </a:lnTo>
                <a:lnTo>
                  <a:pt x="431" y="933"/>
                </a:lnTo>
                <a:lnTo>
                  <a:pt x="430" y="922"/>
                </a:lnTo>
                <a:lnTo>
                  <a:pt x="429" y="911"/>
                </a:lnTo>
                <a:lnTo>
                  <a:pt x="429" y="900"/>
                </a:lnTo>
                <a:lnTo>
                  <a:pt x="429" y="889"/>
                </a:lnTo>
                <a:lnTo>
                  <a:pt x="430" y="877"/>
                </a:lnTo>
                <a:lnTo>
                  <a:pt x="431" y="866"/>
                </a:lnTo>
                <a:lnTo>
                  <a:pt x="433" y="855"/>
                </a:lnTo>
                <a:lnTo>
                  <a:pt x="435" y="844"/>
                </a:lnTo>
                <a:lnTo>
                  <a:pt x="438" y="834"/>
                </a:lnTo>
                <a:lnTo>
                  <a:pt x="441" y="823"/>
                </a:lnTo>
                <a:lnTo>
                  <a:pt x="445" y="813"/>
                </a:lnTo>
                <a:lnTo>
                  <a:pt x="449" y="803"/>
                </a:lnTo>
                <a:lnTo>
                  <a:pt x="454" y="792"/>
                </a:lnTo>
                <a:lnTo>
                  <a:pt x="460" y="782"/>
                </a:lnTo>
                <a:lnTo>
                  <a:pt x="466" y="773"/>
                </a:lnTo>
                <a:lnTo>
                  <a:pt x="472" y="764"/>
                </a:lnTo>
                <a:lnTo>
                  <a:pt x="479" y="755"/>
                </a:lnTo>
                <a:lnTo>
                  <a:pt x="486" y="746"/>
                </a:lnTo>
                <a:lnTo>
                  <a:pt x="494" y="738"/>
                </a:lnTo>
                <a:lnTo>
                  <a:pt x="483" y="741"/>
                </a:lnTo>
                <a:lnTo>
                  <a:pt x="472" y="745"/>
                </a:lnTo>
                <a:lnTo>
                  <a:pt x="461" y="750"/>
                </a:lnTo>
                <a:lnTo>
                  <a:pt x="450" y="757"/>
                </a:lnTo>
                <a:lnTo>
                  <a:pt x="440" y="764"/>
                </a:lnTo>
                <a:lnTo>
                  <a:pt x="430" y="772"/>
                </a:lnTo>
                <a:lnTo>
                  <a:pt x="421" y="782"/>
                </a:lnTo>
                <a:lnTo>
                  <a:pt x="411" y="792"/>
                </a:lnTo>
                <a:lnTo>
                  <a:pt x="403" y="804"/>
                </a:lnTo>
                <a:lnTo>
                  <a:pt x="396" y="816"/>
                </a:lnTo>
                <a:lnTo>
                  <a:pt x="390" y="828"/>
                </a:lnTo>
                <a:lnTo>
                  <a:pt x="384" y="841"/>
                </a:lnTo>
                <a:lnTo>
                  <a:pt x="380" y="855"/>
                </a:lnTo>
                <a:lnTo>
                  <a:pt x="377" y="869"/>
                </a:lnTo>
                <a:lnTo>
                  <a:pt x="375" y="884"/>
                </a:lnTo>
                <a:lnTo>
                  <a:pt x="374" y="900"/>
                </a:lnTo>
                <a:close/>
                <a:moveTo>
                  <a:pt x="2545" y="738"/>
                </a:moveTo>
                <a:lnTo>
                  <a:pt x="2553" y="746"/>
                </a:lnTo>
                <a:lnTo>
                  <a:pt x="2560" y="755"/>
                </a:lnTo>
                <a:lnTo>
                  <a:pt x="2568" y="764"/>
                </a:lnTo>
                <a:lnTo>
                  <a:pt x="2574" y="773"/>
                </a:lnTo>
                <a:lnTo>
                  <a:pt x="2580" y="782"/>
                </a:lnTo>
                <a:lnTo>
                  <a:pt x="2586" y="792"/>
                </a:lnTo>
                <a:lnTo>
                  <a:pt x="2591" y="803"/>
                </a:lnTo>
                <a:lnTo>
                  <a:pt x="2595" y="813"/>
                </a:lnTo>
                <a:lnTo>
                  <a:pt x="2599" y="823"/>
                </a:lnTo>
                <a:lnTo>
                  <a:pt x="2602" y="834"/>
                </a:lnTo>
                <a:lnTo>
                  <a:pt x="2605" y="844"/>
                </a:lnTo>
                <a:lnTo>
                  <a:pt x="2607" y="855"/>
                </a:lnTo>
                <a:lnTo>
                  <a:pt x="2609" y="866"/>
                </a:lnTo>
                <a:lnTo>
                  <a:pt x="2610" y="877"/>
                </a:lnTo>
                <a:lnTo>
                  <a:pt x="2611" y="889"/>
                </a:lnTo>
                <a:lnTo>
                  <a:pt x="2611" y="900"/>
                </a:lnTo>
                <a:lnTo>
                  <a:pt x="2611" y="911"/>
                </a:lnTo>
                <a:lnTo>
                  <a:pt x="2610" y="922"/>
                </a:lnTo>
                <a:lnTo>
                  <a:pt x="2609" y="933"/>
                </a:lnTo>
                <a:lnTo>
                  <a:pt x="2607" y="944"/>
                </a:lnTo>
                <a:lnTo>
                  <a:pt x="2605" y="955"/>
                </a:lnTo>
                <a:lnTo>
                  <a:pt x="2602" y="966"/>
                </a:lnTo>
                <a:lnTo>
                  <a:pt x="2599" y="977"/>
                </a:lnTo>
                <a:lnTo>
                  <a:pt x="2595" y="988"/>
                </a:lnTo>
                <a:lnTo>
                  <a:pt x="2591" y="998"/>
                </a:lnTo>
                <a:lnTo>
                  <a:pt x="2586" y="1008"/>
                </a:lnTo>
                <a:lnTo>
                  <a:pt x="2580" y="1017"/>
                </a:lnTo>
                <a:lnTo>
                  <a:pt x="2574" y="1027"/>
                </a:lnTo>
                <a:lnTo>
                  <a:pt x="2568" y="1036"/>
                </a:lnTo>
                <a:lnTo>
                  <a:pt x="2560" y="1044"/>
                </a:lnTo>
                <a:lnTo>
                  <a:pt x="2553" y="1053"/>
                </a:lnTo>
                <a:lnTo>
                  <a:pt x="2545" y="1062"/>
                </a:lnTo>
                <a:lnTo>
                  <a:pt x="2556" y="1059"/>
                </a:lnTo>
                <a:lnTo>
                  <a:pt x="2568" y="1054"/>
                </a:lnTo>
                <a:lnTo>
                  <a:pt x="2579" y="1049"/>
                </a:lnTo>
                <a:lnTo>
                  <a:pt x="2590" y="1043"/>
                </a:lnTo>
                <a:lnTo>
                  <a:pt x="2600" y="1035"/>
                </a:lnTo>
                <a:lnTo>
                  <a:pt x="2610" y="1027"/>
                </a:lnTo>
                <a:lnTo>
                  <a:pt x="2619" y="1018"/>
                </a:lnTo>
                <a:lnTo>
                  <a:pt x="2628" y="1008"/>
                </a:lnTo>
                <a:lnTo>
                  <a:pt x="2636" y="997"/>
                </a:lnTo>
                <a:lnTo>
                  <a:pt x="2643" y="985"/>
                </a:lnTo>
                <a:lnTo>
                  <a:pt x="2649" y="971"/>
                </a:lnTo>
                <a:lnTo>
                  <a:pt x="2656" y="958"/>
                </a:lnTo>
                <a:lnTo>
                  <a:pt x="2660" y="944"/>
                </a:lnTo>
                <a:lnTo>
                  <a:pt x="2663" y="930"/>
                </a:lnTo>
                <a:lnTo>
                  <a:pt x="2665" y="915"/>
                </a:lnTo>
                <a:lnTo>
                  <a:pt x="2665" y="900"/>
                </a:lnTo>
                <a:lnTo>
                  <a:pt x="2665" y="884"/>
                </a:lnTo>
                <a:lnTo>
                  <a:pt x="2663" y="869"/>
                </a:lnTo>
                <a:lnTo>
                  <a:pt x="2660" y="855"/>
                </a:lnTo>
                <a:lnTo>
                  <a:pt x="2656" y="841"/>
                </a:lnTo>
                <a:lnTo>
                  <a:pt x="2649" y="828"/>
                </a:lnTo>
                <a:lnTo>
                  <a:pt x="2643" y="816"/>
                </a:lnTo>
                <a:lnTo>
                  <a:pt x="2636" y="804"/>
                </a:lnTo>
                <a:lnTo>
                  <a:pt x="2628" y="792"/>
                </a:lnTo>
                <a:lnTo>
                  <a:pt x="2619" y="782"/>
                </a:lnTo>
                <a:lnTo>
                  <a:pt x="2610" y="772"/>
                </a:lnTo>
                <a:lnTo>
                  <a:pt x="2600" y="764"/>
                </a:lnTo>
                <a:lnTo>
                  <a:pt x="2590" y="757"/>
                </a:lnTo>
                <a:lnTo>
                  <a:pt x="2579" y="750"/>
                </a:lnTo>
                <a:lnTo>
                  <a:pt x="2568" y="745"/>
                </a:lnTo>
                <a:lnTo>
                  <a:pt x="2556" y="741"/>
                </a:lnTo>
                <a:lnTo>
                  <a:pt x="2545" y="738"/>
                </a:lnTo>
                <a:close/>
                <a:moveTo>
                  <a:pt x="1676" y="1572"/>
                </a:moveTo>
                <a:lnTo>
                  <a:pt x="1676" y="1567"/>
                </a:lnTo>
                <a:lnTo>
                  <a:pt x="1674" y="1562"/>
                </a:lnTo>
                <a:lnTo>
                  <a:pt x="1672" y="1558"/>
                </a:lnTo>
                <a:lnTo>
                  <a:pt x="1669" y="1555"/>
                </a:lnTo>
                <a:lnTo>
                  <a:pt x="1666" y="1552"/>
                </a:lnTo>
                <a:lnTo>
                  <a:pt x="1662" y="1550"/>
                </a:lnTo>
                <a:lnTo>
                  <a:pt x="1657" y="1548"/>
                </a:lnTo>
                <a:lnTo>
                  <a:pt x="1652" y="1548"/>
                </a:lnTo>
                <a:lnTo>
                  <a:pt x="1648" y="1548"/>
                </a:lnTo>
                <a:lnTo>
                  <a:pt x="1644" y="1549"/>
                </a:lnTo>
                <a:lnTo>
                  <a:pt x="1614" y="1520"/>
                </a:lnTo>
                <a:lnTo>
                  <a:pt x="1614" y="1518"/>
                </a:lnTo>
                <a:lnTo>
                  <a:pt x="1615" y="1515"/>
                </a:lnTo>
                <a:lnTo>
                  <a:pt x="1614" y="1511"/>
                </a:lnTo>
                <a:lnTo>
                  <a:pt x="1613" y="1506"/>
                </a:lnTo>
                <a:lnTo>
                  <a:pt x="1611" y="1502"/>
                </a:lnTo>
                <a:lnTo>
                  <a:pt x="1608" y="1499"/>
                </a:lnTo>
                <a:lnTo>
                  <a:pt x="1604" y="1496"/>
                </a:lnTo>
                <a:lnTo>
                  <a:pt x="1600" y="1494"/>
                </a:lnTo>
                <a:lnTo>
                  <a:pt x="1596" y="1492"/>
                </a:lnTo>
                <a:lnTo>
                  <a:pt x="1591" y="1492"/>
                </a:lnTo>
                <a:lnTo>
                  <a:pt x="1586" y="1492"/>
                </a:lnTo>
                <a:lnTo>
                  <a:pt x="1582" y="1494"/>
                </a:lnTo>
                <a:lnTo>
                  <a:pt x="1578" y="1496"/>
                </a:lnTo>
                <a:lnTo>
                  <a:pt x="1574" y="1499"/>
                </a:lnTo>
                <a:lnTo>
                  <a:pt x="1571" y="1502"/>
                </a:lnTo>
                <a:lnTo>
                  <a:pt x="1569" y="1506"/>
                </a:lnTo>
                <a:lnTo>
                  <a:pt x="1568" y="1511"/>
                </a:lnTo>
                <a:lnTo>
                  <a:pt x="1567" y="1515"/>
                </a:lnTo>
                <a:lnTo>
                  <a:pt x="1568" y="1520"/>
                </a:lnTo>
                <a:lnTo>
                  <a:pt x="1569" y="1524"/>
                </a:lnTo>
                <a:lnTo>
                  <a:pt x="1571" y="1528"/>
                </a:lnTo>
                <a:lnTo>
                  <a:pt x="1574" y="1532"/>
                </a:lnTo>
                <a:lnTo>
                  <a:pt x="1578" y="1535"/>
                </a:lnTo>
                <a:lnTo>
                  <a:pt x="1582" y="1537"/>
                </a:lnTo>
                <a:lnTo>
                  <a:pt x="1586" y="1538"/>
                </a:lnTo>
                <a:lnTo>
                  <a:pt x="1591" y="1539"/>
                </a:lnTo>
                <a:lnTo>
                  <a:pt x="1595" y="1539"/>
                </a:lnTo>
                <a:lnTo>
                  <a:pt x="1599" y="1538"/>
                </a:lnTo>
                <a:lnTo>
                  <a:pt x="1602" y="1536"/>
                </a:lnTo>
                <a:lnTo>
                  <a:pt x="1606" y="1534"/>
                </a:lnTo>
                <a:lnTo>
                  <a:pt x="1632" y="1559"/>
                </a:lnTo>
                <a:lnTo>
                  <a:pt x="1630" y="1565"/>
                </a:lnTo>
                <a:lnTo>
                  <a:pt x="1629" y="1572"/>
                </a:lnTo>
                <a:lnTo>
                  <a:pt x="1629" y="1576"/>
                </a:lnTo>
                <a:lnTo>
                  <a:pt x="1630" y="1580"/>
                </a:lnTo>
                <a:lnTo>
                  <a:pt x="1631" y="1583"/>
                </a:lnTo>
                <a:lnTo>
                  <a:pt x="1633" y="1586"/>
                </a:lnTo>
                <a:lnTo>
                  <a:pt x="1635" y="1589"/>
                </a:lnTo>
                <a:lnTo>
                  <a:pt x="1638" y="1591"/>
                </a:lnTo>
                <a:lnTo>
                  <a:pt x="1641" y="1593"/>
                </a:lnTo>
                <a:lnTo>
                  <a:pt x="1644" y="1594"/>
                </a:lnTo>
                <a:lnTo>
                  <a:pt x="1644" y="1611"/>
                </a:lnTo>
                <a:lnTo>
                  <a:pt x="1640" y="1613"/>
                </a:lnTo>
                <a:lnTo>
                  <a:pt x="1636" y="1615"/>
                </a:lnTo>
                <a:lnTo>
                  <a:pt x="1634" y="1619"/>
                </a:lnTo>
                <a:lnTo>
                  <a:pt x="1631" y="1622"/>
                </a:lnTo>
                <a:lnTo>
                  <a:pt x="1526" y="1622"/>
                </a:lnTo>
                <a:lnTo>
                  <a:pt x="1525" y="1619"/>
                </a:lnTo>
                <a:lnTo>
                  <a:pt x="1523" y="1616"/>
                </a:lnTo>
                <a:lnTo>
                  <a:pt x="1520" y="1614"/>
                </a:lnTo>
                <a:lnTo>
                  <a:pt x="1518" y="1611"/>
                </a:lnTo>
                <a:lnTo>
                  <a:pt x="1515" y="1610"/>
                </a:lnTo>
                <a:lnTo>
                  <a:pt x="1512" y="1608"/>
                </a:lnTo>
                <a:lnTo>
                  <a:pt x="1508" y="1607"/>
                </a:lnTo>
                <a:lnTo>
                  <a:pt x="1504" y="1607"/>
                </a:lnTo>
                <a:lnTo>
                  <a:pt x="1500" y="1608"/>
                </a:lnTo>
                <a:lnTo>
                  <a:pt x="1495" y="1609"/>
                </a:lnTo>
                <a:lnTo>
                  <a:pt x="1491" y="1611"/>
                </a:lnTo>
                <a:lnTo>
                  <a:pt x="1488" y="1614"/>
                </a:lnTo>
                <a:lnTo>
                  <a:pt x="1485" y="1618"/>
                </a:lnTo>
                <a:lnTo>
                  <a:pt x="1482" y="1622"/>
                </a:lnTo>
                <a:lnTo>
                  <a:pt x="1481" y="1626"/>
                </a:lnTo>
                <a:lnTo>
                  <a:pt x="1481" y="1631"/>
                </a:lnTo>
                <a:lnTo>
                  <a:pt x="1481" y="1636"/>
                </a:lnTo>
                <a:lnTo>
                  <a:pt x="1482" y="1640"/>
                </a:lnTo>
                <a:lnTo>
                  <a:pt x="1485" y="1644"/>
                </a:lnTo>
                <a:lnTo>
                  <a:pt x="1488" y="1648"/>
                </a:lnTo>
                <a:lnTo>
                  <a:pt x="1491" y="1650"/>
                </a:lnTo>
                <a:lnTo>
                  <a:pt x="1495" y="1653"/>
                </a:lnTo>
                <a:lnTo>
                  <a:pt x="1500" y="1655"/>
                </a:lnTo>
                <a:lnTo>
                  <a:pt x="1504" y="1655"/>
                </a:lnTo>
                <a:lnTo>
                  <a:pt x="1508" y="1655"/>
                </a:lnTo>
                <a:lnTo>
                  <a:pt x="1512" y="1653"/>
                </a:lnTo>
                <a:lnTo>
                  <a:pt x="1515" y="1652"/>
                </a:lnTo>
                <a:lnTo>
                  <a:pt x="1519" y="1650"/>
                </a:lnTo>
                <a:lnTo>
                  <a:pt x="1521" y="1647"/>
                </a:lnTo>
                <a:lnTo>
                  <a:pt x="1524" y="1644"/>
                </a:lnTo>
                <a:lnTo>
                  <a:pt x="1526" y="1641"/>
                </a:lnTo>
                <a:lnTo>
                  <a:pt x="1527" y="1638"/>
                </a:lnTo>
                <a:lnTo>
                  <a:pt x="1629" y="1638"/>
                </a:lnTo>
                <a:lnTo>
                  <a:pt x="1631" y="1641"/>
                </a:lnTo>
                <a:lnTo>
                  <a:pt x="1632" y="1645"/>
                </a:lnTo>
                <a:lnTo>
                  <a:pt x="1635" y="1648"/>
                </a:lnTo>
                <a:lnTo>
                  <a:pt x="1638" y="1651"/>
                </a:lnTo>
                <a:lnTo>
                  <a:pt x="1641" y="1653"/>
                </a:lnTo>
                <a:lnTo>
                  <a:pt x="1644" y="1656"/>
                </a:lnTo>
                <a:lnTo>
                  <a:pt x="1648" y="1657"/>
                </a:lnTo>
                <a:lnTo>
                  <a:pt x="1652" y="1657"/>
                </a:lnTo>
                <a:lnTo>
                  <a:pt x="1657" y="1657"/>
                </a:lnTo>
                <a:lnTo>
                  <a:pt x="1662" y="1655"/>
                </a:lnTo>
                <a:lnTo>
                  <a:pt x="1666" y="1652"/>
                </a:lnTo>
                <a:lnTo>
                  <a:pt x="1669" y="1649"/>
                </a:lnTo>
                <a:lnTo>
                  <a:pt x="1672" y="1646"/>
                </a:lnTo>
                <a:lnTo>
                  <a:pt x="1674" y="1642"/>
                </a:lnTo>
                <a:lnTo>
                  <a:pt x="1676" y="1637"/>
                </a:lnTo>
                <a:lnTo>
                  <a:pt x="1676" y="1633"/>
                </a:lnTo>
                <a:lnTo>
                  <a:pt x="1676" y="1629"/>
                </a:lnTo>
                <a:lnTo>
                  <a:pt x="1675" y="1625"/>
                </a:lnTo>
                <a:lnTo>
                  <a:pt x="1673" y="1622"/>
                </a:lnTo>
                <a:lnTo>
                  <a:pt x="1671" y="1618"/>
                </a:lnTo>
                <a:lnTo>
                  <a:pt x="1669" y="1616"/>
                </a:lnTo>
                <a:lnTo>
                  <a:pt x="1666" y="1613"/>
                </a:lnTo>
                <a:lnTo>
                  <a:pt x="1663" y="1611"/>
                </a:lnTo>
                <a:lnTo>
                  <a:pt x="1659" y="1610"/>
                </a:lnTo>
                <a:lnTo>
                  <a:pt x="1659" y="1595"/>
                </a:lnTo>
                <a:lnTo>
                  <a:pt x="1663" y="1594"/>
                </a:lnTo>
                <a:lnTo>
                  <a:pt x="1666" y="1592"/>
                </a:lnTo>
                <a:lnTo>
                  <a:pt x="1669" y="1589"/>
                </a:lnTo>
                <a:lnTo>
                  <a:pt x="1671" y="1587"/>
                </a:lnTo>
                <a:lnTo>
                  <a:pt x="1673" y="1583"/>
                </a:lnTo>
                <a:lnTo>
                  <a:pt x="1675" y="1580"/>
                </a:lnTo>
                <a:lnTo>
                  <a:pt x="1676" y="1576"/>
                </a:lnTo>
                <a:lnTo>
                  <a:pt x="1676" y="1572"/>
                </a:lnTo>
                <a:close/>
                <a:moveTo>
                  <a:pt x="1591" y="1524"/>
                </a:moveTo>
                <a:lnTo>
                  <a:pt x="1588" y="1523"/>
                </a:lnTo>
                <a:lnTo>
                  <a:pt x="1585" y="1521"/>
                </a:lnTo>
                <a:lnTo>
                  <a:pt x="1583" y="1519"/>
                </a:lnTo>
                <a:lnTo>
                  <a:pt x="1583" y="1515"/>
                </a:lnTo>
                <a:lnTo>
                  <a:pt x="1583" y="1512"/>
                </a:lnTo>
                <a:lnTo>
                  <a:pt x="1585" y="1509"/>
                </a:lnTo>
                <a:lnTo>
                  <a:pt x="1588" y="1508"/>
                </a:lnTo>
                <a:lnTo>
                  <a:pt x="1591" y="1507"/>
                </a:lnTo>
                <a:lnTo>
                  <a:pt x="1594" y="1508"/>
                </a:lnTo>
                <a:lnTo>
                  <a:pt x="1597" y="1509"/>
                </a:lnTo>
                <a:lnTo>
                  <a:pt x="1599" y="1512"/>
                </a:lnTo>
                <a:lnTo>
                  <a:pt x="1599" y="1515"/>
                </a:lnTo>
                <a:lnTo>
                  <a:pt x="1599" y="1519"/>
                </a:lnTo>
                <a:lnTo>
                  <a:pt x="1597" y="1521"/>
                </a:lnTo>
                <a:lnTo>
                  <a:pt x="1594" y="1523"/>
                </a:lnTo>
                <a:lnTo>
                  <a:pt x="1591" y="1524"/>
                </a:lnTo>
                <a:close/>
                <a:moveTo>
                  <a:pt x="1504" y="1639"/>
                </a:moveTo>
                <a:lnTo>
                  <a:pt x="1501" y="1639"/>
                </a:lnTo>
                <a:lnTo>
                  <a:pt x="1498" y="1637"/>
                </a:lnTo>
                <a:lnTo>
                  <a:pt x="1497" y="1634"/>
                </a:lnTo>
                <a:lnTo>
                  <a:pt x="1496" y="1631"/>
                </a:lnTo>
                <a:lnTo>
                  <a:pt x="1497" y="1628"/>
                </a:lnTo>
                <a:lnTo>
                  <a:pt x="1498" y="1625"/>
                </a:lnTo>
                <a:lnTo>
                  <a:pt x="1501" y="1623"/>
                </a:lnTo>
                <a:lnTo>
                  <a:pt x="1504" y="1622"/>
                </a:lnTo>
                <a:lnTo>
                  <a:pt x="1508" y="1623"/>
                </a:lnTo>
                <a:lnTo>
                  <a:pt x="1510" y="1625"/>
                </a:lnTo>
                <a:lnTo>
                  <a:pt x="1512" y="1628"/>
                </a:lnTo>
                <a:lnTo>
                  <a:pt x="1513" y="1631"/>
                </a:lnTo>
                <a:lnTo>
                  <a:pt x="1512" y="1634"/>
                </a:lnTo>
                <a:lnTo>
                  <a:pt x="1510" y="1637"/>
                </a:lnTo>
                <a:lnTo>
                  <a:pt x="1508" y="1639"/>
                </a:lnTo>
                <a:lnTo>
                  <a:pt x="1504" y="1639"/>
                </a:lnTo>
                <a:close/>
                <a:moveTo>
                  <a:pt x="1661" y="1633"/>
                </a:moveTo>
                <a:lnTo>
                  <a:pt x="1660" y="1636"/>
                </a:lnTo>
                <a:lnTo>
                  <a:pt x="1658" y="1639"/>
                </a:lnTo>
                <a:lnTo>
                  <a:pt x="1656" y="1640"/>
                </a:lnTo>
                <a:lnTo>
                  <a:pt x="1652" y="1641"/>
                </a:lnTo>
                <a:lnTo>
                  <a:pt x="1649" y="1640"/>
                </a:lnTo>
                <a:lnTo>
                  <a:pt x="1647" y="1639"/>
                </a:lnTo>
                <a:lnTo>
                  <a:pt x="1645" y="1636"/>
                </a:lnTo>
                <a:lnTo>
                  <a:pt x="1644" y="1633"/>
                </a:lnTo>
                <a:lnTo>
                  <a:pt x="1645" y="1629"/>
                </a:lnTo>
                <a:lnTo>
                  <a:pt x="1647" y="1627"/>
                </a:lnTo>
                <a:lnTo>
                  <a:pt x="1649" y="1625"/>
                </a:lnTo>
                <a:lnTo>
                  <a:pt x="1652" y="1624"/>
                </a:lnTo>
                <a:lnTo>
                  <a:pt x="1656" y="1625"/>
                </a:lnTo>
                <a:lnTo>
                  <a:pt x="1658" y="1627"/>
                </a:lnTo>
                <a:lnTo>
                  <a:pt x="1660" y="1629"/>
                </a:lnTo>
                <a:lnTo>
                  <a:pt x="1661" y="1633"/>
                </a:lnTo>
                <a:close/>
                <a:moveTo>
                  <a:pt x="1652" y="1581"/>
                </a:moveTo>
                <a:lnTo>
                  <a:pt x="1649" y="1580"/>
                </a:lnTo>
                <a:lnTo>
                  <a:pt x="1647" y="1578"/>
                </a:lnTo>
                <a:lnTo>
                  <a:pt x="1645" y="1576"/>
                </a:lnTo>
                <a:lnTo>
                  <a:pt x="1644" y="1572"/>
                </a:lnTo>
                <a:lnTo>
                  <a:pt x="1645" y="1568"/>
                </a:lnTo>
                <a:lnTo>
                  <a:pt x="1647" y="1565"/>
                </a:lnTo>
                <a:lnTo>
                  <a:pt x="1649" y="1564"/>
                </a:lnTo>
                <a:lnTo>
                  <a:pt x="1652" y="1563"/>
                </a:lnTo>
                <a:lnTo>
                  <a:pt x="1656" y="1564"/>
                </a:lnTo>
                <a:lnTo>
                  <a:pt x="1658" y="1565"/>
                </a:lnTo>
                <a:lnTo>
                  <a:pt x="1660" y="1568"/>
                </a:lnTo>
                <a:lnTo>
                  <a:pt x="1661" y="1572"/>
                </a:lnTo>
                <a:lnTo>
                  <a:pt x="1660" y="1576"/>
                </a:lnTo>
                <a:lnTo>
                  <a:pt x="1658" y="1578"/>
                </a:lnTo>
                <a:lnTo>
                  <a:pt x="1656" y="1580"/>
                </a:lnTo>
                <a:lnTo>
                  <a:pt x="1652" y="1581"/>
                </a:lnTo>
                <a:close/>
                <a:moveTo>
                  <a:pt x="1198" y="1180"/>
                </a:moveTo>
                <a:lnTo>
                  <a:pt x="1198" y="1055"/>
                </a:lnTo>
                <a:lnTo>
                  <a:pt x="1064" y="938"/>
                </a:lnTo>
                <a:lnTo>
                  <a:pt x="931" y="1055"/>
                </a:lnTo>
                <a:lnTo>
                  <a:pt x="931" y="1180"/>
                </a:lnTo>
                <a:lnTo>
                  <a:pt x="1021" y="1180"/>
                </a:lnTo>
                <a:lnTo>
                  <a:pt x="1021" y="1063"/>
                </a:lnTo>
                <a:lnTo>
                  <a:pt x="1109" y="1063"/>
                </a:lnTo>
                <a:lnTo>
                  <a:pt x="1109" y="1180"/>
                </a:lnTo>
                <a:lnTo>
                  <a:pt x="1198" y="1180"/>
                </a:lnTo>
                <a:close/>
                <a:moveTo>
                  <a:pt x="1412" y="1517"/>
                </a:moveTo>
                <a:lnTo>
                  <a:pt x="1413" y="1522"/>
                </a:lnTo>
                <a:lnTo>
                  <a:pt x="1414" y="1527"/>
                </a:lnTo>
                <a:lnTo>
                  <a:pt x="1416" y="1531"/>
                </a:lnTo>
                <a:lnTo>
                  <a:pt x="1419" y="1534"/>
                </a:lnTo>
                <a:lnTo>
                  <a:pt x="1423" y="1537"/>
                </a:lnTo>
                <a:lnTo>
                  <a:pt x="1427" y="1539"/>
                </a:lnTo>
                <a:lnTo>
                  <a:pt x="1431" y="1541"/>
                </a:lnTo>
                <a:lnTo>
                  <a:pt x="1436" y="1541"/>
                </a:lnTo>
                <a:lnTo>
                  <a:pt x="1441" y="1541"/>
                </a:lnTo>
                <a:lnTo>
                  <a:pt x="1445" y="1539"/>
                </a:lnTo>
                <a:lnTo>
                  <a:pt x="1450" y="1537"/>
                </a:lnTo>
                <a:lnTo>
                  <a:pt x="1454" y="1534"/>
                </a:lnTo>
                <a:lnTo>
                  <a:pt x="1457" y="1531"/>
                </a:lnTo>
                <a:lnTo>
                  <a:pt x="1459" y="1527"/>
                </a:lnTo>
                <a:lnTo>
                  <a:pt x="1460" y="1522"/>
                </a:lnTo>
                <a:lnTo>
                  <a:pt x="1461" y="1517"/>
                </a:lnTo>
                <a:lnTo>
                  <a:pt x="1460" y="1514"/>
                </a:lnTo>
                <a:lnTo>
                  <a:pt x="1459" y="1510"/>
                </a:lnTo>
                <a:lnTo>
                  <a:pt x="1458" y="1507"/>
                </a:lnTo>
                <a:lnTo>
                  <a:pt x="1456" y="1504"/>
                </a:lnTo>
                <a:lnTo>
                  <a:pt x="1454" y="1501"/>
                </a:lnTo>
                <a:lnTo>
                  <a:pt x="1451" y="1498"/>
                </a:lnTo>
                <a:lnTo>
                  <a:pt x="1448" y="1497"/>
                </a:lnTo>
                <a:lnTo>
                  <a:pt x="1444" y="1495"/>
                </a:lnTo>
                <a:lnTo>
                  <a:pt x="1444" y="1482"/>
                </a:lnTo>
                <a:lnTo>
                  <a:pt x="1449" y="1480"/>
                </a:lnTo>
                <a:lnTo>
                  <a:pt x="1453" y="1477"/>
                </a:lnTo>
                <a:lnTo>
                  <a:pt x="1456" y="1474"/>
                </a:lnTo>
                <a:lnTo>
                  <a:pt x="1459" y="1469"/>
                </a:lnTo>
                <a:lnTo>
                  <a:pt x="1511" y="1469"/>
                </a:lnTo>
                <a:lnTo>
                  <a:pt x="1541" y="1500"/>
                </a:lnTo>
                <a:lnTo>
                  <a:pt x="1541" y="1564"/>
                </a:lnTo>
                <a:lnTo>
                  <a:pt x="1527" y="1564"/>
                </a:lnTo>
                <a:lnTo>
                  <a:pt x="1525" y="1561"/>
                </a:lnTo>
                <a:lnTo>
                  <a:pt x="1523" y="1558"/>
                </a:lnTo>
                <a:lnTo>
                  <a:pt x="1521" y="1555"/>
                </a:lnTo>
                <a:lnTo>
                  <a:pt x="1518" y="1552"/>
                </a:lnTo>
                <a:lnTo>
                  <a:pt x="1515" y="1550"/>
                </a:lnTo>
                <a:lnTo>
                  <a:pt x="1512" y="1549"/>
                </a:lnTo>
                <a:lnTo>
                  <a:pt x="1508" y="1548"/>
                </a:lnTo>
                <a:lnTo>
                  <a:pt x="1504" y="1548"/>
                </a:lnTo>
                <a:lnTo>
                  <a:pt x="1500" y="1548"/>
                </a:lnTo>
                <a:lnTo>
                  <a:pt x="1495" y="1550"/>
                </a:lnTo>
                <a:lnTo>
                  <a:pt x="1491" y="1552"/>
                </a:lnTo>
                <a:lnTo>
                  <a:pt x="1488" y="1555"/>
                </a:lnTo>
                <a:lnTo>
                  <a:pt x="1485" y="1558"/>
                </a:lnTo>
                <a:lnTo>
                  <a:pt x="1482" y="1562"/>
                </a:lnTo>
                <a:lnTo>
                  <a:pt x="1481" y="1567"/>
                </a:lnTo>
                <a:lnTo>
                  <a:pt x="1481" y="1572"/>
                </a:lnTo>
                <a:lnTo>
                  <a:pt x="1481" y="1577"/>
                </a:lnTo>
                <a:lnTo>
                  <a:pt x="1482" y="1582"/>
                </a:lnTo>
                <a:lnTo>
                  <a:pt x="1485" y="1586"/>
                </a:lnTo>
                <a:lnTo>
                  <a:pt x="1488" y="1589"/>
                </a:lnTo>
                <a:lnTo>
                  <a:pt x="1491" y="1592"/>
                </a:lnTo>
                <a:lnTo>
                  <a:pt x="1495" y="1594"/>
                </a:lnTo>
                <a:lnTo>
                  <a:pt x="1500" y="1596"/>
                </a:lnTo>
                <a:lnTo>
                  <a:pt x="1504" y="1596"/>
                </a:lnTo>
                <a:lnTo>
                  <a:pt x="1508" y="1596"/>
                </a:lnTo>
                <a:lnTo>
                  <a:pt x="1512" y="1595"/>
                </a:lnTo>
                <a:lnTo>
                  <a:pt x="1515" y="1593"/>
                </a:lnTo>
                <a:lnTo>
                  <a:pt x="1518" y="1592"/>
                </a:lnTo>
                <a:lnTo>
                  <a:pt x="1521" y="1589"/>
                </a:lnTo>
                <a:lnTo>
                  <a:pt x="1523" y="1587"/>
                </a:lnTo>
                <a:lnTo>
                  <a:pt x="1525" y="1584"/>
                </a:lnTo>
                <a:lnTo>
                  <a:pt x="1527" y="1580"/>
                </a:lnTo>
                <a:lnTo>
                  <a:pt x="1569" y="1580"/>
                </a:lnTo>
                <a:lnTo>
                  <a:pt x="1570" y="1584"/>
                </a:lnTo>
                <a:lnTo>
                  <a:pt x="1572" y="1587"/>
                </a:lnTo>
                <a:lnTo>
                  <a:pt x="1574" y="1589"/>
                </a:lnTo>
                <a:lnTo>
                  <a:pt x="1577" y="1592"/>
                </a:lnTo>
                <a:lnTo>
                  <a:pt x="1580" y="1593"/>
                </a:lnTo>
                <a:lnTo>
                  <a:pt x="1584" y="1595"/>
                </a:lnTo>
                <a:lnTo>
                  <a:pt x="1587" y="1596"/>
                </a:lnTo>
                <a:lnTo>
                  <a:pt x="1591" y="1596"/>
                </a:lnTo>
                <a:lnTo>
                  <a:pt x="1596" y="1596"/>
                </a:lnTo>
                <a:lnTo>
                  <a:pt x="1600" y="1594"/>
                </a:lnTo>
                <a:lnTo>
                  <a:pt x="1604" y="1592"/>
                </a:lnTo>
                <a:lnTo>
                  <a:pt x="1608" y="1589"/>
                </a:lnTo>
                <a:lnTo>
                  <a:pt x="1611" y="1586"/>
                </a:lnTo>
                <a:lnTo>
                  <a:pt x="1613" y="1582"/>
                </a:lnTo>
                <a:lnTo>
                  <a:pt x="1614" y="1577"/>
                </a:lnTo>
                <a:lnTo>
                  <a:pt x="1615" y="1572"/>
                </a:lnTo>
                <a:lnTo>
                  <a:pt x="1614" y="1567"/>
                </a:lnTo>
                <a:lnTo>
                  <a:pt x="1613" y="1562"/>
                </a:lnTo>
                <a:lnTo>
                  <a:pt x="1611" y="1558"/>
                </a:lnTo>
                <a:lnTo>
                  <a:pt x="1608" y="1555"/>
                </a:lnTo>
                <a:lnTo>
                  <a:pt x="1604" y="1552"/>
                </a:lnTo>
                <a:lnTo>
                  <a:pt x="1600" y="1550"/>
                </a:lnTo>
                <a:lnTo>
                  <a:pt x="1596" y="1548"/>
                </a:lnTo>
                <a:lnTo>
                  <a:pt x="1591" y="1548"/>
                </a:lnTo>
                <a:lnTo>
                  <a:pt x="1587" y="1548"/>
                </a:lnTo>
                <a:lnTo>
                  <a:pt x="1584" y="1549"/>
                </a:lnTo>
                <a:lnTo>
                  <a:pt x="1580" y="1550"/>
                </a:lnTo>
                <a:lnTo>
                  <a:pt x="1577" y="1552"/>
                </a:lnTo>
                <a:lnTo>
                  <a:pt x="1574" y="1555"/>
                </a:lnTo>
                <a:lnTo>
                  <a:pt x="1572" y="1558"/>
                </a:lnTo>
                <a:lnTo>
                  <a:pt x="1570" y="1561"/>
                </a:lnTo>
                <a:lnTo>
                  <a:pt x="1569" y="1564"/>
                </a:lnTo>
                <a:lnTo>
                  <a:pt x="1556" y="1564"/>
                </a:lnTo>
                <a:lnTo>
                  <a:pt x="1556" y="1493"/>
                </a:lnTo>
                <a:lnTo>
                  <a:pt x="1517" y="1454"/>
                </a:lnTo>
                <a:lnTo>
                  <a:pt x="1460" y="1454"/>
                </a:lnTo>
                <a:lnTo>
                  <a:pt x="1458" y="1450"/>
                </a:lnTo>
                <a:lnTo>
                  <a:pt x="1457" y="1447"/>
                </a:lnTo>
                <a:lnTo>
                  <a:pt x="1454" y="1444"/>
                </a:lnTo>
                <a:lnTo>
                  <a:pt x="1451" y="1442"/>
                </a:lnTo>
                <a:lnTo>
                  <a:pt x="1448" y="1439"/>
                </a:lnTo>
                <a:lnTo>
                  <a:pt x="1444" y="1438"/>
                </a:lnTo>
                <a:lnTo>
                  <a:pt x="1440" y="1437"/>
                </a:lnTo>
                <a:lnTo>
                  <a:pt x="1436" y="1437"/>
                </a:lnTo>
                <a:lnTo>
                  <a:pt x="1431" y="1437"/>
                </a:lnTo>
                <a:lnTo>
                  <a:pt x="1427" y="1438"/>
                </a:lnTo>
                <a:lnTo>
                  <a:pt x="1423" y="1441"/>
                </a:lnTo>
                <a:lnTo>
                  <a:pt x="1419" y="1444"/>
                </a:lnTo>
                <a:lnTo>
                  <a:pt x="1416" y="1447"/>
                </a:lnTo>
                <a:lnTo>
                  <a:pt x="1414" y="1451"/>
                </a:lnTo>
                <a:lnTo>
                  <a:pt x="1413" y="1455"/>
                </a:lnTo>
                <a:lnTo>
                  <a:pt x="1412" y="1460"/>
                </a:lnTo>
                <a:lnTo>
                  <a:pt x="1413" y="1464"/>
                </a:lnTo>
                <a:lnTo>
                  <a:pt x="1414" y="1468"/>
                </a:lnTo>
                <a:lnTo>
                  <a:pt x="1415" y="1471"/>
                </a:lnTo>
                <a:lnTo>
                  <a:pt x="1417" y="1474"/>
                </a:lnTo>
                <a:lnTo>
                  <a:pt x="1419" y="1477"/>
                </a:lnTo>
                <a:lnTo>
                  <a:pt x="1422" y="1479"/>
                </a:lnTo>
                <a:lnTo>
                  <a:pt x="1425" y="1481"/>
                </a:lnTo>
                <a:lnTo>
                  <a:pt x="1428" y="1482"/>
                </a:lnTo>
                <a:lnTo>
                  <a:pt x="1428" y="1495"/>
                </a:lnTo>
                <a:lnTo>
                  <a:pt x="1425" y="1497"/>
                </a:lnTo>
                <a:lnTo>
                  <a:pt x="1422" y="1498"/>
                </a:lnTo>
                <a:lnTo>
                  <a:pt x="1419" y="1501"/>
                </a:lnTo>
                <a:lnTo>
                  <a:pt x="1417" y="1504"/>
                </a:lnTo>
                <a:lnTo>
                  <a:pt x="1415" y="1507"/>
                </a:lnTo>
                <a:lnTo>
                  <a:pt x="1414" y="1510"/>
                </a:lnTo>
                <a:lnTo>
                  <a:pt x="1413" y="1514"/>
                </a:lnTo>
                <a:lnTo>
                  <a:pt x="1412" y="1517"/>
                </a:lnTo>
                <a:close/>
                <a:moveTo>
                  <a:pt x="1504" y="1581"/>
                </a:moveTo>
                <a:lnTo>
                  <a:pt x="1501" y="1580"/>
                </a:lnTo>
                <a:lnTo>
                  <a:pt x="1498" y="1578"/>
                </a:lnTo>
                <a:lnTo>
                  <a:pt x="1497" y="1576"/>
                </a:lnTo>
                <a:lnTo>
                  <a:pt x="1496" y="1572"/>
                </a:lnTo>
                <a:lnTo>
                  <a:pt x="1497" y="1568"/>
                </a:lnTo>
                <a:lnTo>
                  <a:pt x="1498" y="1565"/>
                </a:lnTo>
                <a:lnTo>
                  <a:pt x="1501" y="1564"/>
                </a:lnTo>
                <a:lnTo>
                  <a:pt x="1504" y="1563"/>
                </a:lnTo>
                <a:lnTo>
                  <a:pt x="1508" y="1564"/>
                </a:lnTo>
                <a:lnTo>
                  <a:pt x="1510" y="1565"/>
                </a:lnTo>
                <a:lnTo>
                  <a:pt x="1512" y="1568"/>
                </a:lnTo>
                <a:lnTo>
                  <a:pt x="1513" y="1572"/>
                </a:lnTo>
                <a:lnTo>
                  <a:pt x="1512" y="1576"/>
                </a:lnTo>
                <a:lnTo>
                  <a:pt x="1510" y="1578"/>
                </a:lnTo>
                <a:lnTo>
                  <a:pt x="1508" y="1580"/>
                </a:lnTo>
                <a:lnTo>
                  <a:pt x="1504" y="1581"/>
                </a:lnTo>
                <a:close/>
                <a:moveTo>
                  <a:pt x="1591" y="1563"/>
                </a:moveTo>
                <a:lnTo>
                  <a:pt x="1594" y="1564"/>
                </a:lnTo>
                <a:lnTo>
                  <a:pt x="1597" y="1565"/>
                </a:lnTo>
                <a:lnTo>
                  <a:pt x="1599" y="1568"/>
                </a:lnTo>
                <a:lnTo>
                  <a:pt x="1599" y="1572"/>
                </a:lnTo>
                <a:lnTo>
                  <a:pt x="1599" y="1576"/>
                </a:lnTo>
                <a:lnTo>
                  <a:pt x="1597" y="1578"/>
                </a:lnTo>
                <a:lnTo>
                  <a:pt x="1594" y="1580"/>
                </a:lnTo>
                <a:lnTo>
                  <a:pt x="1591" y="1581"/>
                </a:lnTo>
                <a:lnTo>
                  <a:pt x="1588" y="1580"/>
                </a:lnTo>
                <a:lnTo>
                  <a:pt x="1585" y="1578"/>
                </a:lnTo>
                <a:lnTo>
                  <a:pt x="1583" y="1576"/>
                </a:lnTo>
                <a:lnTo>
                  <a:pt x="1583" y="1572"/>
                </a:lnTo>
                <a:lnTo>
                  <a:pt x="1583" y="1568"/>
                </a:lnTo>
                <a:lnTo>
                  <a:pt x="1585" y="1565"/>
                </a:lnTo>
                <a:lnTo>
                  <a:pt x="1588" y="1564"/>
                </a:lnTo>
                <a:lnTo>
                  <a:pt x="1591" y="1563"/>
                </a:lnTo>
                <a:close/>
                <a:moveTo>
                  <a:pt x="1428" y="1460"/>
                </a:moveTo>
                <a:lnTo>
                  <a:pt x="1428" y="1457"/>
                </a:lnTo>
                <a:lnTo>
                  <a:pt x="1430" y="1454"/>
                </a:lnTo>
                <a:lnTo>
                  <a:pt x="1433" y="1452"/>
                </a:lnTo>
                <a:lnTo>
                  <a:pt x="1436" y="1452"/>
                </a:lnTo>
                <a:lnTo>
                  <a:pt x="1439" y="1452"/>
                </a:lnTo>
                <a:lnTo>
                  <a:pt x="1442" y="1454"/>
                </a:lnTo>
                <a:lnTo>
                  <a:pt x="1444" y="1457"/>
                </a:lnTo>
                <a:lnTo>
                  <a:pt x="1444" y="1460"/>
                </a:lnTo>
                <a:lnTo>
                  <a:pt x="1444" y="1464"/>
                </a:lnTo>
                <a:lnTo>
                  <a:pt x="1442" y="1466"/>
                </a:lnTo>
                <a:lnTo>
                  <a:pt x="1439" y="1468"/>
                </a:lnTo>
                <a:lnTo>
                  <a:pt x="1436" y="1469"/>
                </a:lnTo>
                <a:lnTo>
                  <a:pt x="1433" y="1468"/>
                </a:lnTo>
                <a:lnTo>
                  <a:pt x="1430" y="1466"/>
                </a:lnTo>
                <a:lnTo>
                  <a:pt x="1428" y="1464"/>
                </a:lnTo>
                <a:lnTo>
                  <a:pt x="1428" y="1460"/>
                </a:lnTo>
                <a:close/>
                <a:moveTo>
                  <a:pt x="1436" y="1509"/>
                </a:moveTo>
                <a:lnTo>
                  <a:pt x="1439" y="1510"/>
                </a:lnTo>
                <a:lnTo>
                  <a:pt x="1442" y="1511"/>
                </a:lnTo>
                <a:lnTo>
                  <a:pt x="1444" y="1514"/>
                </a:lnTo>
                <a:lnTo>
                  <a:pt x="1444" y="1517"/>
                </a:lnTo>
                <a:lnTo>
                  <a:pt x="1444" y="1521"/>
                </a:lnTo>
                <a:lnTo>
                  <a:pt x="1442" y="1523"/>
                </a:lnTo>
                <a:lnTo>
                  <a:pt x="1439" y="1525"/>
                </a:lnTo>
                <a:lnTo>
                  <a:pt x="1436" y="1526"/>
                </a:lnTo>
                <a:lnTo>
                  <a:pt x="1433" y="1525"/>
                </a:lnTo>
                <a:lnTo>
                  <a:pt x="1430" y="1523"/>
                </a:lnTo>
                <a:lnTo>
                  <a:pt x="1428" y="1521"/>
                </a:lnTo>
                <a:lnTo>
                  <a:pt x="1428" y="1517"/>
                </a:lnTo>
                <a:lnTo>
                  <a:pt x="1428" y="1514"/>
                </a:lnTo>
                <a:lnTo>
                  <a:pt x="1430" y="1511"/>
                </a:lnTo>
                <a:lnTo>
                  <a:pt x="1433" y="1510"/>
                </a:lnTo>
                <a:lnTo>
                  <a:pt x="1436" y="1509"/>
                </a:lnTo>
                <a:close/>
                <a:moveTo>
                  <a:pt x="2005" y="1457"/>
                </a:moveTo>
                <a:lnTo>
                  <a:pt x="2005" y="1396"/>
                </a:lnTo>
                <a:lnTo>
                  <a:pt x="1982" y="1396"/>
                </a:lnTo>
                <a:lnTo>
                  <a:pt x="1982" y="1473"/>
                </a:lnTo>
                <a:lnTo>
                  <a:pt x="1937" y="1508"/>
                </a:lnTo>
                <a:lnTo>
                  <a:pt x="1894" y="1473"/>
                </a:lnTo>
                <a:lnTo>
                  <a:pt x="1894" y="1396"/>
                </a:lnTo>
                <a:lnTo>
                  <a:pt x="1870" y="1396"/>
                </a:lnTo>
                <a:lnTo>
                  <a:pt x="1870" y="1457"/>
                </a:lnTo>
                <a:lnTo>
                  <a:pt x="1836" y="1457"/>
                </a:lnTo>
                <a:lnTo>
                  <a:pt x="1937" y="1537"/>
                </a:lnTo>
                <a:lnTo>
                  <a:pt x="2039" y="1457"/>
                </a:lnTo>
                <a:lnTo>
                  <a:pt x="2005" y="1457"/>
                </a:lnTo>
                <a:close/>
                <a:moveTo>
                  <a:pt x="1442" y="1608"/>
                </a:moveTo>
                <a:lnTo>
                  <a:pt x="1442" y="1584"/>
                </a:lnTo>
                <a:lnTo>
                  <a:pt x="1490" y="1536"/>
                </a:lnTo>
                <a:lnTo>
                  <a:pt x="1494" y="1538"/>
                </a:lnTo>
                <a:lnTo>
                  <a:pt x="1497" y="1540"/>
                </a:lnTo>
                <a:lnTo>
                  <a:pt x="1501" y="1541"/>
                </a:lnTo>
                <a:lnTo>
                  <a:pt x="1504" y="1541"/>
                </a:lnTo>
                <a:lnTo>
                  <a:pt x="1509" y="1541"/>
                </a:lnTo>
                <a:lnTo>
                  <a:pt x="1514" y="1539"/>
                </a:lnTo>
                <a:lnTo>
                  <a:pt x="1518" y="1537"/>
                </a:lnTo>
                <a:lnTo>
                  <a:pt x="1521" y="1534"/>
                </a:lnTo>
                <a:lnTo>
                  <a:pt x="1524" y="1531"/>
                </a:lnTo>
                <a:lnTo>
                  <a:pt x="1526" y="1527"/>
                </a:lnTo>
                <a:lnTo>
                  <a:pt x="1528" y="1522"/>
                </a:lnTo>
                <a:lnTo>
                  <a:pt x="1528" y="1517"/>
                </a:lnTo>
                <a:lnTo>
                  <a:pt x="1528" y="1513"/>
                </a:lnTo>
                <a:lnTo>
                  <a:pt x="1526" y="1508"/>
                </a:lnTo>
                <a:lnTo>
                  <a:pt x="1524" y="1504"/>
                </a:lnTo>
                <a:lnTo>
                  <a:pt x="1521" y="1501"/>
                </a:lnTo>
                <a:lnTo>
                  <a:pt x="1518" y="1498"/>
                </a:lnTo>
                <a:lnTo>
                  <a:pt x="1514" y="1496"/>
                </a:lnTo>
                <a:lnTo>
                  <a:pt x="1509" y="1494"/>
                </a:lnTo>
                <a:lnTo>
                  <a:pt x="1504" y="1494"/>
                </a:lnTo>
                <a:lnTo>
                  <a:pt x="1500" y="1494"/>
                </a:lnTo>
                <a:lnTo>
                  <a:pt x="1495" y="1496"/>
                </a:lnTo>
                <a:lnTo>
                  <a:pt x="1491" y="1498"/>
                </a:lnTo>
                <a:lnTo>
                  <a:pt x="1488" y="1501"/>
                </a:lnTo>
                <a:lnTo>
                  <a:pt x="1485" y="1504"/>
                </a:lnTo>
                <a:lnTo>
                  <a:pt x="1482" y="1508"/>
                </a:lnTo>
                <a:lnTo>
                  <a:pt x="1481" y="1513"/>
                </a:lnTo>
                <a:lnTo>
                  <a:pt x="1481" y="1517"/>
                </a:lnTo>
                <a:lnTo>
                  <a:pt x="1481" y="1521"/>
                </a:lnTo>
                <a:lnTo>
                  <a:pt x="1482" y="1524"/>
                </a:lnTo>
                <a:lnTo>
                  <a:pt x="1427" y="1578"/>
                </a:lnTo>
                <a:lnTo>
                  <a:pt x="1427" y="1609"/>
                </a:lnTo>
                <a:lnTo>
                  <a:pt x="1421" y="1612"/>
                </a:lnTo>
                <a:lnTo>
                  <a:pt x="1417" y="1617"/>
                </a:lnTo>
                <a:lnTo>
                  <a:pt x="1415" y="1620"/>
                </a:lnTo>
                <a:lnTo>
                  <a:pt x="1414" y="1624"/>
                </a:lnTo>
                <a:lnTo>
                  <a:pt x="1413" y="1627"/>
                </a:lnTo>
                <a:lnTo>
                  <a:pt x="1412" y="1631"/>
                </a:lnTo>
                <a:lnTo>
                  <a:pt x="1413" y="1636"/>
                </a:lnTo>
                <a:lnTo>
                  <a:pt x="1414" y="1640"/>
                </a:lnTo>
                <a:lnTo>
                  <a:pt x="1416" y="1644"/>
                </a:lnTo>
                <a:lnTo>
                  <a:pt x="1419" y="1648"/>
                </a:lnTo>
                <a:lnTo>
                  <a:pt x="1423" y="1650"/>
                </a:lnTo>
                <a:lnTo>
                  <a:pt x="1427" y="1653"/>
                </a:lnTo>
                <a:lnTo>
                  <a:pt x="1431" y="1655"/>
                </a:lnTo>
                <a:lnTo>
                  <a:pt x="1436" y="1655"/>
                </a:lnTo>
                <a:lnTo>
                  <a:pt x="1441" y="1655"/>
                </a:lnTo>
                <a:lnTo>
                  <a:pt x="1445" y="1653"/>
                </a:lnTo>
                <a:lnTo>
                  <a:pt x="1450" y="1650"/>
                </a:lnTo>
                <a:lnTo>
                  <a:pt x="1454" y="1648"/>
                </a:lnTo>
                <a:lnTo>
                  <a:pt x="1457" y="1644"/>
                </a:lnTo>
                <a:lnTo>
                  <a:pt x="1459" y="1640"/>
                </a:lnTo>
                <a:lnTo>
                  <a:pt x="1460" y="1636"/>
                </a:lnTo>
                <a:lnTo>
                  <a:pt x="1461" y="1631"/>
                </a:lnTo>
                <a:lnTo>
                  <a:pt x="1460" y="1627"/>
                </a:lnTo>
                <a:lnTo>
                  <a:pt x="1459" y="1623"/>
                </a:lnTo>
                <a:lnTo>
                  <a:pt x="1458" y="1620"/>
                </a:lnTo>
                <a:lnTo>
                  <a:pt x="1456" y="1617"/>
                </a:lnTo>
                <a:lnTo>
                  <a:pt x="1453" y="1614"/>
                </a:lnTo>
                <a:lnTo>
                  <a:pt x="1450" y="1611"/>
                </a:lnTo>
                <a:lnTo>
                  <a:pt x="1446" y="1610"/>
                </a:lnTo>
                <a:lnTo>
                  <a:pt x="1442" y="1608"/>
                </a:lnTo>
                <a:close/>
                <a:moveTo>
                  <a:pt x="1504" y="1509"/>
                </a:moveTo>
                <a:lnTo>
                  <a:pt x="1508" y="1510"/>
                </a:lnTo>
                <a:lnTo>
                  <a:pt x="1510" y="1511"/>
                </a:lnTo>
                <a:lnTo>
                  <a:pt x="1512" y="1514"/>
                </a:lnTo>
                <a:lnTo>
                  <a:pt x="1513" y="1517"/>
                </a:lnTo>
                <a:lnTo>
                  <a:pt x="1512" y="1521"/>
                </a:lnTo>
                <a:lnTo>
                  <a:pt x="1510" y="1523"/>
                </a:lnTo>
                <a:lnTo>
                  <a:pt x="1508" y="1525"/>
                </a:lnTo>
                <a:lnTo>
                  <a:pt x="1504" y="1526"/>
                </a:lnTo>
                <a:lnTo>
                  <a:pt x="1501" y="1525"/>
                </a:lnTo>
                <a:lnTo>
                  <a:pt x="1498" y="1523"/>
                </a:lnTo>
                <a:lnTo>
                  <a:pt x="1497" y="1521"/>
                </a:lnTo>
                <a:lnTo>
                  <a:pt x="1496" y="1517"/>
                </a:lnTo>
                <a:lnTo>
                  <a:pt x="1497" y="1514"/>
                </a:lnTo>
                <a:lnTo>
                  <a:pt x="1498" y="1511"/>
                </a:lnTo>
                <a:lnTo>
                  <a:pt x="1501" y="1510"/>
                </a:lnTo>
                <a:lnTo>
                  <a:pt x="1504" y="1509"/>
                </a:lnTo>
                <a:close/>
                <a:moveTo>
                  <a:pt x="1436" y="1639"/>
                </a:moveTo>
                <a:lnTo>
                  <a:pt x="1433" y="1639"/>
                </a:lnTo>
                <a:lnTo>
                  <a:pt x="1430" y="1637"/>
                </a:lnTo>
                <a:lnTo>
                  <a:pt x="1428" y="1634"/>
                </a:lnTo>
                <a:lnTo>
                  <a:pt x="1428" y="1631"/>
                </a:lnTo>
                <a:lnTo>
                  <a:pt x="1428" y="1628"/>
                </a:lnTo>
                <a:lnTo>
                  <a:pt x="1430" y="1625"/>
                </a:lnTo>
                <a:lnTo>
                  <a:pt x="1433" y="1623"/>
                </a:lnTo>
                <a:lnTo>
                  <a:pt x="1436" y="1622"/>
                </a:lnTo>
                <a:lnTo>
                  <a:pt x="1439" y="1623"/>
                </a:lnTo>
                <a:lnTo>
                  <a:pt x="1442" y="1625"/>
                </a:lnTo>
                <a:lnTo>
                  <a:pt x="1444" y="1628"/>
                </a:lnTo>
                <a:lnTo>
                  <a:pt x="1444" y="1631"/>
                </a:lnTo>
                <a:lnTo>
                  <a:pt x="1444" y="1634"/>
                </a:lnTo>
                <a:lnTo>
                  <a:pt x="1442" y="1637"/>
                </a:lnTo>
                <a:lnTo>
                  <a:pt x="1439" y="1639"/>
                </a:lnTo>
                <a:lnTo>
                  <a:pt x="1436" y="1639"/>
                </a:lnTo>
                <a:close/>
                <a:moveTo>
                  <a:pt x="944" y="595"/>
                </a:moveTo>
                <a:lnTo>
                  <a:pt x="953" y="607"/>
                </a:lnTo>
                <a:lnTo>
                  <a:pt x="962" y="618"/>
                </a:lnTo>
                <a:lnTo>
                  <a:pt x="973" y="628"/>
                </a:lnTo>
                <a:lnTo>
                  <a:pt x="985" y="638"/>
                </a:lnTo>
                <a:lnTo>
                  <a:pt x="996" y="644"/>
                </a:lnTo>
                <a:lnTo>
                  <a:pt x="1006" y="649"/>
                </a:lnTo>
                <a:lnTo>
                  <a:pt x="1019" y="654"/>
                </a:lnTo>
                <a:lnTo>
                  <a:pt x="1032" y="658"/>
                </a:lnTo>
                <a:lnTo>
                  <a:pt x="1040" y="659"/>
                </a:lnTo>
                <a:lnTo>
                  <a:pt x="1048" y="661"/>
                </a:lnTo>
                <a:lnTo>
                  <a:pt x="1056" y="662"/>
                </a:lnTo>
                <a:lnTo>
                  <a:pt x="1064" y="662"/>
                </a:lnTo>
                <a:lnTo>
                  <a:pt x="1064" y="662"/>
                </a:lnTo>
                <a:lnTo>
                  <a:pt x="1073" y="662"/>
                </a:lnTo>
                <a:lnTo>
                  <a:pt x="1081" y="661"/>
                </a:lnTo>
                <a:lnTo>
                  <a:pt x="1089" y="659"/>
                </a:lnTo>
                <a:lnTo>
                  <a:pt x="1097" y="658"/>
                </a:lnTo>
                <a:lnTo>
                  <a:pt x="1110" y="654"/>
                </a:lnTo>
                <a:lnTo>
                  <a:pt x="1123" y="649"/>
                </a:lnTo>
                <a:lnTo>
                  <a:pt x="1133" y="644"/>
                </a:lnTo>
                <a:lnTo>
                  <a:pt x="1143" y="638"/>
                </a:lnTo>
                <a:lnTo>
                  <a:pt x="1155" y="628"/>
                </a:lnTo>
                <a:lnTo>
                  <a:pt x="1166" y="618"/>
                </a:lnTo>
                <a:lnTo>
                  <a:pt x="1176" y="607"/>
                </a:lnTo>
                <a:lnTo>
                  <a:pt x="1185" y="595"/>
                </a:lnTo>
                <a:lnTo>
                  <a:pt x="1192" y="586"/>
                </a:lnTo>
                <a:lnTo>
                  <a:pt x="1197" y="576"/>
                </a:lnTo>
                <a:lnTo>
                  <a:pt x="1201" y="565"/>
                </a:lnTo>
                <a:lnTo>
                  <a:pt x="1204" y="555"/>
                </a:lnTo>
                <a:lnTo>
                  <a:pt x="1207" y="544"/>
                </a:lnTo>
                <a:lnTo>
                  <a:pt x="1209" y="534"/>
                </a:lnTo>
                <a:lnTo>
                  <a:pt x="1210" y="524"/>
                </a:lnTo>
                <a:lnTo>
                  <a:pt x="1210" y="514"/>
                </a:lnTo>
                <a:lnTo>
                  <a:pt x="1209" y="501"/>
                </a:lnTo>
                <a:lnTo>
                  <a:pt x="1209" y="494"/>
                </a:lnTo>
                <a:lnTo>
                  <a:pt x="1208" y="491"/>
                </a:lnTo>
                <a:lnTo>
                  <a:pt x="1208" y="488"/>
                </a:lnTo>
                <a:lnTo>
                  <a:pt x="1207" y="485"/>
                </a:lnTo>
                <a:lnTo>
                  <a:pt x="1205" y="476"/>
                </a:lnTo>
                <a:lnTo>
                  <a:pt x="1203" y="467"/>
                </a:lnTo>
                <a:lnTo>
                  <a:pt x="1199" y="458"/>
                </a:lnTo>
                <a:lnTo>
                  <a:pt x="1196" y="449"/>
                </a:lnTo>
                <a:lnTo>
                  <a:pt x="1191" y="441"/>
                </a:lnTo>
                <a:lnTo>
                  <a:pt x="1185" y="433"/>
                </a:lnTo>
                <a:lnTo>
                  <a:pt x="1180" y="425"/>
                </a:lnTo>
                <a:lnTo>
                  <a:pt x="1174" y="418"/>
                </a:lnTo>
                <a:lnTo>
                  <a:pt x="1171" y="414"/>
                </a:lnTo>
                <a:lnTo>
                  <a:pt x="1168" y="411"/>
                </a:lnTo>
                <a:lnTo>
                  <a:pt x="1164" y="407"/>
                </a:lnTo>
                <a:lnTo>
                  <a:pt x="1160" y="404"/>
                </a:lnTo>
                <a:lnTo>
                  <a:pt x="1150" y="395"/>
                </a:lnTo>
                <a:lnTo>
                  <a:pt x="1139" y="388"/>
                </a:lnTo>
                <a:lnTo>
                  <a:pt x="1128" y="382"/>
                </a:lnTo>
                <a:lnTo>
                  <a:pt x="1116" y="375"/>
                </a:lnTo>
                <a:lnTo>
                  <a:pt x="1104" y="371"/>
                </a:lnTo>
                <a:lnTo>
                  <a:pt x="1090" y="368"/>
                </a:lnTo>
                <a:lnTo>
                  <a:pt x="1077" y="366"/>
                </a:lnTo>
                <a:lnTo>
                  <a:pt x="1064" y="365"/>
                </a:lnTo>
                <a:lnTo>
                  <a:pt x="1051" y="366"/>
                </a:lnTo>
                <a:lnTo>
                  <a:pt x="1038" y="368"/>
                </a:lnTo>
                <a:lnTo>
                  <a:pt x="1026" y="371"/>
                </a:lnTo>
                <a:lnTo>
                  <a:pt x="1012" y="375"/>
                </a:lnTo>
                <a:lnTo>
                  <a:pt x="1001" y="382"/>
                </a:lnTo>
                <a:lnTo>
                  <a:pt x="989" y="388"/>
                </a:lnTo>
                <a:lnTo>
                  <a:pt x="978" y="395"/>
                </a:lnTo>
                <a:lnTo>
                  <a:pt x="968" y="404"/>
                </a:lnTo>
                <a:lnTo>
                  <a:pt x="963" y="408"/>
                </a:lnTo>
                <a:lnTo>
                  <a:pt x="954" y="418"/>
                </a:lnTo>
                <a:lnTo>
                  <a:pt x="949" y="425"/>
                </a:lnTo>
                <a:lnTo>
                  <a:pt x="943" y="433"/>
                </a:lnTo>
                <a:lnTo>
                  <a:pt x="938" y="441"/>
                </a:lnTo>
                <a:lnTo>
                  <a:pt x="934" y="449"/>
                </a:lnTo>
                <a:lnTo>
                  <a:pt x="929" y="457"/>
                </a:lnTo>
                <a:lnTo>
                  <a:pt x="926" y="467"/>
                </a:lnTo>
                <a:lnTo>
                  <a:pt x="923" y="476"/>
                </a:lnTo>
                <a:lnTo>
                  <a:pt x="921" y="485"/>
                </a:lnTo>
                <a:lnTo>
                  <a:pt x="920" y="494"/>
                </a:lnTo>
                <a:lnTo>
                  <a:pt x="919" y="514"/>
                </a:lnTo>
                <a:lnTo>
                  <a:pt x="919" y="524"/>
                </a:lnTo>
                <a:lnTo>
                  <a:pt x="920" y="534"/>
                </a:lnTo>
                <a:lnTo>
                  <a:pt x="922" y="544"/>
                </a:lnTo>
                <a:lnTo>
                  <a:pt x="924" y="555"/>
                </a:lnTo>
                <a:lnTo>
                  <a:pt x="928" y="565"/>
                </a:lnTo>
                <a:lnTo>
                  <a:pt x="933" y="576"/>
                </a:lnTo>
                <a:lnTo>
                  <a:pt x="938" y="586"/>
                </a:lnTo>
                <a:lnTo>
                  <a:pt x="944" y="595"/>
                </a:lnTo>
                <a:close/>
                <a:moveTo>
                  <a:pt x="1131" y="515"/>
                </a:moveTo>
                <a:lnTo>
                  <a:pt x="1129" y="506"/>
                </a:lnTo>
                <a:lnTo>
                  <a:pt x="1126" y="498"/>
                </a:lnTo>
                <a:lnTo>
                  <a:pt x="1125" y="495"/>
                </a:lnTo>
                <a:lnTo>
                  <a:pt x="1122" y="486"/>
                </a:lnTo>
                <a:lnTo>
                  <a:pt x="1118" y="476"/>
                </a:lnTo>
                <a:lnTo>
                  <a:pt x="1131" y="471"/>
                </a:lnTo>
                <a:lnTo>
                  <a:pt x="1142" y="465"/>
                </a:lnTo>
                <a:lnTo>
                  <a:pt x="1152" y="477"/>
                </a:lnTo>
                <a:lnTo>
                  <a:pt x="1159" y="490"/>
                </a:lnTo>
                <a:lnTo>
                  <a:pt x="1166" y="503"/>
                </a:lnTo>
                <a:lnTo>
                  <a:pt x="1171" y="516"/>
                </a:lnTo>
                <a:lnTo>
                  <a:pt x="1172" y="518"/>
                </a:lnTo>
                <a:lnTo>
                  <a:pt x="1172" y="520"/>
                </a:lnTo>
                <a:lnTo>
                  <a:pt x="1165" y="525"/>
                </a:lnTo>
                <a:lnTo>
                  <a:pt x="1156" y="530"/>
                </a:lnTo>
                <a:lnTo>
                  <a:pt x="1147" y="534"/>
                </a:lnTo>
                <a:lnTo>
                  <a:pt x="1137" y="538"/>
                </a:lnTo>
                <a:lnTo>
                  <a:pt x="1134" y="527"/>
                </a:lnTo>
                <a:lnTo>
                  <a:pt x="1131" y="515"/>
                </a:lnTo>
                <a:close/>
                <a:moveTo>
                  <a:pt x="1177" y="574"/>
                </a:moveTo>
                <a:lnTo>
                  <a:pt x="1176" y="576"/>
                </a:lnTo>
                <a:lnTo>
                  <a:pt x="1176" y="579"/>
                </a:lnTo>
                <a:lnTo>
                  <a:pt x="1174" y="583"/>
                </a:lnTo>
                <a:lnTo>
                  <a:pt x="1171" y="587"/>
                </a:lnTo>
                <a:lnTo>
                  <a:pt x="1167" y="591"/>
                </a:lnTo>
                <a:lnTo>
                  <a:pt x="1163" y="595"/>
                </a:lnTo>
                <a:lnTo>
                  <a:pt x="1153" y="602"/>
                </a:lnTo>
                <a:lnTo>
                  <a:pt x="1140" y="609"/>
                </a:lnTo>
                <a:lnTo>
                  <a:pt x="1141" y="599"/>
                </a:lnTo>
                <a:lnTo>
                  <a:pt x="1141" y="588"/>
                </a:lnTo>
                <a:lnTo>
                  <a:pt x="1141" y="582"/>
                </a:lnTo>
                <a:lnTo>
                  <a:pt x="1141" y="575"/>
                </a:lnTo>
                <a:lnTo>
                  <a:pt x="1140" y="565"/>
                </a:lnTo>
                <a:lnTo>
                  <a:pt x="1139" y="555"/>
                </a:lnTo>
                <a:lnTo>
                  <a:pt x="1147" y="552"/>
                </a:lnTo>
                <a:lnTo>
                  <a:pt x="1155" y="549"/>
                </a:lnTo>
                <a:lnTo>
                  <a:pt x="1166" y="542"/>
                </a:lnTo>
                <a:lnTo>
                  <a:pt x="1177" y="536"/>
                </a:lnTo>
                <a:lnTo>
                  <a:pt x="1177" y="537"/>
                </a:lnTo>
                <a:lnTo>
                  <a:pt x="1177" y="537"/>
                </a:lnTo>
                <a:lnTo>
                  <a:pt x="1178" y="547"/>
                </a:lnTo>
                <a:lnTo>
                  <a:pt x="1178" y="556"/>
                </a:lnTo>
                <a:lnTo>
                  <a:pt x="1178" y="565"/>
                </a:lnTo>
                <a:lnTo>
                  <a:pt x="1177" y="574"/>
                </a:lnTo>
                <a:close/>
                <a:moveTo>
                  <a:pt x="1193" y="543"/>
                </a:moveTo>
                <a:lnTo>
                  <a:pt x="1192" y="539"/>
                </a:lnTo>
                <a:lnTo>
                  <a:pt x="1191" y="535"/>
                </a:lnTo>
                <a:lnTo>
                  <a:pt x="1191" y="531"/>
                </a:lnTo>
                <a:lnTo>
                  <a:pt x="1190" y="527"/>
                </a:lnTo>
                <a:lnTo>
                  <a:pt x="1193" y="524"/>
                </a:lnTo>
                <a:lnTo>
                  <a:pt x="1196" y="520"/>
                </a:lnTo>
                <a:lnTo>
                  <a:pt x="1195" y="532"/>
                </a:lnTo>
                <a:lnTo>
                  <a:pt x="1193" y="543"/>
                </a:lnTo>
                <a:close/>
                <a:moveTo>
                  <a:pt x="1164" y="444"/>
                </a:moveTo>
                <a:lnTo>
                  <a:pt x="1171" y="451"/>
                </a:lnTo>
                <a:lnTo>
                  <a:pt x="1177" y="459"/>
                </a:lnTo>
                <a:lnTo>
                  <a:pt x="1183" y="468"/>
                </a:lnTo>
                <a:lnTo>
                  <a:pt x="1188" y="476"/>
                </a:lnTo>
                <a:lnTo>
                  <a:pt x="1191" y="482"/>
                </a:lnTo>
                <a:lnTo>
                  <a:pt x="1194" y="488"/>
                </a:lnTo>
                <a:lnTo>
                  <a:pt x="1194" y="491"/>
                </a:lnTo>
                <a:lnTo>
                  <a:pt x="1193" y="495"/>
                </a:lnTo>
                <a:lnTo>
                  <a:pt x="1191" y="501"/>
                </a:lnTo>
                <a:lnTo>
                  <a:pt x="1184" y="509"/>
                </a:lnTo>
                <a:lnTo>
                  <a:pt x="1182" y="505"/>
                </a:lnTo>
                <a:lnTo>
                  <a:pt x="1180" y="500"/>
                </a:lnTo>
                <a:lnTo>
                  <a:pt x="1175" y="489"/>
                </a:lnTo>
                <a:lnTo>
                  <a:pt x="1169" y="478"/>
                </a:lnTo>
                <a:lnTo>
                  <a:pt x="1162" y="467"/>
                </a:lnTo>
                <a:lnTo>
                  <a:pt x="1154" y="456"/>
                </a:lnTo>
                <a:lnTo>
                  <a:pt x="1160" y="450"/>
                </a:lnTo>
                <a:lnTo>
                  <a:pt x="1164" y="444"/>
                </a:lnTo>
                <a:close/>
                <a:moveTo>
                  <a:pt x="1121" y="402"/>
                </a:moveTo>
                <a:lnTo>
                  <a:pt x="1126" y="403"/>
                </a:lnTo>
                <a:lnTo>
                  <a:pt x="1131" y="405"/>
                </a:lnTo>
                <a:lnTo>
                  <a:pt x="1141" y="409"/>
                </a:lnTo>
                <a:lnTo>
                  <a:pt x="1150" y="414"/>
                </a:lnTo>
                <a:lnTo>
                  <a:pt x="1151" y="416"/>
                </a:lnTo>
                <a:lnTo>
                  <a:pt x="1151" y="417"/>
                </a:lnTo>
                <a:lnTo>
                  <a:pt x="1144" y="413"/>
                </a:lnTo>
                <a:lnTo>
                  <a:pt x="1136" y="409"/>
                </a:lnTo>
                <a:lnTo>
                  <a:pt x="1131" y="407"/>
                </a:lnTo>
                <a:lnTo>
                  <a:pt x="1125" y="405"/>
                </a:lnTo>
                <a:lnTo>
                  <a:pt x="1121" y="403"/>
                </a:lnTo>
                <a:lnTo>
                  <a:pt x="1116" y="402"/>
                </a:lnTo>
                <a:lnTo>
                  <a:pt x="1119" y="402"/>
                </a:lnTo>
                <a:lnTo>
                  <a:pt x="1121" y="402"/>
                </a:lnTo>
                <a:close/>
                <a:moveTo>
                  <a:pt x="1126" y="420"/>
                </a:moveTo>
                <a:lnTo>
                  <a:pt x="1131" y="422"/>
                </a:lnTo>
                <a:lnTo>
                  <a:pt x="1136" y="425"/>
                </a:lnTo>
                <a:lnTo>
                  <a:pt x="1144" y="429"/>
                </a:lnTo>
                <a:lnTo>
                  <a:pt x="1151" y="434"/>
                </a:lnTo>
                <a:lnTo>
                  <a:pt x="1151" y="435"/>
                </a:lnTo>
                <a:lnTo>
                  <a:pt x="1151" y="435"/>
                </a:lnTo>
                <a:lnTo>
                  <a:pt x="1148" y="440"/>
                </a:lnTo>
                <a:lnTo>
                  <a:pt x="1143" y="444"/>
                </a:lnTo>
                <a:lnTo>
                  <a:pt x="1141" y="442"/>
                </a:lnTo>
                <a:lnTo>
                  <a:pt x="1139" y="440"/>
                </a:lnTo>
                <a:lnTo>
                  <a:pt x="1135" y="436"/>
                </a:lnTo>
                <a:lnTo>
                  <a:pt x="1131" y="432"/>
                </a:lnTo>
                <a:lnTo>
                  <a:pt x="1119" y="422"/>
                </a:lnTo>
                <a:lnTo>
                  <a:pt x="1106" y="413"/>
                </a:lnTo>
                <a:lnTo>
                  <a:pt x="1116" y="416"/>
                </a:lnTo>
                <a:lnTo>
                  <a:pt x="1126" y="420"/>
                </a:lnTo>
                <a:close/>
                <a:moveTo>
                  <a:pt x="1128" y="449"/>
                </a:moveTo>
                <a:lnTo>
                  <a:pt x="1130" y="450"/>
                </a:lnTo>
                <a:lnTo>
                  <a:pt x="1132" y="452"/>
                </a:lnTo>
                <a:lnTo>
                  <a:pt x="1122" y="457"/>
                </a:lnTo>
                <a:lnTo>
                  <a:pt x="1112" y="462"/>
                </a:lnTo>
                <a:lnTo>
                  <a:pt x="1107" y="449"/>
                </a:lnTo>
                <a:lnTo>
                  <a:pt x="1100" y="439"/>
                </a:lnTo>
                <a:lnTo>
                  <a:pt x="1094" y="429"/>
                </a:lnTo>
                <a:lnTo>
                  <a:pt x="1088" y="419"/>
                </a:lnTo>
                <a:lnTo>
                  <a:pt x="1098" y="425"/>
                </a:lnTo>
                <a:lnTo>
                  <a:pt x="1109" y="432"/>
                </a:lnTo>
                <a:lnTo>
                  <a:pt x="1119" y="440"/>
                </a:lnTo>
                <a:lnTo>
                  <a:pt x="1128" y="449"/>
                </a:lnTo>
                <a:close/>
                <a:moveTo>
                  <a:pt x="1072" y="421"/>
                </a:moveTo>
                <a:lnTo>
                  <a:pt x="1078" y="430"/>
                </a:lnTo>
                <a:lnTo>
                  <a:pt x="1085" y="441"/>
                </a:lnTo>
                <a:lnTo>
                  <a:pt x="1091" y="452"/>
                </a:lnTo>
                <a:lnTo>
                  <a:pt x="1097" y="465"/>
                </a:lnTo>
                <a:lnTo>
                  <a:pt x="1084" y="468"/>
                </a:lnTo>
                <a:lnTo>
                  <a:pt x="1072" y="469"/>
                </a:lnTo>
                <a:lnTo>
                  <a:pt x="1072" y="421"/>
                </a:lnTo>
                <a:close/>
                <a:moveTo>
                  <a:pt x="1072" y="485"/>
                </a:moveTo>
                <a:lnTo>
                  <a:pt x="1079" y="484"/>
                </a:lnTo>
                <a:lnTo>
                  <a:pt x="1087" y="483"/>
                </a:lnTo>
                <a:lnTo>
                  <a:pt x="1095" y="482"/>
                </a:lnTo>
                <a:lnTo>
                  <a:pt x="1105" y="480"/>
                </a:lnTo>
                <a:lnTo>
                  <a:pt x="1109" y="490"/>
                </a:lnTo>
                <a:lnTo>
                  <a:pt x="1112" y="500"/>
                </a:lnTo>
                <a:lnTo>
                  <a:pt x="1115" y="508"/>
                </a:lnTo>
                <a:lnTo>
                  <a:pt x="1117" y="516"/>
                </a:lnTo>
                <a:lnTo>
                  <a:pt x="1119" y="525"/>
                </a:lnTo>
                <a:lnTo>
                  <a:pt x="1121" y="533"/>
                </a:lnTo>
                <a:lnTo>
                  <a:pt x="1122" y="538"/>
                </a:lnTo>
                <a:lnTo>
                  <a:pt x="1123" y="542"/>
                </a:lnTo>
                <a:lnTo>
                  <a:pt x="1110" y="547"/>
                </a:lnTo>
                <a:lnTo>
                  <a:pt x="1096" y="549"/>
                </a:lnTo>
                <a:lnTo>
                  <a:pt x="1084" y="551"/>
                </a:lnTo>
                <a:lnTo>
                  <a:pt x="1072" y="552"/>
                </a:lnTo>
                <a:lnTo>
                  <a:pt x="1072" y="485"/>
                </a:lnTo>
                <a:close/>
                <a:moveTo>
                  <a:pt x="1072" y="567"/>
                </a:moveTo>
                <a:lnTo>
                  <a:pt x="1084" y="567"/>
                </a:lnTo>
                <a:lnTo>
                  <a:pt x="1098" y="565"/>
                </a:lnTo>
                <a:lnTo>
                  <a:pt x="1112" y="562"/>
                </a:lnTo>
                <a:lnTo>
                  <a:pt x="1126" y="559"/>
                </a:lnTo>
                <a:lnTo>
                  <a:pt x="1127" y="572"/>
                </a:lnTo>
                <a:lnTo>
                  <a:pt x="1127" y="584"/>
                </a:lnTo>
                <a:lnTo>
                  <a:pt x="1127" y="591"/>
                </a:lnTo>
                <a:lnTo>
                  <a:pt x="1127" y="597"/>
                </a:lnTo>
                <a:lnTo>
                  <a:pt x="1126" y="605"/>
                </a:lnTo>
                <a:lnTo>
                  <a:pt x="1125" y="613"/>
                </a:lnTo>
                <a:lnTo>
                  <a:pt x="1125" y="614"/>
                </a:lnTo>
                <a:lnTo>
                  <a:pt x="1124" y="615"/>
                </a:lnTo>
                <a:lnTo>
                  <a:pt x="1111" y="619"/>
                </a:lnTo>
                <a:lnTo>
                  <a:pt x="1097" y="622"/>
                </a:lnTo>
                <a:lnTo>
                  <a:pt x="1084" y="624"/>
                </a:lnTo>
                <a:lnTo>
                  <a:pt x="1072" y="625"/>
                </a:lnTo>
                <a:lnTo>
                  <a:pt x="1072" y="567"/>
                </a:lnTo>
                <a:close/>
                <a:moveTo>
                  <a:pt x="1072" y="641"/>
                </a:moveTo>
                <a:lnTo>
                  <a:pt x="1082" y="641"/>
                </a:lnTo>
                <a:lnTo>
                  <a:pt x="1093" y="639"/>
                </a:lnTo>
                <a:lnTo>
                  <a:pt x="1106" y="637"/>
                </a:lnTo>
                <a:lnTo>
                  <a:pt x="1117" y="635"/>
                </a:lnTo>
                <a:lnTo>
                  <a:pt x="1116" y="636"/>
                </a:lnTo>
                <a:lnTo>
                  <a:pt x="1115" y="637"/>
                </a:lnTo>
                <a:lnTo>
                  <a:pt x="1111" y="639"/>
                </a:lnTo>
                <a:lnTo>
                  <a:pt x="1107" y="640"/>
                </a:lnTo>
                <a:lnTo>
                  <a:pt x="1101" y="642"/>
                </a:lnTo>
                <a:lnTo>
                  <a:pt x="1095" y="644"/>
                </a:lnTo>
                <a:lnTo>
                  <a:pt x="1087" y="645"/>
                </a:lnTo>
                <a:lnTo>
                  <a:pt x="1079" y="647"/>
                </a:lnTo>
                <a:lnTo>
                  <a:pt x="1075" y="647"/>
                </a:lnTo>
                <a:lnTo>
                  <a:pt x="1072" y="648"/>
                </a:lnTo>
                <a:lnTo>
                  <a:pt x="1072" y="641"/>
                </a:lnTo>
                <a:close/>
                <a:moveTo>
                  <a:pt x="989" y="609"/>
                </a:moveTo>
                <a:lnTo>
                  <a:pt x="976" y="602"/>
                </a:lnTo>
                <a:lnTo>
                  <a:pt x="966" y="595"/>
                </a:lnTo>
                <a:lnTo>
                  <a:pt x="962" y="592"/>
                </a:lnTo>
                <a:lnTo>
                  <a:pt x="958" y="588"/>
                </a:lnTo>
                <a:lnTo>
                  <a:pt x="955" y="584"/>
                </a:lnTo>
                <a:lnTo>
                  <a:pt x="953" y="580"/>
                </a:lnTo>
                <a:lnTo>
                  <a:pt x="952" y="577"/>
                </a:lnTo>
                <a:lnTo>
                  <a:pt x="952" y="574"/>
                </a:lnTo>
                <a:lnTo>
                  <a:pt x="951" y="565"/>
                </a:lnTo>
                <a:lnTo>
                  <a:pt x="950" y="556"/>
                </a:lnTo>
                <a:lnTo>
                  <a:pt x="951" y="547"/>
                </a:lnTo>
                <a:lnTo>
                  <a:pt x="952" y="537"/>
                </a:lnTo>
                <a:lnTo>
                  <a:pt x="952" y="537"/>
                </a:lnTo>
                <a:lnTo>
                  <a:pt x="952" y="536"/>
                </a:lnTo>
                <a:lnTo>
                  <a:pt x="962" y="542"/>
                </a:lnTo>
                <a:lnTo>
                  <a:pt x="974" y="549"/>
                </a:lnTo>
                <a:lnTo>
                  <a:pt x="981" y="552"/>
                </a:lnTo>
                <a:lnTo>
                  <a:pt x="989" y="555"/>
                </a:lnTo>
                <a:lnTo>
                  <a:pt x="988" y="565"/>
                </a:lnTo>
                <a:lnTo>
                  <a:pt x="988" y="575"/>
                </a:lnTo>
                <a:lnTo>
                  <a:pt x="987" y="582"/>
                </a:lnTo>
                <a:lnTo>
                  <a:pt x="987" y="588"/>
                </a:lnTo>
                <a:lnTo>
                  <a:pt x="988" y="599"/>
                </a:lnTo>
                <a:lnTo>
                  <a:pt x="989" y="609"/>
                </a:lnTo>
                <a:close/>
                <a:moveTo>
                  <a:pt x="992" y="538"/>
                </a:moveTo>
                <a:lnTo>
                  <a:pt x="982" y="534"/>
                </a:lnTo>
                <a:lnTo>
                  <a:pt x="972" y="530"/>
                </a:lnTo>
                <a:lnTo>
                  <a:pt x="964" y="525"/>
                </a:lnTo>
                <a:lnTo>
                  <a:pt x="956" y="520"/>
                </a:lnTo>
                <a:lnTo>
                  <a:pt x="957" y="518"/>
                </a:lnTo>
                <a:lnTo>
                  <a:pt x="957" y="516"/>
                </a:lnTo>
                <a:lnTo>
                  <a:pt x="963" y="503"/>
                </a:lnTo>
                <a:lnTo>
                  <a:pt x="969" y="490"/>
                </a:lnTo>
                <a:lnTo>
                  <a:pt x="977" y="477"/>
                </a:lnTo>
                <a:lnTo>
                  <a:pt x="986" y="465"/>
                </a:lnTo>
                <a:lnTo>
                  <a:pt x="997" y="471"/>
                </a:lnTo>
                <a:lnTo>
                  <a:pt x="1010" y="476"/>
                </a:lnTo>
                <a:lnTo>
                  <a:pt x="1007" y="486"/>
                </a:lnTo>
                <a:lnTo>
                  <a:pt x="1003" y="495"/>
                </a:lnTo>
                <a:lnTo>
                  <a:pt x="1003" y="498"/>
                </a:lnTo>
                <a:lnTo>
                  <a:pt x="1000" y="506"/>
                </a:lnTo>
                <a:lnTo>
                  <a:pt x="997" y="515"/>
                </a:lnTo>
                <a:lnTo>
                  <a:pt x="995" y="527"/>
                </a:lnTo>
                <a:lnTo>
                  <a:pt x="992" y="538"/>
                </a:lnTo>
                <a:close/>
                <a:moveTo>
                  <a:pt x="1057" y="648"/>
                </a:moveTo>
                <a:lnTo>
                  <a:pt x="1053" y="647"/>
                </a:lnTo>
                <a:lnTo>
                  <a:pt x="1050" y="647"/>
                </a:lnTo>
                <a:lnTo>
                  <a:pt x="1042" y="645"/>
                </a:lnTo>
                <a:lnTo>
                  <a:pt x="1034" y="644"/>
                </a:lnTo>
                <a:lnTo>
                  <a:pt x="1028" y="642"/>
                </a:lnTo>
                <a:lnTo>
                  <a:pt x="1023" y="640"/>
                </a:lnTo>
                <a:lnTo>
                  <a:pt x="1019" y="639"/>
                </a:lnTo>
                <a:lnTo>
                  <a:pt x="1014" y="637"/>
                </a:lnTo>
                <a:lnTo>
                  <a:pt x="1013" y="636"/>
                </a:lnTo>
                <a:lnTo>
                  <a:pt x="1012" y="635"/>
                </a:lnTo>
                <a:lnTo>
                  <a:pt x="1024" y="637"/>
                </a:lnTo>
                <a:lnTo>
                  <a:pt x="1035" y="639"/>
                </a:lnTo>
                <a:lnTo>
                  <a:pt x="1046" y="641"/>
                </a:lnTo>
                <a:lnTo>
                  <a:pt x="1057" y="641"/>
                </a:lnTo>
                <a:lnTo>
                  <a:pt x="1057" y="648"/>
                </a:lnTo>
                <a:close/>
                <a:moveTo>
                  <a:pt x="1057" y="625"/>
                </a:moveTo>
                <a:lnTo>
                  <a:pt x="1044" y="624"/>
                </a:lnTo>
                <a:lnTo>
                  <a:pt x="1031" y="622"/>
                </a:lnTo>
                <a:lnTo>
                  <a:pt x="1018" y="619"/>
                </a:lnTo>
                <a:lnTo>
                  <a:pt x="1004" y="615"/>
                </a:lnTo>
                <a:lnTo>
                  <a:pt x="1004" y="614"/>
                </a:lnTo>
                <a:lnTo>
                  <a:pt x="1004" y="613"/>
                </a:lnTo>
                <a:lnTo>
                  <a:pt x="1002" y="605"/>
                </a:lnTo>
                <a:lnTo>
                  <a:pt x="1002" y="597"/>
                </a:lnTo>
                <a:lnTo>
                  <a:pt x="1001" y="591"/>
                </a:lnTo>
                <a:lnTo>
                  <a:pt x="1001" y="584"/>
                </a:lnTo>
                <a:lnTo>
                  <a:pt x="1002" y="572"/>
                </a:lnTo>
                <a:lnTo>
                  <a:pt x="1003" y="559"/>
                </a:lnTo>
                <a:lnTo>
                  <a:pt x="1018" y="562"/>
                </a:lnTo>
                <a:lnTo>
                  <a:pt x="1031" y="565"/>
                </a:lnTo>
                <a:lnTo>
                  <a:pt x="1044" y="567"/>
                </a:lnTo>
                <a:lnTo>
                  <a:pt x="1057" y="567"/>
                </a:lnTo>
                <a:lnTo>
                  <a:pt x="1057" y="625"/>
                </a:lnTo>
                <a:close/>
                <a:moveTo>
                  <a:pt x="1057" y="552"/>
                </a:moveTo>
                <a:lnTo>
                  <a:pt x="1045" y="551"/>
                </a:lnTo>
                <a:lnTo>
                  <a:pt x="1032" y="549"/>
                </a:lnTo>
                <a:lnTo>
                  <a:pt x="1019" y="547"/>
                </a:lnTo>
                <a:lnTo>
                  <a:pt x="1006" y="542"/>
                </a:lnTo>
                <a:lnTo>
                  <a:pt x="1006" y="538"/>
                </a:lnTo>
                <a:lnTo>
                  <a:pt x="1007" y="533"/>
                </a:lnTo>
                <a:lnTo>
                  <a:pt x="1009" y="525"/>
                </a:lnTo>
                <a:lnTo>
                  <a:pt x="1012" y="516"/>
                </a:lnTo>
                <a:lnTo>
                  <a:pt x="1014" y="508"/>
                </a:lnTo>
                <a:lnTo>
                  <a:pt x="1018" y="500"/>
                </a:lnTo>
                <a:lnTo>
                  <a:pt x="1021" y="490"/>
                </a:lnTo>
                <a:lnTo>
                  <a:pt x="1025" y="480"/>
                </a:lnTo>
                <a:lnTo>
                  <a:pt x="1033" y="482"/>
                </a:lnTo>
                <a:lnTo>
                  <a:pt x="1042" y="483"/>
                </a:lnTo>
                <a:lnTo>
                  <a:pt x="1049" y="484"/>
                </a:lnTo>
                <a:lnTo>
                  <a:pt x="1057" y="485"/>
                </a:lnTo>
                <a:lnTo>
                  <a:pt x="1057" y="552"/>
                </a:lnTo>
                <a:close/>
                <a:moveTo>
                  <a:pt x="1057" y="469"/>
                </a:moveTo>
                <a:lnTo>
                  <a:pt x="1045" y="468"/>
                </a:lnTo>
                <a:lnTo>
                  <a:pt x="1031" y="465"/>
                </a:lnTo>
                <a:lnTo>
                  <a:pt x="1037" y="452"/>
                </a:lnTo>
                <a:lnTo>
                  <a:pt x="1044" y="441"/>
                </a:lnTo>
                <a:lnTo>
                  <a:pt x="1050" y="430"/>
                </a:lnTo>
                <a:lnTo>
                  <a:pt x="1057" y="421"/>
                </a:lnTo>
                <a:lnTo>
                  <a:pt x="1057" y="469"/>
                </a:lnTo>
                <a:close/>
                <a:moveTo>
                  <a:pt x="1018" y="462"/>
                </a:moveTo>
                <a:lnTo>
                  <a:pt x="1006" y="457"/>
                </a:lnTo>
                <a:lnTo>
                  <a:pt x="997" y="452"/>
                </a:lnTo>
                <a:lnTo>
                  <a:pt x="998" y="451"/>
                </a:lnTo>
                <a:lnTo>
                  <a:pt x="999" y="450"/>
                </a:lnTo>
                <a:lnTo>
                  <a:pt x="1001" y="449"/>
                </a:lnTo>
                <a:lnTo>
                  <a:pt x="1010" y="440"/>
                </a:lnTo>
                <a:lnTo>
                  <a:pt x="1020" y="432"/>
                </a:lnTo>
                <a:lnTo>
                  <a:pt x="1030" y="425"/>
                </a:lnTo>
                <a:lnTo>
                  <a:pt x="1041" y="419"/>
                </a:lnTo>
                <a:lnTo>
                  <a:pt x="1035" y="429"/>
                </a:lnTo>
                <a:lnTo>
                  <a:pt x="1029" y="439"/>
                </a:lnTo>
                <a:lnTo>
                  <a:pt x="1023" y="449"/>
                </a:lnTo>
                <a:lnTo>
                  <a:pt x="1018" y="462"/>
                </a:lnTo>
                <a:close/>
                <a:moveTo>
                  <a:pt x="997" y="432"/>
                </a:moveTo>
                <a:lnTo>
                  <a:pt x="993" y="436"/>
                </a:lnTo>
                <a:lnTo>
                  <a:pt x="989" y="440"/>
                </a:lnTo>
                <a:lnTo>
                  <a:pt x="988" y="442"/>
                </a:lnTo>
                <a:lnTo>
                  <a:pt x="985" y="444"/>
                </a:lnTo>
                <a:lnTo>
                  <a:pt x="981" y="440"/>
                </a:lnTo>
                <a:lnTo>
                  <a:pt x="978" y="435"/>
                </a:lnTo>
                <a:lnTo>
                  <a:pt x="977" y="435"/>
                </a:lnTo>
                <a:lnTo>
                  <a:pt x="977" y="434"/>
                </a:lnTo>
                <a:lnTo>
                  <a:pt x="985" y="429"/>
                </a:lnTo>
                <a:lnTo>
                  <a:pt x="993" y="425"/>
                </a:lnTo>
                <a:lnTo>
                  <a:pt x="997" y="422"/>
                </a:lnTo>
                <a:lnTo>
                  <a:pt x="1002" y="420"/>
                </a:lnTo>
                <a:lnTo>
                  <a:pt x="1012" y="416"/>
                </a:lnTo>
                <a:lnTo>
                  <a:pt x="1024" y="413"/>
                </a:lnTo>
                <a:lnTo>
                  <a:pt x="1010" y="422"/>
                </a:lnTo>
                <a:lnTo>
                  <a:pt x="997" y="432"/>
                </a:lnTo>
                <a:close/>
                <a:moveTo>
                  <a:pt x="979" y="414"/>
                </a:moveTo>
                <a:lnTo>
                  <a:pt x="988" y="409"/>
                </a:lnTo>
                <a:lnTo>
                  <a:pt x="997" y="405"/>
                </a:lnTo>
                <a:lnTo>
                  <a:pt x="1002" y="403"/>
                </a:lnTo>
                <a:lnTo>
                  <a:pt x="1008" y="402"/>
                </a:lnTo>
                <a:lnTo>
                  <a:pt x="1010" y="402"/>
                </a:lnTo>
                <a:lnTo>
                  <a:pt x="1012" y="402"/>
                </a:lnTo>
                <a:lnTo>
                  <a:pt x="1008" y="403"/>
                </a:lnTo>
                <a:lnTo>
                  <a:pt x="1003" y="405"/>
                </a:lnTo>
                <a:lnTo>
                  <a:pt x="998" y="407"/>
                </a:lnTo>
                <a:lnTo>
                  <a:pt x="993" y="409"/>
                </a:lnTo>
                <a:lnTo>
                  <a:pt x="985" y="413"/>
                </a:lnTo>
                <a:lnTo>
                  <a:pt x="977" y="417"/>
                </a:lnTo>
                <a:lnTo>
                  <a:pt x="978" y="416"/>
                </a:lnTo>
                <a:lnTo>
                  <a:pt x="979" y="414"/>
                </a:lnTo>
                <a:close/>
                <a:moveTo>
                  <a:pt x="937" y="487"/>
                </a:moveTo>
                <a:lnTo>
                  <a:pt x="939" y="481"/>
                </a:lnTo>
                <a:lnTo>
                  <a:pt x="941" y="476"/>
                </a:lnTo>
                <a:lnTo>
                  <a:pt x="946" y="468"/>
                </a:lnTo>
                <a:lnTo>
                  <a:pt x="951" y="459"/>
                </a:lnTo>
                <a:lnTo>
                  <a:pt x="958" y="451"/>
                </a:lnTo>
                <a:lnTo>
                  <a:pt x="965" y="444"/>
                </a:lnTo>
                <a:lnTo>
                  <a:pt x="969" y="450"/>
                </a:lnTo>
                <a:lnTo>
                  <a:pt x="975" y="456"/>
                </a:lnTo>
                <a:lnTo>
                  <a:pt x="967" y="467"/>
                </a:lnTo>
                <a:lnTo>
                  <a:pt x="960" y="478"/>
                </a:lnTo>
                <a:lnTo>
                  <a:pt x="954" y="489"/>
                </a:lnTo>
                <a:lnTo>
                  <a:pt x="948" y="500"/>
                </a:lnTo>
                <a:lnTo>
                  <a:pt x="947" y="505"/>
                </a:lnTo>
                <a:lnTo>
                  <a:pt x="945" y="509"/>
                </a:lnTo>
                <a:lnTo>
                  <a:pt x="941" y="504"/>
                </a:lnTo>
                <a:lnTo>
                  <a:pt x="939" y="499"/>
                </a:lnTo>
                <a:lnTo>
                  <a:pt x="937" y="494"/>
                </a:lnTo>
                <a:lnTo>
                  <a:pt x="937" y="489"/>
                </a:lnTo>
                <a:lnTo>
                  <a:pt x="937" y="488"/>
                </a:lnTo>
                <a:lnTo>
                  <a:pt x="937" y="487"/>
                </a:lnTo>
                <a:close/>
                <a:moveTo>
                  <a:pt x="940" y="527"/>
                </a:moveTo>
                <a:lnTo>
                  <a:pt x="939" y="531"/>
                </a:lnTo>
                <a:lnTo>
                  <a:pt x="938" y="535"/>
                </a:lnTo>
                <a:lnTo>
                  <a:pt x="937" y="539"/>
                </a:lnTo>
                <a:lnTo>
                  <a:pt x="937" y="543"/>
                </a:lnTo>
                <a:lnTo>
                  <a:pt x="935" y="532"/>
                </a:lnTo>
                <a:lnTo>
                  <a:pt x="934" y="521"/>
                </a:lnTo>
                <a:lnTo>
                  <a:pt x="937" y="524"/>
                </a:lnTo>
                <a:lnTo>
                  <a:pt x="940" y="527"/>
                </a:lnTo>
                <a:close/>
                <a:moveTo>
                  <a:pt x="1170" y="883"/>
                </a:moveTo>
                <a:lnTo>
                  <a:pt x="1121" y="883"/>
                </a:lnTo>
                <a:lnTo>
                  <a:pt x="1121" y="921"/>
                </a:lnTo>
                <a:lnTo>
                  <a:pt x="1064" y="871"/>
                </a:lnTo>
                <a:lnTo>
                  <a:pt x="893" y="1021"/>
                </a:lnTo>
                <a:lnTo>
                  <a:pt x="893" y="1068"/>
                </a:lnTo>
                <a:lnTo>
                  <a:pt x="1064" y="917"/>
                </a:lnTo>
                <a:lnTo>
                  <a:pt x="1235" y="1068"/>
                </a:lnTo>
                <a:lnTo>
                  <a:pt x="1235" y="1021"/>
                </a:lnTo>
                <a:lnTo>
                  <a:pt x="1170" y="964"/>
                </a:lnTo>
                <a:lnTo>
                  <a:pt x="1170" y="883"/>
                </a:lnTo>
                <a:close/>
                <a:moveTo>
                  <a:pt x="1493" y="556"/>
                </a:moveTo>
                <a:lnTo>
                  <a:pt x="1493" y="601"/>
                </a:lnTo>
                <a:lnTo>
                  <a:pt x="1468" y="601"/>
                </a:lnTo>
                <a:lnTo>
                  <a:pt x="1545" y="662"/>
                </a:lnTo>
                <a:lnTo>
                  <a:pt x="1622" y="601"/>
                </a:lnTo>
                <a:lnTo>
                  <a:pt x="1595" y="601"/>
                </a:lnTo>
                <a:lnTo>
                  <a:pt x="1595" y="556"/>
                </a:lnTo>
                <a:lnTo>
                  <a:pt x="1578" y="556"/>
                </a:lnTo>
                <a:lnTo>
                  <a:pt x="1578" y="613"/>
                </a:lnTo>
                <a:lnTo>
                  <a:pt x="1545" y="641"/>
                </a:lnTo>
                <a:lnTo>
                  <a:pt x="1511" y="613"/>
                </a:lnTo>
                <a:lnTo>
                  <a:pt x="1511" y="556"/>
                </a:lnTo>
                <a:lnTo>
                  <a:pt x="1493" y="556"/>
                </a:lnTo>
                <a:close/>
                <a:moveTo>
                  <a:pt x="1653" y="417"/>
                </a:moveTo>
                <a:lnTo>
                  <a:pt x="1644" y="418"/>
                </a:lnTo>
                <a:lnTo>
                  <a:pt x="1636" y="420"/>
                </a:lnTo>
                <a:lnTo>
                  <a:pt x="1628" y="423"/>
                </a:lnTo>
                <a:lnTo>
                  <a:pt x="1621" y="426"/>
                </a:lnTo>
                <a:lnTo>
                  <a:pt x="1614" y="415"/>
                </a:lnTo>
                <a:lnTo>
                  <a:pt x="1606" y="405"/>
                </a:lnTo>
                <a:lnTo>
                  <a:pt x="1597" y="396"/>
                </a:lnTo>
                <a:lnTo>
                  <a:pt x="1586" y="388"/>
                </a:lnTo>
                <a:lnTo>
                  <a:pt x="1575" y="381"/>
                </a:lnTo>
                <a:lnTo>
                  <a:pt x="1563" y="377"/>
                </a:lnTo>
                <a:lnTo>
                  <a:pt x="1549" y="373"/>
                </a:lnTo>
                <a:lnTo>
                  <a:pt x="1536" y="372"/>
                </a:lnTo>
                <a:lnTo>
                  <a:pt x="1526" y="372"/>
                </a:lnTo>
                <a:lnTo>
                  <a:pt x="1518" y="373"/>
                </a:lnTo>
                <a:lnTo>
                  <a:pt x="1510" y="375"/>
                </a:lnTo>
                <a:lnTo>
                  <a:pt x="1503" y="378"/>
                </a:lnTo>
                <a:lnTo>
                  <a:pt x="1496" y="381"/>
                </a:lnTo>
                <a:lnTo>
                  <a:pt x="1489" y="385"/>
                </a:lnTo>
                <a:lnTo>
                  <a:pt x="1482" y="389"/>
                </a:lnTo>
                <a:lnTo>
                  <a:pt x="1476" y="394"/>
                </a:lnTo>
                <a:lnTo>
                  <a:pt x="1470" y="399"/>
                </a:lnTo>
                <a:lnTo>
                  <a:pt x="1465" y="404"/>
                </a:lnTo>
                <a:lnTo>
                  <a:pt x="1460" y="410"/>
                </a:lnTo>
                <a:lnTo>
                  <a:pt x="1455" y="417"/>
                </a:lnTo>
                <a:lnTo>
                  <a:pt x="1451" y="424"/>
                </a:lnTo>
                <a:lnTo>
                  <a:pt x="1448" y="431"/>
                </a:lnTo>
                <a:lnTo>
                  <a:pt x="1444" y="438"/>
                </a:lnTo>
                <a:lnTo>
                  <a:pt x="1442" y="446"/>
                </a:lnTo>
                <a:lnTo>
                  <a:pt x="1433" y="443"/>
                </a:lnTo>
                <a:lnTo>
                  <a:pt x="1423" y="442"/>
                </a:lnTo>
                <a:lnTo>
                  <a:pt x="1414" y="443"/>
                </a:lnTo>
                <a:lnTo>
                  <a:pt x="1405" y="446"/>
                </a:lnTo>
                <a:lnTo>
                  <a:pt x="1397" y="450"/>
                </a:lnTo>
                <a:lnTo>
                  <a:pt x="1389" y="456"/>
                </a:lnTo>
                <a:lnTo>
                  <a:pt x="1384" y="464"/>
                </a:lnTo>
                <a:lnTo>
                  <a:pt x="1379" y="472"/>
                </a:lnTo>
                <a:lnTo>
                  <a:pt x="1376" y="481"/>
                </a:lnTo>
                <a:lnTo>
                  <a:pt x="1375" y="491"/>
                </a:lnTo>
                <a:lnTo>
                  <a:pt x="1376" y="501"/>
                </a:lnTo>
                <a:lnTo>
                  <a:pt x="1379" y="510"/>
                </a:lnTo>
                <a:lnTo>
                  <a:pt x="1384" y="518"/>
                </a:lnTo>
                <a:lnTo>
                  <a:pt x="1389" y="525"/>
                </a:lnTo>
                <a:lnTo>
                  <a:pt x="1397" y="531"/>
                </a:lnTo>
                <a:lnTo>
                  <a:pt x="1405" y="535"/>
                </a:lnTo>
                <a:lnTo>
                  <a:pt x="1414" y="538"/>
                </a:lnTo>
                <a:lnTo>
                  <a:pt x="1423" y="539"/>
                </a:lnTo>
                <a:lnTo>
                  <a:pt x="1653" y="539"/>
                </a:lnTo>
                <a:lnTo>
                  <a:pt x="1659" y="539"/>
                </a:lnTo>
                <a:lnTo>
                  <a:pt x="1665" y="538"/>
                </a:lnTo>
                <a:lnTo>
                  <a:pt x="1671" y="536"/>
                </a:lnTo>
                <a:lnTo>
                  <a:pt x="1676" y="534"/>
                </a:lnTo>
                <a:lnTo>
                  <a:pt x="1682" y="532"/>
                </a:lnTo>
                <a:lnTo>
                  <a:pt x="1686" y="529"/>
                </a:lnTo>
                <a:lnTo>
                  <a:pt x="1691" y="525"/>
                </a:lnTo>
                <a:lnTo>
                  <a:pt x="1695" y="521"/>
                </a:lnTo>
                <a:lnTo>
                  <a:pt x="1699" y="517"/>
                </a:lnTo>
                <a:lnTo>
                  <a:pt x="1703" y="512"/>
                </a:lnTo>
                <a:lnTo>
                  <a:pt x="1707" y="507"/>
                </a:lnTo>
                <a:lnTo>
                  <a:pt x="1709" y="502"/>
                </a:lnTo>
                <a:lnTo>
                  <a:pt x="1711" y="497"/>
                </a:lnTo>
                <a:lnTo>
                  <a:pt x="1713" y="491"/>
                </a:lnTo>
                <a:lnTo>
                  <a:pt x="1714" y="485"/>
                </a:lnTo>
                <a:lnTo>
                  <a:pt x="1714" y="479"/>
                </a:lnTo>
                <a:lnTo>
                  <a:pt x="1714" y="473"/>
                </a:lnTo>
                <a:lnTo>
                  <a:pt x="1713" y="467"/>
                </a:lnTo>
                <a:lnTo>
                  <a:pt x="1711" y="460"/>
                </a:lnTo>
                <a:lnTo>
                  <a:pt x="1709" y="454"/>
                </a:lnTo>
                <a:lnTo>
                  <a:pt x="1707" y="449"/>
                </a:lnTo>
                <a:lnTo>
                  <a:pt x="1703" y="444"/>
                </a:lnTo>
                <a:lnTo>
                  <a:pt x="1699" y="439"/>
                </a:lnTo>
                <a:lnTo>
                  <a:pt x="1695" y="435"/>
                </a:lnTo>
                <a:lnTo>
                  <a:pt x="1691" y="431"/>
                </a:lnTo>
                <a:lnTo>
                  <a:pt x="1686" y="428"/>
                </a:lnTo>
                <a:lnTo>
                  <a:pt x="1682" y="425"/>
                </a:lnTo>
                <a:lnTo>
                  <a:pt x="1676" y="422"/>
                </a:lnTo>
                <a:lnTo>
                  <a:pt x="1671" y="420"/>
                </a:lnTo>
                <a:lnTo>
                  <a:pt x="1665" y="419"/>
                </a:lnTo>
                <a:lnTo>
                  <a:pt x="1659" y="418"/>
                </a:lnTo>
                <a:lnTo>
                  <a:pt x="1653" y="417"/>
                </a:lnTo>
                <a:close/>
                <a:moveTo>
                  <a:pt x="1192" y="1468"/>
                </a:moveTo>
                <a:lnTo>
                  <a:pt x="938" y="1468"/>
                </a:lnTo>
                <a:lnTo>
                  <a:pt x="935" y="1468"/>
                </a:lnTo>
                <a:lnTo>
                  <a:pt x="932" y="1469"/>
                </a:lnTo>
                <a:lnTo>
                  <a:pt x="928" y="1471"/>
                </a:lnTo>
                <a:lnTo>
                  <a:pt x="925" y="1473"/>
                </a:lnTo>
                <a:lnTo>
                  <a:pt x="923" y="1475"/>
                </a:lnTo>
                <a:lnTo>
                  <a:pt x="922" y="1478"/>
                </a:lnTo>
                <a:lnTo>
                  <a:pt x="921" y="1481"/>
                </a:lnTo>
                <a:lnTo>
                  <a:pt x="920" y="1485"/>
                </a:lnTo>
                <a:lnTo>
                  <a:pt x="920" y="1607"/>
                </a:lnTo>
                <a:lnTo>
                  <a:pt x="921" y="1611"/>
                </a:lnTo>
                <a:lnTo>
                  <a:pt x="922" y="1614"/>
                </a:lnTo>
                <a:lnTo>
                  <a:pt x="923" y="1617"/>
                </a:lnTo>
                <a:lnTo>
                  <a:pt x="925" y="1619"/>
                </a:lnTo>
                <a:lnTo>
                  <a:pt x="928" y="1621"/>
                </a:lnTo>
                <a:lnTo>
                  <a:pt x="932" y="1623"/>
                </a:lnTo>
                <a:lnTo>
                  <a:pt x="935" y="1624"/>
                </a:lnTo>
                <a:lnTo>
                  <a:pt x="938" y="1624"/>
                </a:lnTo>
                <a:lnTo>
                  <a:pt x="1192" y="1624"/>
                </a:lnTo>
                <a:lnTo>
                  <a:pt x="1195" y="1624"/>
                </a:lnTo>
                <a:lnTo>
                  <a:pt x="1198" y="1623"/>
                </a:lnTo>
                <a:lnTo>
                  <a:pt x="1201" y="1621"/>
                </a:lnTo>
                <a:lnTo>
                  <a:pt x="1203" y="1619"/>
                </a:lnTo>
                <a:lnTo>
                  <a:pt x="1205" y="1617"/>
                </a:lnTo>
                <a:lnTo>
                  <a:pt x="1207" y="1614"/>
                </a:lnTo>
                <a:lnTo>
                  <a:pt x="1208" y="1611"/>
                </a:lnTo>
                <a:lnTo>
                  <a:pt x="1208" y="1607"/>
                </a:lnTo>
                <a:lnTo>
                  <a:pt x="1208" y="1485"/>
                </a:lnTo>
                <a:lnTo>
                  <a:pt x="1208" y="1481"/>
                </a:lnTo>
                <a:lnTo>
                  <a:pt x="1207" y="1478"/>
                </a:lnTo>
                <a:lnTo>
                  <a:pt x="1205" y="1475"/>
                </a:lnTo>
                <a:lnTo>
                  <a:pt x="1203" y="1473"/>
                </a:lnTo>
                <a:lnTo>
                  <a:pt x="1201" y="1471"/>
                </a:lnTo>
                <a:lnTo>
                  <a:pt x="1198" y="1469"/>
                </a:lnTo>
                <a:lnTo>
                  <a:pt x="1195" y="1468"/>
                </a:lnTo>
                <a:lnTo>
                  <a:pt x="1192" y="1468"/>
                </a:lnTo>
                <a:close/>
                <a:moveTo>
                  <a:pt x="1008" y="1493"/>
                </a:moveTo>
                <a:lnTo>
                  <a:pt x="1008" y="1490"/>
                </a:lnTo>
                <a:lnTo>
                  <a:pt x="1010" y="1488"/>
                </a:lnTo>
                <a:lnTo>
                  <a:pt x="1012" y="1487"/>
                </a:lnTo>
                <a:lnTo>
                  <a:pt x="1014" y="1487"/>
                </a:lnTo>
                <a:lnTo>
                  <a:pt x="1026" y="1487"/>
                </a:lnTo>
                <a:lnTo>
                  <a:pt x="1028" y="1487"/>
                </a:lnTo>
                <a:lnTo>
                  <a:pt x="1030" y="1488"/>
                </a:lnTo>
                <a:lnTo>
                  <a:pt x="1031" y="1490"/>
                </a:lnTo>
                <a:lnTo>
                  <a:pt x="1032" y="1493"/>
                </a:lnTo>
                <a:lnTo>
                  <a:pt x="1032" y="1504"/>
                </a:lnTo>
                <a:lnTo>
                  <a:pt x="1031" y="1506"/>
                </a:lnTo>
                <a:lnTo>
                  <a:pt x="1030" y="1508"/>
                </a:lnTo>
                <a:lnTo>
                  <a:pt x="1028" y="1509"/>
                </a:lnTo>
                <a:lnTo>
                  <a:pt x="1026" y="1509"/>
                </a:lnTo>
                <a:lnTo>
                  <a:pt x="1014" y="1509"/>
                </a:lnTo>
                <a:lnTo>
                  <a:pt x="1012" y="1509"/>
                </a:lnTo>
                <a:lnTo>
                  <a:pt x="1010" y="1508"/>
                </a:lnTo>
                <a:lnTo>
                  <a:pt x="1008" y="1506"/>
                </a:lnTo>
                <a:lnTo>
                  <a:pt x="1008" y="1504"/>
                </a:lnTo>
                <a:lnTo>
                  <a:pt x="1008" y="1493"/>
                </a:lnTo>
                <a:close/>
                <a:moveTo>
                  <a:pt x="1008" y="1526"/>
                </a:moveTo>
                <a:lnTo>
                  <a:pt x="1008" y="1524"/>
                </a:lnTo>
                <a:lnTo>
                  <a:pt x="1010" y="1522"/>
                </a:lnTo>
                <a:lnTo>
                  <a:pt x="1012" y="1521"/>
                </a:lnTo>
                <a:lnTo>
                  <a:pt x="1014" y="1520"/>
                </a:lnTo>
                <a:lnTo>
                  <a:pt x="1026" y="1520"/>
                </a:lnTo>
                <a:lnTo>
                  <a:pt x="1028" y="1521"/>
                </a:lnTo>
                <a:lnTo>
                  <a:pt x="1030" y="1522"/>
                </a:lnTo>
                <a:lnTo>
                  <a:pt x="1031" y="1524"/>
                </a:lnTo>
                <a:lnTo>
                  <a:pt x="1032" y="1526"/>
                </a:lnTo>
                <a:lnTo>
                  <a:pt x="1032" y="1537"/>
                </a:lnTo>
                <a:lnTo>
                  <a:pt x="1031" y="1539"/>
                </a:lnTo>
                <a:lnTo>
                  <a:pt x="1030" y="1541"/>
                </a:lnTo>
                <a:lnTo>
                  <a:pt x="1028" y="1543"/>
                </a:lnTo>
                <a:lnTo>
                  <a:pt x="1026" y="1543"/>
                </a:lnTo>
                <a:lnTo>
                  <a:pt x="1014" y="1543"/>
                </a:lnTo>
                <a:lnTo>
                  <a:pt x="1012" y="1543"/>
                </a:lnTo>
                <a:lnTo>
                  <a:pt x="1010" y="1541"/>
                </a:lnTo>
                <a:lnTo>
                  <a:pt x="1008" y="1539"/>
                </a:lnTo>
                <a:lnTo>
                  <a:pt x="1008" y="1537"/>
                </a:lnTo>
                <a:lnTo>
                  <a:pt x="1008" y="1526"/>
                </a:lnTo>
                <a:close/>
                <a:moveTo>
                  <a:pt x="974" y="1493"/>
                </a:moveTo>
                <a:lnTo>
                  <a:pt x="974" y="1490"/>
                </a:lnTo>
                <a:lnTo>
                  <a:pt x="975" y="1488"/>
                </a:lnTo>
                <a:lnTo>
                  <a:pt x="977" y="1487"/>
                </a:lnTo>
                <a:lnTo>
                  <a:pt x="980" y="1487"/>
                </a:lnTo>
                <a:lnTo>
                  <a:pt x="991" y="1487"/>
                </a:lnTo>
                <a:lnTo>
                  <a:pt x="993" y="1487"/>
                </a:lnTo>
                <a:lnTo>
                  <a:pt x="995" y="1488"/>
                </a:lnTo>
                <a:lnTo>
                  <a:pt x="996" y="1490"/>
                </a:lnTo>
                <a:lnTo>
                  <a:pt x="997" y="1493"/>
                </a:lnTo>
                <a:lnTo>
                  <a:pt x="997" y="1504"/>
                </a:lnTo>
                <a:lnTo>
                  <a:pt x="996" y="1506"/>
                </a:lnTo>
                <a:lnTo>
                  <a:pt x="995" y="1508"/>
                </a:lnTo>
                <a:lnTo>
                  <a:pt x="993" y="1509"/>
                </a:lnTo>
                <a:lnTo>
                  <a:pt x="991" y="1509"/>
                </a:lnTo>
                <a:lnTo>
                  <a:pt x="980" y="1509"/>
                </a:lnTo>
                <a:lnTo>
                  <a:pt x="977" y="1509"/>
                </a:lnTo>
                <a:lnTo>
                  <a:pt x="975" y="1508"/>
                </a:lnTo>
                <a:lnTo>
                  <a:pt x="974" y="1506"/>
                </a:lnTo>
                <a:lnTo>
                  <a:pt x="974" y="1504"/>
                </a:lnTo>
                <a:lnTo>
                  <a:pt x="974" y="1493"/>
                </a:lnTo>
                <a:close/>
                <a:moveTo>
                  <a:pt x="974" y="1526"/>
                </a:moveTo>
                <a:lnTo>
                  <a:pt x="974" y="1524"/>
                </a:lnTo>
                <a:lnTo>
                  <a:pt x="975" y="1522"/>
                </a:lnTo>
                <a:lnTo>
                  <a:pt x="977" y="1521"/>
                </a:lnTo>
                <a:lnTo>
                  <a:pt x="980" y="1520"/>
                </a:lnTo>
                <a:lnTo>
                  <a:pt x="991" y="1520"/>
                </a:lnTo>
                <a:lnTo>
                  <a:pt x="993" y="1521"/>
                </a:lnTo>
                <a:lnTo>
                  <a:pt x="995" y="1522"/>
                </a:lnTo>
                <a:lnTo>
                  <a:pt x="996" y="1524"/>
                </a:lnTo>
                <a:lnTo>
                  <a:pt x="997" y="1526"/>
                </a:lnTo>
                <a:lnTo>
                  <a:pt x="997" y="1537"/>
                </a:lnTo>
                <a:lnTo>
                  <a:pt x="996" y="1539"/>
                </a:lnTo>
                <a:lnTo>
                  <a:pt x="995" y="1541"/>
                </a:lnTo>
                <a:lnTo>
                  <a:pt x="993" y="1543"/>
                </a:lnTo>
                <a:lnTo>
                  <a:pt x="991" y="1543"/>
                </a:lnTo>
                <a:lnTo>
                  <a:pt x="980" y="1543"/>
                </a:lnTo>
                <a:lnTo>
                  <a:pt x="977" y="1543"/>
                </a:lnTo>
                <a:lnTo>
                  <a:pt x="975" y="1541"/>
                </a:lnTo>
                <a:lnTo>
                  <a:pt x="974" y="1539"/>
                </a:lnTo>
                <a:lnTo>
                  <a:pt x="974" y="1537"/>
                </a:lnTo>
                <a:lnTo>
                  <a:pt x="974" y="1526"/>
                </a:lnTo>
                <a:close/>
                <a:moveTo>
                  <a:pt x="962" y="1571"/>
                </a:moveTo>
                <a:lnTo>
                  <a:pt x="962" y="1573"/>
                </a:lnTo>
                <a:lnTo>
                  <a:pt x="961" y="1575"/>
                </a:lnTo>
                <a:lnTo>
                  <a:pt x="959" y="1576"/>
                </a:lnTo>
                <a:lnTo>
                  <a:pt x="956" y="1577"/>
                </a:lnTo>
                <a:lnTo>
                  <a:pt x="945" y="1577"/>
                </a:lnTo>
                <a:lnTo>
                  <a:pt x="943" y="1576"/>
                </a:lnTo>
                <a:lnTo>
                  <a:pt x="941" y="1575"/>
                </a:lnTo>
                <a:lnTo>
                  <a:pt x="940" y="1573"/>
                </a:lnTo>
                <a:lnTo>
                  <a:pt x="939" y="1571"/>
                </a:lnTo>
                <a:lnTo>
                  <a:pt x="939" y="1559"/>
                </a:lnTo>
                <a:lnTo>
                  <a:pt x="940" y="1557"/>
                </a:lnTo>
                <a:lnTo>
                  <a:pt x="941" y="1555"/>
                </a:lnTo>
                <a:lnTo>
                  <a:pt x="943" y="1554"/>
                </a:lnTo>
                <a:lnTo>
                  <a:pt x="945" y="1553"/>
                </a:lnTo>
                <a:lnTo>
                  <a:pt x="956" y="1553"/>
                </a:lnTo>
                <a:lnTo>
                  <a:pt x="959" y="1554"/>
                </a:lnTo>
                <a:lnTo>
                  <a:pt x="961" y="1555"/>
                </a:lnTo>
                <a:lnTo>
                  <a:pt x="962" y="1557"/>
                </a:lnTo>
                <a:lnTo>
                  <a:pt x="962" y="1559"/>
                </a:lnTo>
                <a:lnTo>
                  <a:pt x="962" y="1571"/>
                </a:lnTo>
                <a:close/>
                <a:moveTo>
                  <a:pt x="962" y="1537"/>
                </a:moveTo>
                <a:lnTo>
                  <a:pt x="962" y="1539"/>
                </a:lnTo>
                <a:lnTo>
                  <a:pt x="961" y="1541"/>
                </a:lnTo>
                <a:lnTo>
                  <a:pt x="959" y="1543"/>
                </a:lnTo>
                <a:lnTo>
                  <a:pt x="956" y="1543"/>
                </a:lnTo>
                <a:lnTo>
                  <a:pt x="945" y="1543"/>
                </a:lnTo>
                <a:lnTo>
                  <a:pt x="943" y="1543"/>
                </a:lnTo>
                <a:lnTo>
                  <a:pt x="941" y="1541"/>
                </a:lnTo>
                <a:lnTo>
                  <a:pt x="940" y="1539"/>
                </a:lnTo>
                <a:lnTo>
                  <a:pt x="939" y="1537"/>
                </a:lnTo>
                <a:lnTo>
                  <a:pt x="939" y="1526"/>
                </a:lnTo>
                <a:lnTo>
                  <a:pt x="940" y="1524"/>
                </a:lnTo>
                <a:lnTo>
                  <a:pt x="941" y="1522"/>
                </a:lnTo>
                <a:lnTo>
                  <a:pt x="943" y="1521"/>
                </a:lnTo>
                <a:lnTo>
                  <a:pt x="945" y="1520"/>
                </a:lnTo>
                <a:lnTo>
                  <a:pt x="956" y="1520"/>
                </a:lnTo>
                <a:lnTo>
                  <a:pt x="959" y="1521"/>
                </a:lnTo>
                <a:lnTo>
                  <a:pt x="961" y="1522"/>
                </a:lnTo>
                <a:lnTo>
                  <a:pt x="962" y="1524"/>
                </a:lnTo>
                <a:lnTo>
                  <a:pt x="962" y="1526"/>
                </a:lnTo>
                <a:lnTo>
                  <a:pt x="962" y="1537"/>
                </a:lnTo>
                <a:close/>
                <a:moveTo>
                  <a:pt x="962" y="1504"/>
                </a:moveTo>
                <a:lnTo>
                  <a:pt x="962" y="1506"/>
                </a:lnTo>
                <a:lnTo>
                  <a:pt x="961" y="1508"/>
                </a:lnTo>
                <a:lnTo>
                  <a:pt x="959" y="1509"/>
                </a:lnTo>
                <a:lnTo>
                  <a:pt x="956" y="1509"/>
                </a:lnTo>
                <a:lnTo>
                  <a:pt x="945" y="1509"/>
                </a:lnTo>
                <a:lnTo>
                  <a:pt x="943" y="1509"/>
                </a:lnTo>
                <a:lnTo>
                  <a:pt x="941" y="1508"/>
                </a:lnTo>
                <a:lnTo>
                  <a:pt x="940" y="1506"/>
                </a:lnTo>
                <a:lnTo>
                  <a:pt x="939" y="1504"/>
                </a:lnTo>
                <a:lnTo>
                  <a:pt x="939" y="1493"/>
                </a:lnTo>
                <a:lnTo>
                  <a:pt x="940" y="1490"/>
                </a:lnTo>
                <a:lnTo>
                  <a:pt x="941" y="1488"/>
                </a:lnTo>
                <a:lnTo>
                  <a:pt x="943" y="1487"/>
                </a:lnTo>
                <a:lnTo>
                  <a:pt x="945" y="1487"/>
                </a:lnTo>
                <a:lnTo>
                  <a:pt x="956" y="1487"/>
                </a:lnTo>
                <a:lnTo>
                  <a:pt x="959" y="1487"/>
                </a:lnTo>
                <a:lnTo>
                  <a:pt x="961" y="1488"/>
                </a:lnTo>
                <a:lnTo>
                  <a:pt x="962" y="1490"/>
                </a:lnTo>
                <a:lnTo>
                  <a:pt x="962" y="1493"/>
                </a:lnTo>
                <a:lnTo>
                  <a:pt x="962" y="1504"/>
                </a:lnTo>
                <a:close/>
                <a:moveTo>
                  <a:pt x="1066" y="1571"/>
                </a:moveTo>
                <a:lnTo>
                  <a:pt x="1066" y="1573"/>
                </a:lnTo>
                <a:lnTo>
                  <a:pt x="1064" y="1575"/>
                </a:lnTo>
                <a:lnTo>
                  <a:pt x="1062" y="1576"/>
                </a:lnTo>
                <a:lnTo>
                  <a:pt x="1060" y="1577"/>
                </a:lnTo>
                <a:lnTo>
                  <a:pt x="980" y="1577"/>
                </a:lnTo>
                <a:lnTo>
                  <a:pt x="977" y="1576"/>
                </a:lnTo>
                <a:lnTo>
                  <a:pt x="975" y="1575"/>
                </a:lnTo>
                <a:lnTo>
                  <a:pt x="974" y="1573"/>
                </a:lnTo>
                <a:lnTo>
                  <a:pt x="974" y="1571"/>
                </a:lnTo>
                <a:lnTo>
                  <a:pt x="974" y="1559"/>
                </a:lnTo>
                <a:lnTo>
                  <a:pt x="974" y="1557"/>
                </a:lnTo>
                <a:lnTo>
                  <a:pt x="975" y="1555"/>
                </a:lnTo>
                <a:lnTo>
                  <a:pt x="977" y="1554"/>
                </a:lnTo>
                <a:lnTo>
                  <a:pt x="980" y="1553"/>
                </a:lnTo>
                <a:lnTo>
                  <a:pt x="1060" y="1553"/>
                </a:lnTo>
                <a:lnTo>
                  <a:pt x="1062" y="1554"/>
                </a:lnTo>
                <a:lnTo>
                  <a:pt x="1064" y="1555"/>
                </a:lnTo>
                <a:lnTo>
                  <a:pt x="1066" y="1557"/>
                </a:lnTo>
                <a:lnTo>
                  <a:pt x="1066" y="1559"/>
                </a:lnTo>
                <a:lnTo>
                  <a:pt x="1066" y="1571"/>
                </a:lnTo>
                <a:close/>
                <a:moveTo>
                  <a:pt x="1066" y="1537"/>
                </a:moveTo>
                <a:lnTo>
                  <a:pt x="1066" y="1539"/>
                </a:lnTo>
                <a:lnTo>
                  <a:pt x="1064" y="1541"/>
                </a:lnTo>
                <a:lnTo>
                  <a:pt x="1062" y="1543"/>
                </a:lnTo>
                <a:lnTo>
                  <a:pt x="1060" y="1543"/>
                </a:lnTo>
                <a:lnTo>
                  <a:pt x="1049" y="1543"/>
                </a:lnTo>
                <a:lnTo>
                  <a:pt x="1047" y="1543"/>
                </a:lnTo>
                <a:lnTo>
                  <a:pt x="1045" y="1541"/>
                </a:lnTo>
                <a:lnTo>
                  <a:pt x="1044" y="1539"/>
                </a:lnTo>
                <a:lnTo>
                  <a:pt x="1043" y="1537"/>
                </a:lnTo>
                <a:lnTo>
                  <a:pt x="1043" y="1526"/>
                </a:lnTo>
                <a:lnTo>
                  <a:pt x="1044" y="1524"/>
                </a:lnTo>
                <a:lnTo>
                  <a:pt x="1045" y="1522"/>
                </a:lnTo>
                <a:lnTo>
                  <a:pt x="1047" y="1521"/>
                </a:lnTo>
                <a:lnTo>
                  <a:pt x="1049" y="1520"/>
                </a:lnTo>
                <a:lnTo>
                  <a:pt x="1060" y="1520"/>
                </a:lnTo>
                <a:lnTo>
                  <a:pt x="1062" y="1521"/>
                </a:lnTo>
                <a:lnTo>
                  <a:pt x="1064" y="1522"/>
                </a:lnTo>
                <a:lnTo>
                  <a:pt x="1066" y="1524"/>
                </a:lnTo>
                <a:lnTo>
                  <a:pt x="1066" y="1526"/>
                </a:lnTo>
                <a:lnTo>
                  <a:pt x="1066" y="1537"/>
                </a:lnTo>
                <a:close/>
                <a:moveTo>
                  <a:pt x="1066" y="1504"/>
                </a:moveTo>
                <a:lnTo>
                  <a:pt x="1066" y="1506"/>
                </a:lnTo>
                <a:lnTo>
                  <a:pt x="1064" y="1508"/>
                </a:lnTo>
                <a:lnTo>
                  <a:pt x="1062" y="1509"/>
                </a:lnTo>
                <a:lnTo>
                  <a:pt x="1060" y="1509"/>
                </a:lnTo>
                <a:lnTo>
                  <a:pt x="1049" y="1509"/>
                </a:lnTo>
                <a:lnTo>
                  <a:pt x="1047" y="1509"/>
                </a:lnTo>
                <a:lnTo>
                  <a:pt x="1045" y="1508"/>
                </a:lnTo>
                <a:lnTo>
                  <a:pt x="1044" y="1506"/>
                </a:lnTo>
                <a:lnTo>
                  <a:pt x="1043" y="1504"/>
                </a:lnTo>
                <a:lnTo>
                  <a:pt x="1043" y="1493"/>
                </a:lnTo>
                <a:lnTo>
                  <a:pt x="1044" y="1490"/>
                </a:lnTo>
                <a:lnTo>
                  <a:pt x="1045" y="1488"/>
                </a:lnTo>
                <a:lnTo>
                  <a:pt x="1047" y="1487"/>
                </a:lnTo>
                <a:lnTo>
                  <a:pt x="1049" y="1487"/>
                </a:lnTo>
                <a:lnTo>
                  <a:pt x="1060" y="1487"/>
                </a:lnTo>
                <a:lnTo>
                  <a:pt x="1062" y="1487"/>
                </a:lnTo>
                <a:lnTo>
                  <a:pt x="1064" y="1488"/>
                </a:lnTo>
                <a:lnTo>
                  <a:pt x="1066" y="1490"/>
                </a:lnTo>
                <a:lnTo>
                  <a:pt x="1066" y="1493"/>
                </a:lnTo>
                <a:lnTo>
                  <a:pt x="1066" y="1504"/>
                </a:lnTo>
                <a:close/>
                <a:moveTo>
                  <a:pt x="1100" y="1571"/>
                </a:moveTo>
                <a:lnTo>
                  <a:pt x="1100" y="1573"/>
                </a:lnTo>
                <a:lnTo>
                  <a:pt x="1099" y="1575"/>
                </a:lnTo>
                <a:lnTo>
                  <a:pt x="1097" y="1576"/>
                </a:lnTo>
                <a:lnTo>
                  <a:pt x="1094" y="1577"/>
                </a:lnTo>
                <a:lnTo>
                  <a:pt x="1083" y="1577"/>
                </a:lnTo>
                <a:lnTo>
                  <a:pt x="1081" y="1576"/>
                </a:lnTo>
                <a:lnTo>
                  <a:pt x="1079" y="1575"/>
                </a:lnTo>
                <a:lnTo>
                  <a:pt x="1078" y="1573"/>
                </a:lnTo>
                <a:lnTo>
                  <a:pt x="1077" y="1571"/>
                </a:lnTo>
                <a:lnTo>
                  <a:pt x="1077" y="1559"/>
                </a:lnTo>
                <a:lnTo>
                  <a:pt x="1078" y="1557"/>
                </a:lnTo>
                <a:lnTo>
                  <a:pt x="1079" y="1555"/>
                </a:lnTo>
                <a:lnTo>
                  <a:pt x="1081" y="1554"/>
                </a:lnTo>
                <a:lnTo>
                  <a:pt x="1083" y="1553"/>
                </a:lnTo>
                <a:lnTo>
                  <a:pt x="1094" y="1553"/>
                </a:lnTo>
                <a:lnTo>
                  <a:pt x="1097" y="1554"/>
                </a:lnTo>
                <a:lnTo>
                  <a:pt x="1099" y="1555"/>
                </a:lnTo>
                <a:lnTo>
                  <a:pt x="1100" y="1557"/>
                </a:lnTo>
                <a:lnTo>
                  <a:pt x="1100" y="1559"/>
                </a:lnTo>
                <a:lnTo>
                  <a:pt x="1100" y="1571"/>
                </a:lnTo>
                <a:close/>
                <a:moveTo>
                  <a:pt x="1100" y="1537"/>
                </a:moveTo>
                <a:lnTo>
                  <a:pt x="1100" y="1539"/>
                </a:lnTo>
                <a:lnTo>
                  <a:pt x="1099" y="1541"/>
                </a:lnTo>
                <a:lnTo>
                  <a:pt x="1097" y="1543"/>
                </a:lnTo>
                <a:lnTo>
                  <a:pt x="1094" y="1543"/>
                </a:lnTo>
                <a:lnTo>
                  <a:pt x="1083" y="1543"/>
                </a:lnTo>
                <a:lnTo>
                  <a:pt x="1081" y="1543"/>
                </a:lnTo>
                <a:lnTo>
                  <a:pt x="1079" y="1541"/>
                </a:lnTo>
                <a:lnTo>
                  <a:pt x="1078" y="1539"/>
                </a:lnTo>
                <a:lnTo>
                  <a:pt x="1077" y="1537"/>
                </a:lnTo>
                <a:lnTo>
                  <a:pt x="1077" y="1526"/>
                </a:lnTo>
                <a:lnTo>
                  <a:pt x="1078" y="1524"/>
                </a:lnTo>
                <a:lnTo>
                  <a:pt x="1079" y="1522"/>
                </a:lnTo>
                <a:lnTo>
                  <a:pt x="1081" y="1521"/>
                </a:lnTo>
                <a:lnTo>
                  <a:pt x="1083" y="1520"/>
                </a:lnTo>
                <a:lnTo>
                  <a:pt x="1094" y="1520"/>
                </a:lnTo>
                <a:lnTo>
                  <a:pt x="1097" y="1521"/>
                </a:lnTo>
                <a:lnTo>
                  <a:pt x="1099" y="1522"/>
                </a:lnTo>
                <a:lnTo>
                  <a:pt x="1100" y="1524"/>
                </a:lnTo>
                <a:lnTo>
                  <a:pt x="1100" y="1526"/>
                </a:lnTo>
                <a:lnTo>
                  <a:pt x="1100" y="1537"/>
                </a:lnTo>
                <a:close/>
                <a:moveTo>
                  <a:pt x="1100" y="1504"/>
                </a:moveTo>
                <a:lnTo>
                  <a:pt x="1100" y="1506"/>
                </a:lnTo>
                <a:lnTo>
                  <a:pt x="1099" y="1508"/>
                </a:lnTo>
                <a:lnTo>
                  <a:pt x="1097" y="1509"/>
                </a:lnTo>
                <a:lnTo>
                  <a:pt x="1094" y="1509"/>
                </a:lnTo>
                <a:lnTo>
                  <a:pt x="1083" y="1509"/>
                </a:lnTo>
                <a:lnTo>
                  <a:pt x="1081" y="1509"/>
                </a:lnTo>
                <a:lnTo>
                  <a:pt x="1079" y="1508"/>
                </a:lnTo>
                <a:lnTo>
                  <a:pt x="1078" y="1506"/>
                </a:lnTo>
                <a:lnTo>
                  <a:pt x="1077" y="1504"/>
                </a:lnTo>
                <a:lnTo>
                  <a:pt x="1077" y="1493"/>
                </a:lnTo>
                <a:lnTo>
                  <a:pt x="1078" y="1490"/>
                </a:lnTo>
                <a:lnTo>
                  <a:pt x="1079" y="1488"/>
                </a:lnTo>
                <a:lnTo>
                  <a:pt x="1081" y="1487"/>
                </a:lnTo>
                <a:lnTo>
                  <a:pt x="1083" y="1487"/>
                </a:lnTo>
                <a:lnTo>
                  <a:pt x="1094" y="1487"/>
                </a:lnTo>
                <a:lnTo>
                  <a:pt x="1097" y="1487"/>
                </a:lnTo>
                <a:lnTo>
                  <a:pt x="1099" y="1488"/>
                </a:lnTo>
                <a:lnTo>
                  <a:pt x="1100" y="1490"/>
                </a:lnTo>
                <a:lnTo>
                  <a:pt x="1100" y="1493"/>
                </a:lnTo>
                <a:lnTo>
                  <a:pt x="1100" y="1504"/>
                </a:lnTo>
                <a:close/>
                <a:moveTo>
                  <a:pt x="1155" y="1571"/>
                </a:moveTo>
                <a:lnTo>
                  <a:pt x="1154" y="1573"/>
                </a:lnTo>
                <a:lnTo>
                  <a:pt x="1153" y="1575"/>
                </a:lnTo>
                <a:lnTo>
                  <a:pt x="1151" y="1576"/>
                </a:lnTo>
                <a:lnTo>
                  <a:pt x="1149" y="1577"/>
                </a:lnTo>
                <a:lnTo>
                  <a:pt x="1138" y="1577"/>
                </a:lnTo>
                <a:lnTo>
                  <a:pt x="1136" y="1576"/>
                </a:lnTo>
                <a:lnTo>
                  <a:pt x="1134" y="1575"/>
                </a:lnTo>
                <a:lnTo>
                  <a:pt x="1132" y="1573"/>
                </a:lnTo>
                <a:lnTo>
                  <a:pt x="1132" y="1571"/>
                </a:lnTo>
                <a:lnTo>
                  <a:pt x="1132" y="1559"/>
                </a:lnTo>
                <a:lnTo>
                  <a:pt x="1132" y="1557"/>
                </a:lnTo>
                <a:lnTo>
                  <a:pt x="1134" y="1555"/>
                </a:lnTo>
                <a:lnTo>
                  <a:pt x="1136" y="1554"/>
                </a:lnTo>
                <a:lnTo>
                  <a:pt x="1138" y="1553"/>
                </a:lnTo>
                <a:lnTo>
                  <a:pt x="1149" y="1553"/>
                </a:lnTo>
                <a:lnTo>
                  <a:pt x="1151" y="1554"/>
                </a:lnTo>
                <a:lnTo>
                  <a:pt x="1153" y="1555"/>
                </a:lnTo>
                <a:lnTo>
                  <a:pt x="1154" y="1557"/>
                </a:lnTo>
                <a:lnTo>
                  <a:pt x="1155" y="1559"/>
                </a:lnTo>
                <a:lnTo>
                  <a:pt x="1155" y="1571"/>
                </a:lnTo>
                <a:close/>
                <a:moveTo>
                  <a:pt x="1155" y="1537"/>
                </a:moveTo>
                <a:lnTo>
                  <a:pt x="1154" y="1539"/>
                </a:lnTo>
                <a:lnTo>
                  <a:pt x="1153" y="1541"/>
                </a:lnTo>
                <a:lnTo>
                  <a:pt x="1151" y="1543"/>
                </a:lnTo>
                <a:lnTo>
                  <a:pt x="1149" y="1543"/>
                </a:lnTo>
                <a:lnTo>
                  <a:pt x="1138" y="1543"/>
                </a:lnTo>
                <a:lnTo>
                  <a:pt x="1136" y="1543"/>
                </a:lnTo>
                <a:lnTo>
                  <a:pt x="1134" y="1541"/>
                </a:lnTo>
                <a:lnTo>
                  <a:pt x="1132" y="1539"/>
                </a:lnTo>
                <a:lnTo>
                  <a:pt x="1132" y="1537"/>
                </a:lnTo>
                <a:lnTo>
                  <a:pt x="1132" y="1526"/>
                </a:lnTo>
                <a:lnTo>
                  <a:pt x="1132" y="1524"/>
                </a:lnTo>
                <a:lnTo>
                  <a:pt x="1134" y="1522"/>
                </a:lnTo>
                <a:lnTo>
                  <a:pt x="1136" y="1521"/>
                </a:lnTo>
                <a:lnTo>
                  <a:pt x="1138" y="1520"/>
                </a:lnTo>
                <a:lnTo>
                  <a:pt x="1149" y="1520"/>
                </a:lnTo>
                <a:lnTo>
                  <a:pt x="1151" y="1521"/>
                </a:lnTo>
                <a:lnTo>
                  <a:pt x="1153" y="1522"/>
                </a:lnTo>
                <a:lnTo>
                  <a:pt x="1154" y="1524"/>
                </a:lnTo>
                <a:lnTo>
                  <a:pt x="1155" y="1526"/>
                </a:lnTo>
                <a:lnTo>
                  <a:pt x="1155" y="1537"/>
                </a:lnTo>
                <a:close/>
                <a:moveTo>
                  <a:pt x="1155" y="1504"/>
                </a:moveTo>
                <a:lnTo>
                  <a:pt x="1154" y="1506"/>
                </a:lnTo>
                <a:lnTo>
                  <a:pt x="1153" y="1508"/>
                </a:lnTo>
                <a:lnTo>
                  <a:pt x="1151" y="1509"/>
                </a:lnTo>
                <a:lnTo>
                  <a:pt x="1149" y="1509"/>
                </a:lnTo>
                <a:lnTo>
                  <a:pt x="1138" y="1509"/>
                </a:lnTo>
                <a:lnTo>
                  <a:pt x="1136" y="1509"/>
                </a:lnTo>
                <a:lnTo>
                  <a:pt x="1134" y="1508"/>
                </a:lnTo>
                <a:lnTo>
                  <a:pt x="1132" y="1506"/>
                </a:lnTo>
                <a:lnTo>
                  <a:pt x="1132" y="1504"/>
                </a:lnTo>
                <a:lnTo>
                  <a:pt x="1132" y="1493"/>
                </a:lnTo>
                <a:lnTo>
                  <a:pt x="1132" y="1490"/>
                </a:lnTo>
                <a:lnTo>
                  <a:pt x="1134" y="1488"/>
                </a:lnTo>
                <a:lnTo>
                  <a:pt x="1136" y="1487"/>
                </a:lnTo>
                <a:lnTo>
                  <a:pt x="1138" y="1487"/>
                </a:lnTo>
                <a:lnTo>
                  <a:pt x="1149" y="1487"/>
                </a:lnTo>
                <a:lnTo>
                  <a:pt x="1151" y="1487"/>
                </a:lnTo>
                <a:lnTo>
                  <a:pt x="1153" y="1488"/>
                </a:lnTo>
                <a:lnTo>
                  <a:pt x="1154" y="1490"/>
                </a:lnTo>
                <a:lnTo>
                  <a:pt x="1155" y="1493"/>
                </a:lnTo>
                <a:lnTo>
                  <a:pt x="1155" y="1504"/>
                </a:lnTo>
                <a:close/>
                <a:moveTo>
                  <a:pt x="1190" y="1571"/>
                </a:moveTo>
                <a:lnTo>
                  <a:pt x="1188" y="1573"/>
                </a:lnTo>
                <a:lnTo>
                  <a:pt x="1187" y="1575"/>
                </a:lnTo>
                <a:lnTo>
                  <a:pt x="1185" y="1576"/>
                </a:lnTo>
                <a:lnTo>
                  <a:pt x="1183" y="1577"/>
                </a:lnTo>
                <a:lnTo>
                  <a:pt x="1172" y="1577"/>
                </a:lnTo>
                <a:lnTo>
                  <a:pt x="1170" y="1576"/>
                </a:lnTo>
                <a:lnTo>
                  <a:pt x="1168" y="1575"/>
                </a:lnTo>
                <a:lnTo>
                  <a:pt x="1167" y="1573"/>
                </a:lnTo>
                <a:lnTo>
                  <a:pt x="1166" y="1571"/>
                </a:lnTo>
                <a:lnTo>
                  <a:pt x="1166" y="1559"/>
                </a:lnTo>
                <a:lnTo>
                  <a:pt x="1167" y="1557"/>
                </a:lnTo>
                <a:lnTo>
                  <a:pt x="1168" y="1555"/>
                </a:lnTo>
                <a:lnTo>
                  <a:pt x="1170" y="1554"/>
                </a:lnTo>
                <a:lnTo>
                  <a:pt x="1172" y="1553"/>
                </a:lnTo>
                <a:lnTo>
                  <a:pt x="1183" y="1553"/>
                </a:lnTo>
                <a:lnTo>
                  <a:pt x="1185" y="1554"/>
                </a:lnTo>
                <a:lnTo>
                  <a:pt x="1187" y="1555"/>
                </a:lnTo>
                <a:lnTo>
                  <a:pt x="1188" y="1557"/>
                </a:lnTo>
                <a:lnTo>
                  <a:pt x="1190" y="1559"/>
                </a:lnTo>
                <a:lnTo>
                  <a:pt x="1190" y="1571"/>
                </a:lnTo>
                <a:close/>
                <a:moveTo>
                  <a:pt x="1190" y="1537"/>
                </a:moveTo>
                <a:lnTo>
                  <a:pt x="1188" y="1539"/>
                </a:lnTo>
                <a:lnTo>
                  <a:pt x="1187" y="1541"/>
                </a:lnTo>
                <a:lnTo>
                  <a:pt x="1185" y="1543"/>
                </a:lnTo>
                <a:lnTo>
                  <a:pt x="1183" y="1543"/>
                </a:lnTo>
                <a:lnTo>
                  <a:pt x="1172" y="1543"/>
                </a:lnTo>
                <a:lnTo>
                  <a:pt x="1170" y="1543"/>
                </a:lnTo>
                <a:lnTo>
                  <a:pt x="1168" y="1541"/>
                </a:lnTo>
                <a:lnTo>
                  <a:pt x="1167" y="1539"/>
                </a:lnTo>
                <a:lnTo>
                  <a:pt x="1166" y="1537"/>
                </a:lnTo>
                <a:lnTo>
                  <a:pt x="1166" y="1526"/>
                </a:lnTo>
                <a:lnTo>
                  <a:pt x="1167" y="1524"/>
                </a:lnTo>
                <a:lnTo>
                  <a:pt x="1168" y="1522"/>
                </a:lnTo>
                <a:lnTo>
                  <a:pt x="1170" y="1521"/>
                </a:lnTo>
                <a:lnTo>
                  <a:pt x="1172" y="1520"/>
                </a:lnTo>
                <a:lnTo>
                  <a:pt x="1183" y="1520"/>
                </a:lnTo>
                <a:lnTo>
                  <a:pt x="1185" y="1521"/>
                </a:lnTo>
                <a:lnTo>
                  <a:pt x="1187" y="1522"/>
                </a:lnTo>
                <a:lnTo>
                  <a:pt x="1188" y="1524"/>
                </a:lnTo>
                <a:lnTo>
                  <a:pt x="1190" y="1526"/>
                </a:lnTo>
                <a:lnTo>
                  <a:pt x="1190" y="1537"/>
                </a:lnTo>
                <a:close/>
                <a:moveTo>
                  <a:pt x="1190" y="1504"/>
                </a:moveTo>
                <a:lnTo>
                  <a:pt x="1188" y="1506"/>
                </a:lnTo>
                <a:lnTo>
                  <a:pt x="1187" y="1508"/>
                </a:lnTo>
                <a:lnTo>
                  <a:pt x="1185" y="1509"/>
                </a:lnTo>
                <a:lnTo>
                  <a:pt x="1183" y="1509"/>
                </a:lnTo>
                <a:lnTo>
                  <a:pt x="1172" y="1509"/>
                </a:lnTo>
                <a:lnTo>
                  <a:pt x="1170" y="1509"/>
                </a:lnTo>
                <a:lnTo>
                  <a:pt x="1168" y="1508"/>
                </a:lnTo>
                <a:lnTo>
                  <a:pt x="1167" y="1506"/>
                </a:lnTo>
                <a:lnTo>
                  <a:pt x="1166" y="1504"/>
                </a:lnTo>
                <a:lnTo>
                  <a:pt x="1166" y="1493"/>
                </a:lnTo>
                <a:lnTo>
                  <a:pt x="1167" y="1490"/>
                </a:lnTo>
                <a:lnTo>
                  <a:pt x="1168" y="1488"/>
                </a:lnTo>
                <a:lnTo>
                  <a:pt x="1170" y="1487"/>
                </a:lnTo>
                <a:lnTo>
                  <a:pt x="1172" y="1487"/>
                </a:lnTo>
                <a:lnTo>
                  <a:pt x="1183" y="1487"/>
                </a:lnTo>
                <a:lnTo>
                  <a:pt x="1185" y="1487"/>
                </a:lnTo>
                <a:lnTo>
                  <a:pt x="1187" y="1488"/>
                </a:lnTo>
                <a:lnTo>
                  <a:pt x="1188" y="1490"/>
                </a:lnTo>
                <a:lnTo>
                  <a:pt x="1190" y="1493"/>
                </a:lnTo>
                <a:lnTo>
                  <a:pt x="1190" y="1504"/>
                </a:lnTo>
                <a:close/>
                <a:moveTo>
                  <a:pt x="1545" y="859"/>
                </a:moveTo>
                <a:lnTo>
                  <a:pt x="1523" y="860"/>
                </a:lnTo>
                <a:lnTo>
                  <a:pt x="1500" y="862"/>
                </a:lnTo>
                <a:lnTo>
                  <a:pt x="1476" y="865"/>
                </a:lnTo>
                <a:lnTo>
                  <a:pt x="1453" y="869"/>
                </a:lnTo>
                <a:lnTo>
                  <a:pt x="1442" y="872"/>
                </a:lnTo>
                <a:lnTo>
                  <a:pt x="1432" y="875"/>
                </a:lnTo>
                <a:lnTo>
                  <a:pt x="1424" y="879"/>
                </a:lnTo>
                <a:lnTo>
                  <a:pt x="1416" y="883"/>
                </a:lnTo>
                <a:lnTo>
                  <a:pt x="1410" y="889"/>
                </a:lnTo>
                <a:lnTo>
                  <a:pt x="1405" y="895"/>
                </a:lnTo>
                <a:lnTo>
                  <a:pt x="1403" y="901"/>
                </a:lnTo>
                <a:lnTo>
                  <a:pt x="1402" y="908"/>
                </a:lnTo>
                <a:lnTo>
                  <a:pt x="1402" y="1141"/>
                </a:lnTo>
                <a:lnTo>
                  <a:pt x="1403" y="1148"/>
                </a:lnTo>
                <a:lnTo>
                  <a:pt x="1405" y="1154"/>
                </a:lnTo>
                <a:lnTo>
                  <a:pt x="1410" y="1160"/>
                </a:lnTo>
                <a:lnTo>
                  <a:pt x="1416" y="1165"/>
                </a:lnTo>
                <a:lnTo>
                  <a:pt x="1424" y="1169"/>
                </a:lnTo>
                <a:lnTo>
                  <a:pt x="1432" y="1173"/>
                </a:lnTo>
                <a:lnTo>
                  <a:pt x="1442" y="1176"/>
                </a:lnTo>
                <a:lnTo>
                  <a:pt x="1453" y="1179"/>
                </a:lnTo>
                <a:lnTo>
                  <a:pt x="1476" y="1184"/>
                </a:lnTo>
                <a:lnTo>
                  <a:pt x="1500" y="1187"/>
                </a:lnTo>
                <a:lnTo>
                  <a:pt x="1523" y="1188"/>
                </a:lnTo>
                <a:lnTo>
                  <a:pt x="1545" y="1189"/>
                </a:lnTo>
                <a:lnTo>
                  <a:pt x="1566" y="1188"/>
                </a:lnTo>
                <a:lnTo>
                  <a:pt x="1589" y="1187"/>
                </a:lnTo>
                <a:lnTo>
                  <a:pt x="1612" y="1184"/>
                </a:lnTo>
                <a:lnTo>
                  <a:pt x="1636" y="1179"/>
                </a:lnTo>
                <a:lnTo>
                  <a:pt x="1646" y="1176"/>
                </a:lnTo>
                <a:lnTo>
                  <a:pt x="1656" y="1173"/>
                </a:lnTo>
                <a:lnTo>
                  <a:pt x="1665" y="1169"/>
                </a:lnTo>
                <a:lnTo>
                  <a:pt x="1672" y="1165"/>
                </a:lnTo>
                <a:lnTo>
                  <a:pt x="1678" y="1160"/>
                </a:lnTo>
                <a:lnTo>
                  <a:pt x="1683" y="1154"/>
                </a:lnTo>
                <a:lnTo>
                  <a:pt x="1686" y="1148"/>
                </a:lnTo>
                <a:lnTo>
                  <a:pt x="1687" y="1141"/>
                </a:lnTo>
                <a:lnTo>
                  <a:pt x="1687" y="908"/>
                </a:lnTo>
                <a:lnTo>
                  <a:pt x="1686" y="901"/>
                </a:lnTo>
                <a:lnTo>
                  <a:pt x="1683" y="895"/>
                </a:lnTo>
                <a:lnTo>
                  <a:pt x="1678" y="889"/>
                </a:lnTo>
                <a:lnTo>
                  <a:pt x="1672" y="883"/>
                </a:lnTo>
                <a:lnTo>
                  <a:pt x="1665" y="879"/>
                </a:lnTo>
                <a:lnTo>
                  <a:pt x="1656" y="875"/>
                </a:lnTo>
                <a:lnTo>
                  <a:pt x="1646" y="872"/>
                </a:lnTo>
                <a:lnTo>
                  <a:pt x="1636" y="869"/>
                </a:lnTo>
                <a:lnTo>
                  <a:pt x="1612" y="865"/>
                </a:lnTo>
                <a:lnTo>
                  <a:pt x="1589" y="862"/>
                </a:lnTo>
                <a:lnTo>
                  <a:pt x="1566" y="860"/>
                </a:lnTo>
                <a:lnTo>
                  <a:pt x="1545" y="859"/>
                </a:lnTo>
                <a:close/>
                <a:moveTo>
                  <a:pt x="1545" y="939"/>
                </a:moveTo>
                <a:lnTo>
                  <a:pt x="1520" y="939"/>
                </a:lnTo>
                <a:lnTo>
                  <a:pt x="1497" y="937"/>
                </a:lnTo>
                <a:lnTo>
                  <a:pt x="1477" y="934"/>
                </a:lnTo>
                <a:lnTo>
                  <a:pt x="1460" y="930"/>
                </a:lnTo>
                <a:lnTo>
                  <a:pt x="1444" y="925"/>
                </a:lnTo>
                <a:lnTo>
                  <a:pt x="1433" y="919"/>
                </a:lnTo>
                <a:lnTo>
                  <a:pt x="1429" y="916"/>
                </a:lnTo>
                <a:lnTo>
                  <a:pt x="1426" y="913"/>
                </a:lnTo>
                <a:lnTo>
                  <a:pt x="1424" y="910"/>
                </a:lnTo>
                <a:lnTo>
                  <a:pt x="1424" y="907"/>
                </a:lnTo>
                <a:lnTo>
                  <a:pt x="1424" y="904"/>
                </a:lnTo>
                <a:lnTo>
                  <a:pt x="1426" y="900"/>
                </a:lnTo>
                <a:lnTo>
                  <a:pt x="1429" y="897"/>
                </a:lnTo>
                <a:lnTo>
                  <a:pt x="1433" y="894"/>
                </a:lnTo>
                <a:lnTo>
                  <a:pt x="1444" y="889"/>
                </a:lnTo>
                <a:lnTo>
                  <a:pt x="1460" y="883"/>
                </a:lnTo>
                <a:lnTo>
                  <a:pt x="1477" y="879"/>
                </a:lnTo>
                <a:lnTo>
                  <a:pt x="1497" y="876"/>
                </a:lnTo>
                <a:lnTo>
                  <a:pt x="1520" y="874"/>
                </a:lnTo>
                <a:lnTo>
                  <a:pt x="1545" y="873"/>
                </a:lnTo>
                <a:lnTo>
                  <a:pt x="1569" y="874"/>
                </a:lnTo>
                <a:lnTo>
                  <a:pt x="1591" y="876"/>
                </a:lnTo>
                <a:lnTo>
                  <a:pt x="1611" y="879"/>
                </a:lnTo>
                <a:lnTo>
                  <a:pt x="1630" y="883"/>
                </a:lnTo>
                <a:lnTo>
                  <a:pt x="1644" y="889"/>
                </a:lnTo>
                <a:lnTo>
                  <a:pt x="1655" y="894"/>
                </a:lnTo>
                <a:lnTo>
                  <a:pt x="1659" y="897"/>
                </a:lnTo>
                <a:lnTo>
                  <a:pt x="1662" y="900"/>
                </a:lnTo>
                <a:lnTo>
                  <a:pt x="1664" y="904"/>
                </a:lnTo>
                <a:lnTo>
                  <a:pt x="1665" y="907"/>
                </a:lnTo>
                <a:lnTo>
                  <a:pt x="1664" y="910"/>
                </a:lnTo>
                <a:lnTo>
                  <a:pt x="1662" y="913"/>
                </a:lnTo>
                <a:lnTo>
                  <a:pt x="1659" y="916"/>
                </a:lnTo>
                <a:lnTo>
                  <a:pt x="1655" y="919"/>
                </a:lnTo>
                <a:lnTo>
                  <a:pt x="1644" y="925"/>
                </a:lnTo>
                <a:lnTo>
                  <a:pt x="1630" y="930"/>
                </a:lnTo>
                <a:lnTo>
                  <a:pt x="1611" y="934"/>
                </a:lnTo>
                <a:lnTo>
                  <a:pt x="1591" y="937"/>
                </a:lnTo>
                <a:lnTo>
                  <a:pt x="1569" y="939"/>
                </a:lnTo>
                <a:lnTo>
                  <a:pt x="1545" y="939"/>
                </a:lnTo>
                <a:close/>
                <a:moveTo>
                  <a:pt x="1676" y="1459"/>
                </a:moveTo>
                <a:lnTo>
                  <a:pt x="1676" y="1455"/>
                </a:lnTo>
                <a:lnTo>
                  <a:pt x="1674" y="1450"/>
                </a:lnTo>
                <a:lnTo>
                  <a:pt x="1672" y="1446"/>
                </a:lnTo>
                <a:lnTo>
                  <a:pt x="1669" y="1443"/>
                </a:lnTo>
                <a:lnTo>
                  <a:pt x="1666" y="1440"/>
                </a:lnTo>
                <a:lnTo>
                  <a:pt x="1662" y="1438"/>
                </a:lnTo>
                <a:lnTo>
                  <a:pt x="1657" y="1436"/>
                </a:lnTo>
                <a:lnTo>
                  <a:pt x="1652" y="1436"/>
                </a:lnTo>
                <a:lnTo>
                  <a:pt x="1648" y="1436"/>
                </a:lnTo>
                <a:lnTo>
                  <a:pt x="1644" y="1437"/>
                </a:lnTo>
                <a:lnTo>
                  <a:pt x="1641" y="1439"/>
                </a:lnTo>
                <a:lnTo>
                  <a:pt x="1638" y="1441"/>
                </a:lnTo>
                <a:lnTo>
                  <a:pt x="1635" y="1444"/>
                </a:lnTo>
                <a:lnTo>
                  <a:pt x="1632" y="1447"/>
                </a:lnTo>
                <a:lnTo>
                  <a:pt x="1631" y="1450"/>
                </a:lnTo>
                <a:lnTo>
                  <a:pt x="1629" y="1454"/>
                </a:lnTo>
                <a:lnTo>
                  <a:pt x="1614" y="1454"/>
                </a:lnTo>
                <a:lnTo>
                  <a:pt x="1612" y="1451"/>
                </a:lnTo>
                <a:lnTo>
                  <a:pt x="1610" y="1448"/>
                </a:lnTo>
                <a:lnTo>
                  <a:pt x="1608" y="1445"/>
                </a:lnTo>
                <a:lnTo>
                  <a:pt x="1605" y="1442"/>
                </a:lnTo>
                <a:lnTo>
                  <a:pt x="1602" y="1440"/>
                </a:lnTo>
                <a:lnTo>
                  <a:pt x="1599" y="1439"/>
                </a:lnTo>
                <a:lnTo>
                  <a:pt x="1595" y="1438"/>
                </a:lnTo>
                <a:lnTo>
                  <a:pt x="1591" y="1437"/>
                </a:lnTo>
                <a:lnTo>
                  <a:pt x="1586" y="1438"/>
                </a:lnTo>
                <a:lnTo>
                  <a:pt x="1582" y="1439"/>
                </a:lnTo>
                <a:lnTo>
                  <a:pt x="1578" y="1441"/>
                </a:lnTo>
                <a:lnTo>
                  <a:pt x="1574" y="1444"/>
                </a:lnTo>
                <a:lnTo>
                  <a:pt x="1571" y="1448"/>
                </a:lnTo>
                <a:lnTo>
                  <a:pt x="1569" y="1452"/>
                </a:lnTo>
                <a:lnTo>
                  <a:pt x="1568" y="1456"/>
                </a:lnTo>
                <a:lnTo>
                  <a:pt x="1567" y="1461"/>
                </a:lnTo>
                <a:lnTo>
                  <a:pt x="1568" y="1466"/>
                </a:lnTo>
                <a:lnTo>
                  <a:pt x="1569" y="1470"/>
                </a:lnTo>
                <a:lnTo>
                  <a:pt x="1571" y="1474"/>
                </a:lnTo>
                <a:lnTo>
                  <a:pt x="1574" y="1478"/>
                </a:lnTo>
                <a:lnTo>
                  <a:pt x="1578" y="1481"/>
                </a:lnTo>
                <a:lnTo>
                  <a:pt x="1582" y="1483"/>
                </a:lnTo>
                <a:lnTo>
                  <a:pt x="1586" y="1485"/>
                </a:lnTo>
                <a:lnTo>
                  <a:pt x="1591" y="1486"/>
                </a:lnTo>
                <a:lnTo>
                  <a:pt x="1595" y="1485"/>
                </a:lnTo>
                <a:lnTo>
                  <a:pt x="1598" y="1485"/>
                </a:lnTo>
                <a:lnTo>
                  <a:pt x="1601" y="1482"/>
                </a:lnTo>
                <a:lnTo>
                  <a:pt x="1604" y="1480"/>
                </a:lnTo>
                <a:lnTo>
                  <a:pt x="1607" y="1478"/>
                </a:lnTo>
                <a:lnTo>
                  <a:pt x="1610" y="1476"/>
                </a:lnTo>
                <a:lnTo>
                  <a:pt x="1611" y="1473"/>
                </a:lnTo>
                <a:lnTo>
                  <a:pt x="1613" y="1470"/>
                </a:lnTo>
                <a:lnTo>
                  <a:pt x="1631" y="1470"/>
                </a:lnTo>
                <a:lnTo>
                  <a:pt x="1634" y="1473"/>
                </a:lnTo>
                <a:lnTo>
                  <a:pt x="1636" y="1477"/>
                </a:lnTo>
                <a:lnTo>
                  <a:pt x="1640" y="1479"/>
                </a:lnTo>
                <a:lnTo>
                  <a:pt x="1644" y="1481"/>
                </a:lnTo>
                <a:lnTo>
                  <a:pt x="1644" y="1493"/>
                </a:lnTo>
                <a:lnTo>
                  <a:pt x="1641" y="1495"/>
                </a:lnTo>
                <a:lnTo>
                  <a:pt x="1638" y="1497"/>
                </a:lnTo>
                <a:lnTo>
                  <a:pt x="1635" y="1499"/>
                </a:lnTo>
                <a:lnTo>
                  <a:pt x="1633" y="1502"/>
                </a:lnTo>
                <a:lnTo>
                  <a:pt x="1631" y="1505"/>
                </a:lnTo>
                <a:lnTo>
                  <a:pt x="1630" y="1508"/>
                </a:lnTo>
                <a:lnTo>
                  <a:pt x="1629" y="1512"/>
                </a:lnTo>
                <a:lnTo>
                  <a:pt x="1629" y="1515"/>
                </a:lnTo>
                <a:lnTo>
                  <a:pt x="1629" y="1520"/>
                </a:lnTo>
                <a:lnTo>
                  <a:pt x="1631" y="1524"/>
                </a:lnTo>
                <a:lnTo>
                  <a:pt x="1633" y="1528"/>
                </a:lnTo>
                <a:lnTo>
                  <a:pt x="1636" y="1532"/>
                </a:lnTo>
                <a:lnTo>
                  <a:pt x="1639" y="1535"/>
                </a:lnTo>
                <a:lnTo>
                  <a:pt x="1643" y="1537"/>
                </a:lnTo>
                <a:lnTo>
                  <a:pt x="1648" y="1538"/>
                </a:lnTo>
                <a:lnTo>
                  <a:pt x="1652" y="1539"/>
                </a:lnTo>
                <a:lnTo>
                  <a:pt x="1657" y="1538"/>
                </a:lnTo>
                <a:lnTo>
                  <a:pt x="1662" y="1537"/>
                </a:lnTo>
                <a:lnTo>
                  <a:pt x="1666" y="1535"/>
                </a:lnTo>
                <a:lnTo>
                  <a:pt x="1669" y="1532"/>
                </a:lnTo>
                <a:lnTo>
                  <a:pt x="1672" y="1528"/>
                </a:lnTo>
                <a:lnTo>
                  <a:pt x="1674" y="1524"/>
                </a:lnTo>
                <a:lnTo>
                  <a:pt x="1676" y="1520"/>
                </a:lnTo>
                <a:lnTo>
                  <a:pt x="1676" y="1515"/>
                </a:lnTo>
                <a:lnTo>
                  <a:pt x="1676" y="1511"/>
                </a:lnTo>
                <a:lnTo>
                  <a:pt x="1675" y="1508"/>
                </a:lnTo>
                <a:lnTo>
                  <a:pt x="1673" y="1504"/>
                </a:lnTo>
                <a:lnTo>
                  <a:pt x="1671" y="1501"/>
                </a:lnTo>
                <a:lnTo>
                  <a:pt x="1669" y="1498"/>
                </a:lnTo>
                <a:lnTo>
                  <a:pt x="1666" y="1496"/>
                </a:lnTo>
                <a:lnTo>
                  <a:pt x="1663" y="1494"/>
                </a:lnTo>
                <a:lnTo>
                  <a:pt x="1659" y="1493"/>
                </a:lnTo>
                <a:lnTo>
                  <a:pt x="1659" y="1482"/>
                </a:lnTo>
                <a:lnTo>
                  <a:pt x="1663" y="1480"/>
                </a:lnTo>
                <a:lnTo>
                  <a:pt x="1666" y="1479"/>
                </a:lnTo>
                <a:lnTo>
                  <a:pt x="1669" y="1476"/>
                </a:lnTo>
                <a:lnTo>
                  <a:pt x="1671" y="1473"/>
                </a:lnTo>
                <a:lnTo>
                  <a:pt x="1673" y="1470"/>
                </a:lnTo>
                <a:lnTo>
                  <a:pt x="1675" y="1467"/>
                </a:lnTo>
                <a:lnTo>
                  <a:pt x="1676" y="1463"/>
                </a:lnTo>
                <a:lnTo>
                  <a:pt x="1676" y="1459"/>
                </a:lnTo>
                <a:close/>
                <a:moveTo>
                  <a:pt x="1591" y="1469"/>
                </a:moveTo>
                <a:lnTo>
                  <a:pt x="1588" y="1469"/>
                </a:lnTo>
                <a:lnTo>
                  <a:pt x="1585" y="1467"/>
                </a:lnTo>
                <a:lnTo>
                  <a:pt x="1583" y="1464"/>
                </a:lnTo>
                <a:lnTo>
                  <a:pt x="1583" y="1461"/>
                </a:lnTo>
                <a:lnTo>
                  <a:pt x="1583" y="1458"/>
                </a:lnTo>
                <a:lnTo>
                  <a:pt x="1585" y="1455"/>
                </a:lnTo>
                <a:lnTo>
                  <a:pt x="1588" y="1453"/>
                </a:lnTo>
                <a:lnTo>
                  <a:pt x="1591" y="1453"/>
                </a:lnTo>
                <a:lnTo>
                  <a:pt x="1594" y="1453"/>
                </a:lnTo>
                <a:lnTo>
                  <a:pt x="1597" y="1455"/>
                </a:lnTo>
                <a:lnTo>
                  <a:pt x="1599" y="1458"/>
                </a:lnTo>
                <a:lnTo>
                  <a:pt x="1599" y="1461"/>
                </a:lnTo>
                <a:lnTo>
                  <a:pt x="1599" y="1464"/>
                </a:lnTo>
                <a:lnTo>
                  <a:pt x="1597" y="1467"/>
                </a:lnTo>
                <a:lnTo>
                  <a:pt x="1594" y="1469"/>
                </a:lnTo>
                <a:lnTo>
                  <a:pt x="1591" y="1469"/>
                </a:lnTo>
                <a:close/>
                <a:moveTo>
                  <a:pt x="1661" y="1515"/>
                </a:moveTo>
                <a:lnTo>
                  <a:pt x="1660" y="1519"/>
                </a:lnTo>
                <a:lnTo>
                  <a:pt x="1658" y="1521"/>
                </a:lnTo>
                <a:lnTo>
                  <a:pt x="1656" y="1523"/>
                </a:lnTo>
                <a:lnTo>
                  <a:pt x="1652" y="1524"/>
                </a:lnTo>
                <a:lnTo>
                  <a:pt x="1649" y="1523"/>
                </a:lnTo>
                <a:lnTo>
                  <a:pt x="1647" y="1521"/>
                </a:lnTo>
                <a:lnTo>
                  <a:pt x="1645" y="1519"/>
                </a:lnTo>
                <a:lnTo>
                  <a:pt x="1644" y="1515"/>
                </a:lnTo>
                <a:lnTo>
                  <a:pt x="1645" y="1512"/>
                </a:lnTo>
                <a:lnTo>
                  <a:pt x="1647" y="1509"/>
                </a:lnTo>
                <a:lnTo>
                  <a:pt x="1649" y="1508"/>
                </a:lnTo>
                <a:lnTo>
                  <a:pt x="1652" y="1507"/>
                </a:lnTo>
                <a:lnTo>
                  <a:pt x="1656" y="1508"/>
                </a:lnTo>
                <a:lnTo>
                  <a:pt x="1658" y="1509"/>
                </a:lnTo>
                <a:lnTo>
                  <a:pt x="1660" y="1512"/>
                </a:lnTo>
                <a:lnTo>
                  <a:pt x="1661" y="1515"/>
                </a:lnTo>
                <a:close/>
                <a:moveTo>
                  <a:pt x="1652" y="1468"/>
                </a:moveTo>
                <a:lnTo>
                  <a:pt x="1649" y="1467"/>
                </a:lnTo>
                <a:lnTo>
                  <a:pt x="1647" y="1465"/>
                </a:lnTo>
                <a:lnTo>
                  <a:pt x="1645" y="1463"/>
                </a:lnTo>
                <a:lnTo>
                  <a:pt x="1644" y="1459"/>
                </a:lnTo>
                <a:lnTo>
                  <a:pt x="1645" y="1456"/>
                </a:lnTo>
                <a:lnTo>
                  <a:pt x="1647" y="1453"/>
                </a:lnTo>
                <a:lnTo>
                  <a:pt x="1649" y="1452"/>
                </a:lnTo>
                <a:lnTo>
                  <a:pt x="1652" y="1451"/>
                </a:lnTo>
                <a:lnTo>
                  <a:pt x="1656" y="1452"/>
                </a:lnTo>
                <a:lnTo>
                  <a:pt x="1658" y="1453"/>
                </a:lnTo>
                <a:lnTo>
                  <a:pt x="1660" y="1456"/>
                </a:lnTo>
                <a:lnTo>
                  <a:pt x="1661" y="1459"/>
                </a:lnTo>
                <a:lnTo>
                  <a:pt x="1660" y="1463"/>
                </a:lnTo>
                <a:lnTo>
                  <a:pt x="1658" y="1465"/>
                </a:lnTo>
                <a:lnTo>
                  <a:pt x="1656" y="1467"/>
                </a:lnTo>
                <a:lnTo>
                  <a:pt x="1652" y="146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160" name="Freeform 29"/>
          <p:cNvSpPr>
            <a:spLocks noEditPoints="1"/>
          </p:cNvSpPr>
          <p:nvPr/>
        </p:nvSpPr>
        <p:spPr bwMode="auto">
          <a:xfrm>
            <a:off x="9247462" y="1186133"/>
            <a:ext cx="417479" cy="484632"/>
          </a:xfrm>
          <a:custGeom>
            <a:avLst/>
            <a:gdLst>
              <a:gd name="T0" fmla="*/ 1461 w 1700"/>
              <a:gd name="T1" fmla="*/ 1560 h 2102"/>
              <a:gd name="T2" fmla="*/ 1129 w 1700"/>
              <a:gd name="T3" fmla="*/ 1618 h 2102"/>
              <a:gd name="T4" fmla="*/ 685 w 1700"/>
              <a:gd name="T5" fmla="*/ 1626 h 2102"/>
              <a:gd name="T6" fmla="*/ 320 w 1700"/>
              <a:gd name="T7" fmla="*/ 1580 h 2102"/>
              <a:gd name="T8" fmla="*/ 47 w 1700"/>
              <a:gd name="T9" fmla="*/ 1483 h 2102"/>
              <a:gd name="T10" fmla="*/ 7 w 1700"/>
              <a:gd name="T11" fmla="*/ 1859 h 2102"/>
              <a:gd name="T12" fmla="*/ 134 w 1700"/>
              <a:gd name="T13" fmla="*/ 1984 h 2102"/>
              <a:gd name="T14" fmla="*/ 374 w 1700"/>
              <a:gd name="T15" fmla="*/ 2059 h 2102"/>
              <a:gd name="T16" fmla="*/ 723 w 1700"/>
              <a:gd name="T17" fmla="*/ 2099 h 2102"/>
              <a:gd name="T18" fmla="*/ 1187 w 1700"/>
              <a:gd name="T19" fmla="*/ 2082 h 2102"/>
              <a:gd name="T20" fmla="*/ 1456 w 1700"/>
              <a:gd name="T21" fmla="*/ 2027 h 2102"/>
              <a:gd name="T22" fmla="*/ 1649 w 1700"/>
              <a:gd name="T23" fmla="*/ 1928 h 2102"/>
              <a:gd name="T24" fmla="*/ 1700 w 1700"/>
              <a:gd name="T25" fmla="*/ 1456 h 2102"/>
              <a:gd name="T26" fmla="*/ 1567 w 1700"/>
              <a:gd name="T27" fmla="*/ 935 h 2102"/>
              <a:gd name="T28" fmla="*/ 1252 w 1700"/>
              <a:gd name="T29" fmla="*/ 1014 h 2102"/>
              <a:gd name="T30" fmla="*/ 850 w 1700"/>
              <a:gd name="T31" fmla="*/ 1043 h 2102"/>
              <a:gd name="T32" fmla="*/ 449 w 1700"/>
              <a:gd name="T33" fmla="*/ 1014 h 2102"/>
              <a:gd name="T34" fmla="*/ 134 w 1700"/>
              <a:gd name="T35" fmla="*/ 935 h 2102"/>
              <a:gd name="T36" fmla="*/ 0 w 1700"/>
              <a:gd name="T37" fmla="*/ 873 h 2102"/>
              <a:gd name="T38" fmla="*/ 28 w 1700"/>
              <a:gd name="T39" fmla="*/ 1313 h 2102"/>
              <a:gd name="T40" fmla="*/ 144 w 1700"/>
              <a:gd name="T41" fmla="*/ 1400 h 2102"/>
              <a:gd name="T42" fmla="*/ 361 w 1700"/>
              <a:gd name="T43" fmla="*/ 1468 h 2102"/>
              <a:gd name="T44" fmla="*/ 802 w 1700"/>
              <a:gd name="T45" fmla="*/ 1513 h 2102"/>
              <a:gd name="T46" fmla="*/ 1230 w 1700"/>
              <a:gd name="T47" fmla="*/ 1487 h 2102"/>
              <a:gd name="T48" fmla="*/ 1514 w 1700"/>
              <a:gd name="T49" fmla="*/ 1418 h 2102"/>
              <a:gd name="T50" fmla="*/ 1653 w 1700"/>
              <a:gd name="T51" fmla="*/ 1335 h 2102"/>
              <a:gd name="T52" fmla="*/ 1700 w 1700"/>
              <a:gd name="T53" fmla="*/ 1236 h 2102"/>
              <a:gd name="T54" fmla="*/ 789 w 1700"/>
              <a:gd name="T55" fmla="*/ 1 h 2102"/>
              <a:gd name="T56" fmla="*/ 408 w 1700"/>
              <a:gd name="T57" fmla="*/ 37 h 2102"/>
              <a:gd name="T58" fmla="*/ 159 w 1700"/>
              <a:gd name="T59" fmla="*/ 108 h 2102"/>
              <a:gd name="T60" fmla="*/ 14 w 1700"/>
              <a:gd name="T61" fmla="*/ 225 h 2102"/>
              <a:gd name="T62" fmla="*/ 7 w 1700"/>
              <a:gd name="T63" fmla="*/ 683 h 2102"/>
              <a:gd name="T64" fmla="*/ 89 w 1700"/>
              <a:gd name="T65" fmla="*/ 780 h 2102"/>
              <a:gd name="T66" fmla="*/ 256 w 1700"/>
              <a:gd name="T67" fmla="*/ 853 h 2102"/>
              <a:gd name="T68" fmla="*/ 641 w 1700"/>
              <a:gd name="T69" fmla="*/ 917 h 2102"/>
              <a:gd name="T70" fmla="*/ 1060 w 1700"/>
              <a:gd name="T71" fmla="*/ 917 h 2102"/>
              <a:gd name="T72" fmla="*/ 1443 w 1700"/>
              <a:gd name="T73" fmla="*/ 853 h 2102"/>
              <a:gd name="T74" fmla="*/ 1611 w 1700"/>
              <a:gd name="T75" fmla="*/ 780 h 2102"/>
              <a:gd name="T76" fmla="*/ 1693 w 1700"/>
              <a:gd name="T77" fmla="*/ 683 h 2102"/>
              <a:gd name="T78" fmla="*/ 1686 w 1700"/>
              <a:gd name="T79" fmla="*/ 225 h 2102"/>
              <a:gd name="T80" fmla="*/ 1541 w 1700"/>
              <a:gd name="T81" fmla="*/ 108 h 2102"/>
              <a:gd name="T82" fmla="*/ 1292 w 1700"/>
              <a:gd name="T83" fmla="*/ 37 h 2102"/>
              <a:gd name="T84" fmla="*/ 912 w 1700"/>
              <a:gd name="T85" fmla="*/ 1 h 2102"/>
              <a:gd name="T86" fmla="*/ 569 w 1700"/>
              <a:gd name="T87" fmla="*/ 432 h 2102"/>
              <a:gd name="T88" fmla="*/ 338 w 1700"/>
              <a:gd name="T89" fmla="*/ 391 h 2102"/>
              <a:gd name="T90" fmla="*/ 184 w 1700"/>
              <a:gd name="T91" fmla="*/ 328 h 2102"/>
              <a:gd name="T92" fmla="*/ 127 w 1700"/>
              <a:gd name="T93" fmla="*/ 251 h 2102"/>
              <a:gd name="T94" fmla="*/ 184 w 1700"/>
              <a:gd name="T95" fmla="*/ 174 h 2102"/>
              <a:gd name="T96" fmla="*/ 338 w 1700"/>
              <a:gd name="T97" fmla="*/ 112 h 2102"/>
              <a:gd name="T98" fmla="*/ 569 w 1700"/>
              <a:gd name="T99" fmla="*/ 69 h 2102"/>
              <a:gd name="T100" fmla="*/ 924 w 1700"/>
              <a:gd name="T101" fmla="*/ 55 h 2102"/>
              <a:gd name="T102" fmla="*/ 1255 w 1700"/>
              <a:gd name="T103" fmla="*/ 87 h 2102"/>
              <a:gd name="T104" fmla="*/ 1450 w 1700"/>
              <a:gd name="T105" fmla="*/ 141 h 2102"/>
              <a:gd name="T106" fmla="*/ 1559 w 1700"/>
              <a:gd name="T107" fmla="*/ 211 h 2102"/>
              <a:gd name="T108" fmla="*/ 1559 w 1700"/>
              <a:gd name="T109" fmla="*/ 291 h 2102"/>
              <a:gd name="T110" fmla="*/ 1450 w 1700"/>
              <a:gd name="T111" fmla="*/ 362 h 2102"/>
              <a:gd name="T112" fmla="*/ 1255 w 1700"/>
              <a:gd name="T113" fmla="*/ 414 h 2102"/>
              <a:gd name="T114" fmla="*/ 924 w 1700"/>
              <a:gd name="T115" fmla="*/ 448 h 2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0" h="2102">
                <a:moveTo>
                  <a:pt x="1678" y="1467"/>
                </a:moveTo>
                <a:lnTo>
                  <a:pt x="1653" y="1483"/>
                </a:lnTo>
                <a:lnTo>
                  <a:pt x="1626" y="1497"/>
                </a:lnTo>
                <a:lnTo>
                  <a:pt x="1597" y="1511"/>
                </a:lnTo>
                <a:lnTo>
                  <a:pt x="1567" y="1524"/>
                </a:lnTo>
                <a:lnTo>
                  <a:pt x="1533" y="1537"/>
                </a:lnTo>
                <a:lnTo>
                  <a:pt x="1498" y="1549"/>
                </a:lnTo>
                <a:lnTo>
                  <a:pt x="1461" y="1560"/>
                </a:lnTo>
                <a:lnTo>
                  <a:pt x="1422" y="1571"/>
                </a:lnTo>
                <a:lnTo>
                  <a:pt x="1379" y="1580"/>
                </a:lnTo>
                <a:lnTo>
                  <a:pt x="1337" y="1589"/>
                </a:lnTo>
                <a:lnTo>
                  <a:pt x="1294" y="1597"/>
                </a:lnTo>
                <a:lnTo>
                  <a:pt x="1252" y="1603"/>
                </a:lnTo>
                <a:lnTo>
                  <a:pt x="1211" y="1609"/>
                </a:lnTo>
                <a:lnTo>
                  <a:pt x="1169" y="1614"/>
                </a:lnTo>
                <a:lnTo>
                  <a:pt x="1129" y="1618"/>
                </a:lnTo>
                <a:lnTo>
                  <a:pt x="1089" y="1621"/>
                </a:lnTo>
                <a:lnTo>
                  <a:pt x="1015" y="1626"/>
                </a:lnTo>
                <a:lnTo>
                  <a:pt x="949" y="1629"/>
                </a:lnTo>
                <a:lnTo>
                  <a:pt x="894" y="1631"/>
                </a:lnTo>
                <a:lnTo>
                  <a:pt x="850" y="1631"/>
                </a:lnTo>
                <a:lnTo>
                  <a:pt x="807" y="1631"/>
                </a:lnTo>
                <a:lnTo>
                  <a:pt x="751" y="1629"/>
                </a:lnTo>
                <a:lnTo>
                  <a:pt x="685" y="1626"/>
                </a:lnTo>
                <a:lnTo>
                  <a:pt x="612" y="1621"/>
                </a:lnTo>
                <a:lnTo>
                  <a:pt x="572" y="1618"/>
                </a:lnTo>
                <a:lnTo>
                  <a:pt x="532" y="1614"/>
                </a:lnTo>
                <a:lnTo>
                  <a:pt x="490" y="1609"/>
                </a:lnTo>
                <a:lnTo>
                  <a:pt x="449" y="1603"/>
                </a:lnTo>
                <a:lnTo>
                  <a:pt x="406" y="1597"/>
                </a:lnTo>
                <a:lnTo>
                  <a:pt x="363" y="1589"/>
                </a:lnTo>
                <a:lnTo>
                  <a:pt x="320" y="1580"/>
                </a:lnTo>
                <a:lnTo>
                  <a:pt x="279" y="1571"/>
                </a:lnTo>
                <a:lnTo>
                  <a:pt x="239" y="1560"/>
                </a:lnTo>
                <a:lnTo>
                  <a:pt x="202" y="1549"/>
                </a:lnTo>
                <a:lnTo>
                  <a:pt x="167" y="1537"/>
                </a:lnTo>
                <a:lnTo>
                  <a:pt x="134" y="1524"/>
                </a:lnTo>
                <a:lnTo>
                  <a:pt x="103" y="1511"/>
                </a:lnTo>
                <a:lnTo>
                  <a:pt x="74" y="1497"/>
                </a:lnTo>
                <a:lnTo>
                  <a:pt x="47" y="1483"/>
                </a:lnTo>
                <a:lnTo>
                  <a:pt x="23" y="1467"/>
                </a:lnTo>
                <a:lnTo>
                  <a:pt x="12" y="1459"/>
                </a:lnTo>
                <a:lnTo>
                  <a:pt x="0" y="1451"/>
                </a:lnTo>
                <a:lnTo>
                  <a:pt x="0" y="1456"/>
                </a:lnTo>
                <a:lnTo>
                  <a:pt x="0" y="1461"/>
                </a:lnTo>
                <a:lnTo>
                  <a:pt x="0" y="1819"/>
                </a:lnTo>
                <a:lnTo>
                  <a:pt x="1" y="1840"/>
                </a:lnTo>
                <a:lnTo>
                  <a:pt x="7" y="1859"/>
                </a:lnTo>
                <a:lnTo>
                  <a:pt x="14" y="1877"/>
                </a:lnTo>
                <a:lnTo>
                  <a:pt x="24" y="1896"/>
                </a:lnTo>
                <a:lnTo>
                  <a:pt x="37" y="1913"/>
                </a:lnTo>
                <a:lnTo>
                  <a:pt x="52" y="1928"/>
                </a:lnTo>
                <a:lnTo>
                  <a:pt x="69" y="1943"/>
                </a:lnTo>
                <a:lnTo>
                  <a:pt x="88" y="1957"/>
                </a:lnTo>
                <a:lnTo>
                  <a:pt x="111" y="1971"/>
                </a:lnTo>
                <a:lnTo>
                  <a:pt x="134" y="1984"/>
                </a:lnTo>
                <a:lnTo>
                  <a:pt x="159" y="1996"/>
                </a:lnTo>
                <a:lnTo>
                  <a:pt x="186" y="2007"/>
                </a:lnTo>
                <a:lnTo>
                  <a:pt x="214" y="2017"/>
                </a:lnTo>
                <a:lnTo>
                  <a:pt x="244" y="2027"/>
                </a:lnTo>
                <a:lnTo>
                  <a:pt x="275" y="2036"/>
                </a:lnTo>
                <a:lnTo>
                  <a:pt x="307" y="2044"/>
                </a:lnTo>
                <a:lnTo>
                  <a:pt x="339" y="2052"/>
                </a:lnTo>
                <a:lnTo>
                  <a:pt x="374" y="2059"/>
                </a:lnTo>
                <a:lnTo>
                  <a:pt x="408" y="2066"/>
                </a:lnTo>
                <a:lnTo>
                  <a:pt x="443" y="2072"/>
                </a:lnTo>
                <a:lnTo>
                  <a:pt x="478" y="2077"/>
                </a:lnTo>
                <a:lnTo>
                  <a:pt x="513" y="2082"/>
                </a:lnTo>
                <a:lnTo>
                  <a:pt x="549" y="2086"/>
                </a:lnTo>
                <a:lnTo>
                  <a:pt x="584" y="2090"/>
                </a:lnTo>
                <a:lnTo>
                  <a:pt x="654" y="2096"/>
                </a:lnTo>
                <a:lnTo>
                  <a:pt x="723" y="2099"/>
                </a:lnTo>
                <a:lnTo>
                  <a:pt x="789" y="2102"/>
                </a:lnTo>
                <a:lnTo>
                  <a:pt x="850" y="2102"/>
                </a:lnTo>
                <a:lnTo>
                  <a:pt x="912" y="2102"/>
                </a:lnTo>
                <a:lnTo>
                  <a:pt x="977" y="2099"/>
                </a:lnTo>
                <a:lnTo>
                  <a:pt x="1046" y="2096"/>
                </a:lnTo>
                <a:lnTo>
                  <a:pt x="1116" y="2090"/>
                </a:lnTo>
                <a:lnTo>
                  <a:pt x="1152" y="2086"/>
                </a:lnTo>
                <a:lnTo>
                  <a:pt x="1187" y="2082"/>
                </a:lnTo>
                <a:lnTo>
                  <a:pt x="1223" y="2077"/>
                </a:lnTo>
                <a:lnTo>
                  <a:pt x="1258" y="2072"/>
                </a:lnTo>
                <a:lnTo>
                  <a:pt x="1292" y="2066"/>
                </a:lnTo>
                <a:lnTo>
                  <a:pt x="1327" y="2059"/>
                </a:lnTo>
                <a:lnTo>
                  <a:pt x="1360" y="2052"/>
                </a:lnTo>
                <a:lnTo>
                  <a:pt x="1394" y="2044"/>
                </a:lnTo>
                <a:lnTo>
                  <a:pt x="1425" y="2036"/>
                </a:lnTo>
                <a:lnTo>
                  <a:pt x="1456" y="2027"/>
                </a:lnTo>
                <a:lnTo>
                  <a:pt x="1486" y="2017"/>
                </a:lnTo>
                <a:lnTo>
                  <a:pt x="1514" y="2007"/>
                </a:lnTo>
                <a:lnTo>
                  <a:pt x="1541" y="1996"/>
                </a:lnTo>
                <a:lnTo>
                  <a:pt x="1567" y="1984"/>
                </a:lnTo>
                <a:lnTo>
                  <a:pt x="1590" y="1971"/>
                </a:lnTo>
                <a:lnTo>
                  <a:pt x="1611" y="1957"/>
                </a:lnTo>
                <a:lnTo>
                  <a:pt x="1631" y="1943"/>
                </a:lnTo>
                <a:lnTo>
                  <a:pt x="1649" y="1928"/>
                </a:lnTo>
                <a:lnTo>
                  <a:pt x="1664" y="1913"/>
                </a:lnTo>
                <a:lnTo>
                  <a:pt x="1676" y="1896"/>
                </a:lnTo>
                <a:lnTo>
                  <a:pt x="1686" y="1877"/>
                </a:lnTo>
                <a:lnTo>
                  <a:pt x="1694" y="1859"/>
                </a:lnTo>
                <a:lnTo>
                  <a:pt x="1698" y="1840"/>
                </a:lnTo>
                <a:lnTo>
                  <a:pt x="1700" y="1819"/>
                </a:lnTo>
                <a:lnTo>
                  <a:pt x="1700" y="1461"/>
                </a:lnTo>
                <a:lnTo>
                  <a:pt x="1700" y="1456"/>
                </a:lnTo>
                <a:lnTo>
                  <a:pt x="1699" y="1451"/>
                </a:lnTo>
                <a:lnTo>
                  <a:pt x="1689" y="1459"/>
                </a:lnTo>
                <a:lnTo>
                  <a:pt x="1678" y="1467"/>
                </a:lnTo>
                <a:close/>
                <a:moveTo>
                  <a:pt x="1678" y="878"/>
                </a:moveTo>
                <a:lnTo>
                  <a:pt x="1653" y="894"/>
                </a:lnTo>
                <a:lnTo>
                  <a:pt x="1626" y="908"/>
                </a:lnTo>
                <a:lnTo>
                  <a:pt x="1597" y="922"/>
                </a:lnTo>
                <a:lnTo>
                  <a:pt x="1567" y="935"/>
                </a:lnTo>
                <a:lnTo>
                  <a:pt x="1533" y="948"/>
                </a:lnTo>
                <a:lnTo>
                  <a:pt x="1498" y="961"/>
                </a:lnTo>
                <a:lnTo>
                  <a:pt x="1461" y="972"/>
                </a:lnTo>
                <a:lnTo>
                  <a:pt x="1422" y="982"/>
                </a:lnTo>
                <a:lnTo>
                  <a:pt x="1379" y="992"/>
                </a:lnTo>
                <a:lnTo>
                  <a:pt x="1337" y="1000"/>
                </a:lnTo>
                <a:lnTo>
                  <a:pt x="1294" y="1008"/>
                </a:lnTo>
                <a:lnTo>
                  <a:pt x="1252" y="1014"/>
                </a:lnTo>
                <a:lnTo>
                  <a:pt x="1211" y="1020"/>
                </a:lnTo>
                <a:lnTo>
                  <a:pt x="1169" y="1025"/>
                </a:lnTo>
                <a:lnTo>
                  <a:pt x="1129" y="1029"/>
                </a:lnTo>
                <a:lnTo>
                  <a:pt x="1089" y="1033"/>
                </a:lnTo>
                <a:lnTo>
                  <a:pt x="1015" y="1038"/>
                </a:lnTo>
                <a:lnTo>
                  <a:pt x="949" y="1042"/>
                </a:lnTo>
                <a:lnTo>
                  <a:pt x="894" y="1043"/>
                </a:lnTo>
                <a:lnTo>
                  <a:pt x="850" y="1043"/>
                </a:lnTo>
                <a:lnTo>
                  <a:pt x="807" y="1043"/>
                </a:lnTo>
                <a:lnTo>
                  <a:pt x="751" y="1042"/>
                </a:lnTo>
                <a:lnTo>
                  <a:pt x="685" y="1038"/>
                </a:lnTo>
                <a:lnTo>
                  <a:pt x="612" y="1033"/>
                </a:lnTo>
                <a:lnTo>
                  <a:pt x="572" y="1029"/>
                </a:lnTo>
                <a:lnTo>
                  <a:pt x="532" y="1025"/>
                </a:lnTo>
                <a:lnTo>
                  <a:pt x="490" y="1020"/>
                </a:lnTo>
                <a:lnTo>
                  <a:pt x="449" y="1014"/>
                </a:lnTo>
                <a:lnTo>
                  <a:pt x="406" y="1008"/>
                </a:lnTo>
                <a:lnTo>
                  <a:pt x="363" y="1000"/>
                </a:lnTo>
                <a:lnTo>
                  <a:pt x="320" y="992"/>
                </a:lnTo>
                <a:lnTo>
                  <a:pt x="279" y="982"/>
                </a:lnTo>
                <a:lnTo>
                  <a:pt x="239" y="972"/>
                </a:lnTo>
                <a:lnTo>
                  <a:pt x="202" y="961"/>
                </a:lnTo>
                <a:lnTo>
                  <a:pt x="167" y="948"/>
                </a:lnTo>
                <a:lnTo>
                  <a:pt x="134" y="935"/>
                </a:lnTo>
                <a:lnTo>
                  <a:pt x="103" y="922"/>
                </a:lnTo>
                <a:lnTo>
                  <a:pt x="74" y="908"/>
                </a:lnTo>
                <a:lnTo>
                  <a:pt x="47" y="894"/>
                </a:lnTo>
                <a:lnTo>
                  <a:pt x="23" y="878"/>
                </a:lnTo>
                <a:lnTo>
                  <a:pt x="12" y="871"/>
                </a:lnTo>
                <a:lnTo>
                  <a:pt x="0" y="862"/>
                </a:lnTo>
                <a:lnTo>
                  <a:pt x="0" y="867"/>
                </a:lnTo>
                <a:lnTo>
                  <a:pt x="0" y="873"/>
                </a:lnTo>
                <a:lnTo>
                  <a:pt x="0" y="1231"/>
                </a:lnTo>
                <a:lnTo>
                  <a:pt x="0" y="1236"/>
                </a:lnTo>
                <a:lnTo>
                  <a:pt x="0" y="1241"/>
                </a:lnTo>
                <a:lnTo>
                  <a:pt x="2" y="1257"/>
                </a:lnTo>
                <a:lnTo>
                  <a:pt x="7" y="1272"/>
                </a:lnTo>
                <a:lnTo>
                  <a:pt x="13" y="1286"/>
                </a:lnTo>
                <a:lnTo>
                  <a:pt x="21" y="1301"/>
                </a:lnTo>
                <a:lnTo>
                  <a:pt x="28" y="1313"/>
                </a:lnTo>
                <a:lnTo>
                  <a:pt x="37" y="1324"/>
                </a:lnTo>
                <a:lnTo>
                  <a:pt x="47" y="1335"/>
                </a:lnTo>
                <a:lnTo>
                  <a:pt x="59" y="1346"/>
                </a:lnTo>
                <a:lnTo>
                  <a:pt x="73" y="1358"/>
                </a:lnTo>
                <a:lnTo>
                  <a:pt x="89" y="1369"/>
                </a:lnTo>
                <a:lnTo>
                  <a:pt x="107" y="1379"/>
                </a:lnTo>
                <a:lnTo>
                  <a:pt x="125" y="1391"/>
                </a:lnTo>
                <a:lnTo>
                  <a:pt x="144" y="1400"/>
                </a:lnTo>
                <a:lnTo>
                  <a:pt x="164" y="1410"/>
                </a:lnTo>
                <a:lnTo>
                  <a:pt x="187" y="1418"/>
                </a:lnTo>
                <a:lnTo>
                  <a:pt x="209" y="1427"/>
                </a:lnTo>
                <a:lnTo>
                  <a:pt x="232" y="1435"/>
                </a:lnTo>
                <a:lnTo>
                  <a:pt x="256" y="1442"/>
                </a:lnTo>
                <a:lnTo>
                  <a:pt x="282" y="1449"/>
                </a:lnTo>
                <a:lnTo>
                  <a:pt x="307" y="1456"/>
                </a:lnTo>
                <a:lnTo>
                  <a:pt x="361" y="1468"/>
                </a:lnTo>
                <a:lnTo>
                  <a:pt x="415" y="1479"/>
                </a:lnTo>
                <a:lnTo>
                  <a:pt x="471" y="1487"/>
                </a:lnTo>
                <a:lnTo>
                  <a:pt x="528" y="1495"/>
                </a:lnTo>
                <a:lnTo>
                  <a:pt x="584" y="1501"/>
                </a:lnTo>
                <a:lnTo>
                  <a:pt x="641" y="1506"/>
                </a:lnTo>
                <a:lnTo>
                  <a:pt x="696" y="1509"/>
                </a:lnTo>
                <a:lnTo>
                  <a:pt x="750" y="1512"/>
                </a:lnTo>
                <a:lnTo>
                  <a:pt x="802" y="1513"/>
                </a:lnTo>
                <a:lnTo>
                  <a:pt x="850" y="1514"/>
                </a:lnTo>
                <a:lnTo>
                  <a:pt x="899" y="1513"/>
                </a:lnTo>
                <a:lnTo>
                  <a:pt x="950" y="1512"/>
                </a:lnTo>
                <a:lnTo>
                  <a:pt x="1004" y="1509"/>
                </a:lnTo>
                <a:lnTo>
                  <a:pt x="1060" y="1506"/>
                </a:lnTo>
                <a:lnTo>
                  <a:pt x="1116" y="1501"/>
                </a:lnTo>
                <a:lnTo>
                  <a:pt x="1173" y="1495"/>
                </a:lnTo>
                <a:lnTo>
                  <a:pt x="1230" y="1487"/>
                </a:lnTo>
                <a:lnTo>
                  <a:pt x="1285" y="1479"/>
                </a:lnTo>
                <a:lnTo>
                  <a:pt x="1340" y="1468"/>
                </a:lnTo>
                <a:lnTo>
                  <a:pt x="1393" y="1456"/>
                </a:lnTo>
                <a:lnTo>
                  <a:pt x="1419" y="1449"/>
                </a:lnTo>
                <a:lnTo>
                  <a:pt x="1443" y="1442"/>
                </a:lnTo>
                <a:lnTo>
                  <a:pt x="1467" y="1435"/>
                </a:lnTo>
                <a:lnTo>
                  <a:pt x="1492" y="1427"/>
                </a:lnTo>
                <a:lnTo>
                  <a:pt x="1514" y="1418"/>
                </a:lnTo>
                <a:lnTo>
                  <a:pt x="1535" y="1410"/>
                </a:lnTo>
                <a:lnTo>
                  <a:pt x="1557" y="1400"/>
                </a:lnTo>
                <a:lnTo>
                  <a:pt x="1576" y="1391"/>
                </a:lnTo>
                <a:lnTo>
                  <a:pt x="1594" y="1379"/>
                </a:lnTo>
                <a:lnTo>
                  <a:pt x="1611" y="1369"/>
                </a:lnTo>
                <a:lnTo>
                  <a:pt x="1627" y="1358"/>
                </a:lnTo>
                <a:lnTo>
                  <a:pt x="1642" y="1346"/>
                </a:lnTo>
                <a:lnTo>
                  <a:pt x="1653" y="1335"/>
                </a:lnTo>
                <a:lnTo>
                  <a:pt x="1663" y="1324"/>
                </a:lnTo>
                <a:lnTo>
                  <a:pt x="1672" y="1313"/>
                </a:lnTo>
                <a:lnTo>
                  <a:pt x="1680" y="1301"/>
                </a:lnTo>
                <a:lnTo>
                  <a:pt x="1687" y="1286"/>
                </a:lnTo>
                <a:lnTo>
                  <a:pt x="1693" y="1272"/>
                </a:lnTo>
                <a:lnTo>
                  <a:pt x="1697" y="1257"/>
                </a:lnTo>
                <a:lnTo>
                  <a:pt x="1699" y="1241"/>
                </a:lnTo>
                <a:lnTo>
                  <a:pt x="1700" y="1236"/>
                </a:lnTo>
                <a:lnTo>
                  <a:pt x="1700" y="1231"/>
                </a:lnTo>
                <a:lnTo>
                  <a:pt x="1700" y="873"/>
                </a:lnTo>
                <a:lnTo>
                  <a:pt x="1700" y="867"/>
                </a:lnTo>
                <a:lnTo>
                  <a:pt x="1699" y="862"/>
                </a:lnTo>
                <a:lnTo>
                  <a:pt x="1689" y="871"/>
                </a:lnTo>
                <a:lnTo>
                  <a:pt x="1678" y="878"/>
                </a:lnTo>
                <a:close/>
                <a:moveTo>
                  <a:pt x="850" y="0"/>
                </a:moveTo>
                <a:lnTo>
                  <a:pt x="789" y="1"/>
                </a:lnTo>
                <a:lnTo>
                  <a:pt x="723" y="3"/>
                </a:lnTo>
                <a:lnTo>
                  <a:pt x="654" y="7"/>
                </a:lnTo>
                <a:lnTo>
                  <a:pt x="584" y="13"/>
                </a:lnTo>
                <a:lnTo>
                  <a:pt x="549" y="18"/>
                </a:lnTo>
                <a:lnTo>
                  <a:pt x="513" y="22"/>
                </a:lnTo>
                <a:lnTo>
                  <a:pt x="478" y="26"/>
                </a:lnTo>
                <a:lnTo>
                  <a:pt x="443" y="32"/>
                </a:lnTo>
                <a:lnTo>
                  <a:pt x="408" y="37"/>
                </a:lnTo>
                <a:lnTo>
                  <a:pt x="374" y="44"/>
                </a:lnTo>
                <a:lnTo>
                  <a:pt x="339" y="51"/>
                </a:lnTo>
                <a:lnTo>
                  <a:pt x="307" y="58"/>
                </a:lnTo>
                <a:lnTo>
                  <a:pt x="275" y="67"/>
                </a:lnTo>
                <a:lnTo>
                  <a:pt x="244" y="76"/>
                </a:lnTo>
                <a:lnTo>
                  <a:pt x="214" y="85"/>
                </a:lnTo>
                <a:lnTo>
                  <a:pt x="186" y="96"/>
                </a:lnTo>
                <a:lnTo>
                  <a:pt x="159" y="108"/>
                </a:lnTo>
                <a:lnTo>
                  <a:pt x="134" y="119"/>
                </a:lnTo>
                <a:lnTo>
                  <a:pt x="111" y="132"/>
                </a:lnTo>
                <a:lnTo>
                  <a:pt x="88" y="145"/>
                </a:lnTo>
                <a:lnTo>
                  <a:pt x="69" y="159"/>
                </a:lnTo>
                <a:lnTo>
                  <a:pt x="52" y="174"/>
                </a:lnTo>
                <a:lnTo>
                  <a:pt x="37" y="191"/>
                </a:lnTo>
                <a:lnTo>
                  <a:pt x="24" y="208"/>
                </a:lnTo>
                <a:lnTo>
                  <a:pt x="14" y="225"/>
                </a:lnTo>
                <a:lnTo>
                  <a:pt x="7" y="244"/>
                </a:lnTo>
                <a:lnTo>
                  <a:pt x="1" y="263"/>
                </a:lnTo>
                <a:lnTo>
                  <a:pt x="0" y="284"/>
                </a:lnTo>
                <a:lnTo>
                  <a:pt x="0" y="642"/>
                </a:lnTo>
                <a:lnTo>
                  <a:pt x="0" y="647"/>
                </a:lnTo>
                <a:lnTo>
                  <a:pt x="0" y="652"/>
                </a:lnTo>
                <a:lnTo>
                  <a:pt x="2" y="668"/>
                </a:lnTo>
                <a:lnTo>
                  <a:pt x="7" y="683"/>
                </a:lnTo>
                <a:lnTo>
                  <a:pt x="13" y="697"/>
                </a:lnTo>
                <a:lnTo>
                  <a:pt x="21" y="712"/>
                </a:lnTo>
                <a:lnTo>
                  <a:pt x="28" y="724"/>
                </a:lnTo>
                <a:lnTo>
                  <a:pt x="37" y="735"/>
                </a:lnTo>
                <a:lnTo>
                  <a:pt x="47" y="746"/>
                </a:lnTo>
                <a:lnTo>
                  <a:pt x="59" y="757"/>
                </a:lnTo>
                <a:lnTo>
                  <a:pt x="73" y="769"/>
                </a:lnTo>
                <a:lnTo>
                  <a:pt x="89" y="780"/>
                </a:lnTo>
                <a:lnTo>
                  <a:pt x="107" y="792"/>
                </a:lnTo>
                <a:lnTo>
                  <a:pt x="125" y="802"/>
                </a:lnTo>
                <a:lnTo>
                  <a:pt x="144" y="812"/>
                </a:lnTo>
                <a:lnTo>
                  <a:pt x="164" y="821"/>
                </a:lnTo>
                <a:lnTo>
                  <a:pt x="187" y="830"/>
                </a:lnTo>
                <a:lnTo>
                  <a:pt x="209" y="838"/>
                </a:lnTo>
                <a:lnTo>
                  <a:pt x="232" y="846"/>
                </a:lnTo>
                <a:lnTo>
                  <a:pt x="256" y="853"/>
                </a:lnTo>
                <a:lnTo>
                  <a:pt x="282" y="860"/>
                </a:lnTo>
                <a:lnTo>
                  <a:pt x="307" y="867"/>
                </a:lnTo>
                <a:lnTo>
                  <a:pt x="361" y="880"/>
                </a:lnTo>
                <a:lnTo>
                  <a:pt x="415" y="890"/>
                </a:lnTo>
                <a:lnTo>
                  <a:pt x="471" y="899"/>
                </a:lnTo>
                <a:lnTo>
                  <a:pt x="528" y="906"/>
                </a:lnTo>
                <a:lnTo>
                  <a:pt x="584" y="912"/>
                </a:lnTo>
                <a:lnTo>
                  <a:pt x="641" y="917"/>
                </a:lnTo>
                <a:lnTo>
                  <a:pt x="696" y="920"/>
                </a:lnTo>
                <a:lnTo>
                  <a:pt x="750" y="923"/>
                </a:lnTo>
                <a:lnTo>
                  <a:pt x="802" y="924"/>
                </a:lnTo>
                <a:lnTo>
                  <a:pt x="850" y="925"/>
                </a:lnTo>
                <a:lnTo>
                  <a:pt x="899" y="924"/>
                </a:lnTo>
                <a:lnTo>
                  <a:pt x="950" y="923"/>
                </a:lnTo>
                <a:lnTo>
                  <a:pt x="1004" y="920"/>
                </a:lnTo>
                <a:lnTo>
                  <a:pt x="1060" y="917"/>
                </a:lnTo>
                <a:lnTo>
                  <a:pt x="1116" y="912"/>
                </a:lnTo>
                <a:lnTo>
                  <a:pt x="1173" y="906"/>
                </a:lnTo>
                <a:lnTo>
                  <a:pt x="1230" y="899"/>
                </a:lnTo>
                <a:lnTo>
                  <a:pt x="1285" y="890"/>
                </a:lnTo>
                <a:lnTo>
                  <a:pt x="1340" y="880"/>
                </a:lnTo>
                <a:lnTo>
                  <a:pt x="1393" y="867"/>
                </a:lnTo>
                <a:lnTo>
                  <a:pt x="1419" y="860"/>
                </a:lnTo>
                <a:lnTo>
                  <a:pt x="1443" y="853"/>
                </a:lnTo>
                <a:lnTo>
                  <a:pt x="1467" y="846"/>
                </a:lnTo>
                <a:lnTo>
                  <a:pt x="1492" y="838"/>
                </a:lnTo>
                <a:lnTo>
                  <a:pt x="1514" y="830"/>
                </a:lnTo>
                <a:lnTo>
                  <a:pt x="1535" y="821"/>
                </a:lnTo>
                <a:lnTo>
                  <a:pt x="1557" y="812"/>
                </a:lnTo>
                <a:lnTo>
                  <a:pt x="1576" y="802"/>
                </a:lnTo>
                <a:lnTo>
                  <a:pt x="1594" y="792"/>
                </a:lnTo>
                <a:lnTo>
                  <a:pt x="1611" y="780"/>
                </a:lnTo>
                <a:lnTo>
                  <a:pt x="1627" y="769"/>
                </a:lnTo>
                <a:lnTo>
                  <a:pt x="1642" y="757"/>
                </a:lnTo>
                <a:lnTo>
                  <a:pt x="1653" y="746"/>
                </a:lnTo>
                <a:lnTo>
                  <a:pt x="1663" y="735"/>
                </a:lnTo>
                <a:lnTo>
                  <a:pt x="1672" y="724"/>
                </a:lnTo>
                <a:lnTo>
                  <a:pt x="1680" y="712"/>
                </a:lnTo>
                <a:lnTo>
                  <a:pt x="1687" y="697"/>
                </a:lnTo>
                <a:lnTo>
                  <a:pt x="1693" y="683"/>
                </a:lnTo>
                <a:lnTo>
                  <a:pt x="1697" y="668"/>
                </a:lnTo>
                <a:lnTo>
                  <a:pt x="1699" y="652"/>
                </a:lnTo>
                <a:lnTo>
                  <a:pt x="1700" y="647"/>
                </a:lnTo>
                <a:lnTo>
                  <a:pt x="1700" y="642"/>
                </a:lnTo>
                <a:lnTo>
                  <a:pt x="1700" y="284"/>
                </a:lnTo>
                <a:lnTo>
                  <a:pt x="1698" y="263"/>
                </a:lnTo>
                <a:lnTo>
                  <a:pt x="1694" y="244"/>
                </a:lnTo>
                <a:lnTo>
                  <a:pt x="1686" y="225"/>
                </a:lnTo>
                <a:lnTo>
                  <a:pt x="1676" y="208"/>
                </a:lnTo>
                <a:lnTo>
                  <a:pt x="1664" y="191"/>
                </a:lnTo>
                <a:lnTo>
                  <a:pt x="1649" y="174"/>
                </a:lnTo>
                <a:lnTo>
                  <a:pt x="1631" y="159"/>
                </a:lnTo>
                <a:lnTo>
                  <a:pt x="1611" y="145"/>
                </a:lnTo>
                <a:lnTo>
                  <a:pt x="1590" y="132"/>
                </a:lnTo>
                <a:lnTo>
                  <a:pt x="1567" y="119"/>
                </a:lnTo>
                <a:lnTo>
                  <a:pt x="1541" y="108"/>
                </a:lnTo>
                <a:lnTo>
                  <a:pt x="1514" y="96"/>
                </a:lnTo>
                <a:lnTo>
                  <a:pt x="1486" y="85"/>
                </a:lnTo>
                <a:lnTo>
                  <a:pt x="1456" y="76"/>
                </a:lnTo>
                <a:lnTo>
                  <a:pt x="1425" y="67"/>
                </a:lnTo>
                <a:lnTo>
                  <a:pt x="1394" y="58"/>
                </a:lnTo>
                <a:lnTo>
                  <a:pt x="1360" y="51"/>
                </a:lnTo>
                <a:lnTo>
                  <a:pt x="1327" y="44"/>
                </a:lnTo>
                <a:lnTo>
                  <a:pt x="1292" y="37"/>
                </a:lnTo>
                <a:lnTo>
                  <a:pt x="1258" y="32"/>
                </a:lnTo>
                <a:lnTo>
                  <a:pt x="1223" y="26"/>
                </a:lnTo>
                <a:lnTo>
                  <a:pt x="1187" y="22"/>
                </a:lnTo>
                <a:lnTo>
                  <a:pt x="1152" y="18"/>
                </a:lnTo>
                <a:lnTo>
                  <a:pt x="1116" y="13"/>
                </a:lnTo>
                <a:lnTo>
                  <a:pt x="1046" y="7"/>
                </a:lnTo>
                <a:lnTo>
                  <a:pt x="977" y="3"/>
                </a:lnTo>
                <a:lnTo>
                  <a:pt x="912" y="1"/>
                </a:lnTo>
                <a:lnTo>
                  <a:pt x="850" y="0"/>
                </a:lnTo>
                <a:close/>
                <a:moveTo>
                  <a:pt x="850" y="449"/>
                </a:moveTo>
                <a:lnTo>
                  <a:pt x="813" y="448"/>
                </a:lnTo>
                <a:lnTo>
                  <a:pt x="776" y="448"/>
                </a:lnTo>
                <a:lnTo>
                  <a:pt x="740" y="446"/>
                </a:lnTo>
                <a:lnTo>
                  <a:pt x="705" y="445"/>
                </a:lnTo>
                <a:lnTo>
                  <a:pt x="635" y="439"/>
                </a:lnTo>
                <a:lnTo>
                  <a:pt x="569" y="432"/>
                </a:lnTo>
                <a:lnTo>
                  <a:pt x="537" y="428"/>
                </a:lnTo>
                <a:lnTo>
                  <a:pt x="505" y="424"/>
                </a:lnTo>
                <a:lnTo>
                  <a:pt x="475" y="419"/>
                </a:lnTo>
                <a:lnTo>
                  <a:pt x="446" y="414"/>
                </a:lnTo>
                <a:lnTo>
                  <a:pt x="417" y="409"/>
                </a:lnTo>
                <a:lnTo>
                  <a:pt x="390" y="403"/>
                </a:lnTo>
                <a:lnTo>
                  <a:pt x="364" y="397"/>
                </a:lnTo>
                <a:lnTo>
                  <a:pt x="338" y="391"/>
                </a:lnTo>
                <a:lnTo>
                  <a:pt x="315" y="384"/>
                </a:lnTo>
                <a:lnTo>
                  <a:pt x="292" y="377"/>
                </a:lnTo>
                <a:lnTo>
                  <a:pt x="271" y="369"/>
                </a:lnTo>
                <a:lnTo>
                  <a:pt x="250" y="362"/>
                </a:lnTo>
                <a:lnTo>
                  <a:pt x="231" y="353"/>
                </a:lnTo>
                <a:lnTo>
                  <a:pt x="214" y="345"/>
                </a:lnTo>
                <a:lnTo>
                  <a:pt x="198" y="336"/>
                </a:lnTo>
                <a:lnTo>
                  <a:pt x="184" y="328"/>
                </a:lnTo>
                <a:lnTo>
                  <a:pt x="170" y="319"/>
                </a:lnTo>
                <a:lnTo>
                  <a:pt x="159" y="310"/>
                </a:lnTo>
                <a:lnTo>
                  <a:pt x="149" y="300"/>
                </a:lnTo>
                <a:lnTo>
                  <a:pt x="141" y="291"/>
                </a:lnTo>
                <a:lnTo>
                  <a:pt x="135" y="281"/>
                </a:lnTo>
                <a:lnTo>
                  <a:pt x="131" y="271"/>
                </a:lnTo>
                <a:lnTo>
                  <a:pt x="128" y="261"/>
                </a:lnTo>
                <a:lnTo>
                  <a:pt x="127" y="251"/>
                </a:lnTo>
                <a:lnTo>
                  <a:pt x="128" y="241"/>
                </a:lnTo>
                <a:lnTo>
                  <a:pt x="131" y="231"/>
                </a:lnTo>
                <a:lnTo>
                  <a:pt x="135" y="221"/>
                </a:lnTo>
                <a:lnTo>
                  <a:pt x="141" y="211"/>
                </a:lnTo>
                <a:lnTo>
                  <a:pt x="149" y="202"/>
                </a:lnTo>
                <a:lnTo>
                  <a:pt x="159" y="193"/>
                </a:lnTo>
                <a:lnTo>
                  <a:pt x="170" y="183"/>
                </a:lnTo>
                <a:lnTo>
                  <a:pt x="184" y="174"/>
                </a:lnTo>
                <a:lnTo>
                  <a:pt x="198" y="165"/>
                </a:lnTo>
                <a:lnTo>
                  <a:pt x="214" y="157"/>
                </a:lnTo>
                <a:lnTo>
                  <a:pt x="231" y="149"/>
                </a:lnTo>
                <a:lnTo>
                  <a:pt x="250" y="141"/>
                </a:lnTo>
                <a:lnTo>
                  <a:pt x="271" y="133"/>
                </a:lnTo>
                <a:lnTo>
                  <a:pt x="292" y="126"/>
                </a:lnTo>
                <a:lnTo>
                  <a:pt x="315" y="119"/>
                </a:lnTo>
                <a:lnTo>
                  <a:pt x="338" y="112"/>
                </a:lnTo>
                <a:lnTo>
                  <a:pt x="364" y="105"/>
                </a:lnTo>
                <a:lnTo>
                  <a:pt x="390" y="98"/>
                </a:lnTo>
                <a:lnTo>
                  <a:pt x="417" y="92"/>
                </a:lnTo>
                <a:lnTo>
                  <a:pt x="446" y="87"/>
                </a:lnTo>
                <a:lnTo>
                  <a:pt x="475" y="82"/>
                </a:lnTo>
                <a:lnTo>
                  <a:pt x="505" y="77"/>
                </a:lnTo>
                <a:lnTo>
                  <a:pt x="537" y="73"/>
                </a:lnTo>
                <a:lnTo>
                  <a:pt x="569" y="69"/>
                </a:lnTo>
                <a:lnTo>
                  <a:pt x="635" y="62"/>
                </a:lnTo>
                <a:lnTo>
                  <a:pt x="705" y="58"/>
                </a:lnTo>
                <a:lnTo>
                  <a:pt x="740" y="56"/>
                </a:lnTo>
                <a:lnTo>
                  <a:pt x="776" y="55"/>
                </a:lnTo>
                <a:lnTo>
                  <a:pt x="813" y="54"/>
                </a:lnTo>
                <a:lnTo>
                  <a:pt x="850" y="54"/>
                </a:lnTo>
                <a:lnTo>
                  <a:pt x="888" y="54"/>
                </a:lnTo>
                <a:lnTo>
                  <a:pt x="924" y="55"/>
                </a:lnTo>
                <a:lnTo>
                  <a:pt x="961" y="56"/>
                </a:lnTo>
                <a:lnTo>
                  <a:pt x="996" y="58"/>
                </a:lnTo>
                <a:lnTo>
                  <a:pt x="1065" y="62"/>
                </a:lnTo>
                <a:lnTo>
                  <a:pt x="1132" y="69"/>
                </a:lnTo>
                <a:lnTo>
                  <a:pt x="1164" y="73"/>
                </a:lnTo>
                <a:lnTo>
                  <a:pt x="1195" y="77"/>
                </a:lnTo>
                <a:lnTo>
                  <a:pt x="1226" y="82"/>
                </a:lnTo>
                <a:lnTo>
                  <a:pt x="1255" y="87"/>
                </a:lnTo>
                <a:lnTo>
                  <a:pt x="1283" y="92"/>
                </a:lnTo>
                <a:lnTo>
                  <a:pt x="1311" y="98"/>
                </a:lnTo>
                <a:lnTo>
                  <a:pt x="1337" y="105"/>
                </a:lnTo>
                <a:lnTo>
                  <a:pt x="1361" y="112"/>
                </a:lnTo>
                <a:lnTo>
                  <a:pt x="1386" y="119"/>
                </a:lnTo>
                <a:lnTo>
                  <a:pt x="1409" y="126"/>
                </a:lnTo>
                <a:lnTo>
                  <a:pt x="1430" y="133"/>
                </a:lnTo>
                <a:lnTo>
                  <a:pt x="1450" y="141"/>
                </a:lnTo>
                <a:lnTo>
                  <a:pt x="1469" y="149"/>
                </a:lnTo>
                <a:lnTo>
                  <a:pt x="1487" y="157"/>
                </a:lnTo>
                <a:lnTo>
                  <a:pt x="1502" y="165"/>
                </a:lnTo>
                <a:lnTo>
                  <a:pt x="1517" y="174"/>
                </a:lnTo>
                <a:lnTo>
                  <a:pt x="1529" y="183"/>
                </a:lnTo>
                <a:lnTo>
                  <a:pt x="1541" y="193"/>
                </a:lnTo>
                <a:lnTo>
                  <a:pt x="1550" y="202"/>
                </a:lnTo>
                <a:lnTo>
                  <a:pt x="1559" y="211"/>
                </a:lnTo>
                <a:lnTo>
                  <a:pt x="1566" y="221"/>
                </a:lnTo>
                <a:lnTo>
                  <a:pt x="1570" y="231"/>
                </a:lnTo>
                <a:lnTo>
                  <a:pt x="1573" y="241"/>
                </a:lnTo>
                <a:lnTo>
                  <a:pt x="1574" y="251"/>
                </a:lnTo>
                <a:lnTo>
                  <a:pt x="1573" y="261"/>
                </a:lnTo>
                <a:lnTo>
                  <a:pt x="1570" y="271"/>
                </a:lnTo>
                <a:lnTo>
                  <a:pt x="1566" y="281"/>
                </a:lnTo>
                <a:lnTo>
                  <a:pt x="1559" y="291"/>
                </a:lnTo>
                <a:lnTo>
                  <a:pt x="1550" y="300"/>
                </a:lnTo>
                <a:lnTo>
                  <a:pt x="1541" y="310"/>
                </a:lnTo>
                <a:lnTo>
                  <a:pt x="1529" y="319"/>
                </a:lnTo>
                <a:lnTo>
                  <a:pt x="1517" y="328"/>
                </a:lnTo>
                <a:lnTo>
                  <a:pt x="1502" y="336"/>
                </a:lnTo>
                <a:lnTo>
                  <a:pt x="1487" y="345"/>
                </a:lnTo>
                <a:lnTo>
                  <a:pt x="1469" y="353"/>
                </a:lnTo>
                <a:lnTo>
                  <a:pt x="1450" y="362"/>
                </a:lnTo>
                <a:lnTo>
                  <a:pt x="1430" y="369"/>
                </a:lnTo>
                <a:lnTo>
                  <a:pt x="1409" y="377"/>
                </a:lnTo>
                <a:lnTo>
                  <a:pt x="1386" y="384"/>
                </a:lnTo>
                <a:lnTo>
                  <a:pt x="1361" y="391"/>
                </a:lnTo>
                <a:lnTo>
                  <a:pt x="1337" y="397"/>
                </a:lnTo>
                <a:lnTo>
                  <a:pt x="1311" y="403"/>
                </a:lnTo>
                <a:lnTo>
                  <a:pt x="1283" y="409"/>
                </a:lnTo>
                <a:lnTo>
                  <a:pt x="1255" y="414"/>
                </a:lnTo>
                <a:lnTo>
                  <a:pt x="1226" y="419"/>
                </a:lnTo>
                <a:lnTo>
                  <a:pt x="1195" y="424"/>
                </a:lnTo>
                <a:lnTo>
                  <a:pt x="1164" y="428"/>
                </a:lnTo>
                <a:lnTo>
                  <a:pt x="1132" y="432"/>
                </a:lnTo>
                <a:lnTo>
                  <a:pt x="1065" y="439"/>
                </a:lnTo>
                <a:lnTo>
                  <a:pt x="996" y="445"/>
                </a:lnTo>
                <a:lnTo>
                  <a:pt x="961" y="446"/>
                </a:lnTo>
                <a:lnTo>
                  <a:pt x="924" y="448"/>
                </a:lnTo>
                <a:lnTo>
                  <a:pt x="888" y="448"/>
                </a:lnTo>
                <a:lnTo>
                  <a:pt x="850" y="4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161" name="Rounded Rectangle 160"/>
          <p:cNvSpPr/>
          <p:nvPr/>
        </p:nvSpPr>
        <p:spPr>
          <a:xfrm>
            <a:off x="3856685" y="3290137"/>
            <a:ext cx="2796071" cy="2614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Natural Language Processing (NLP)</a:t>
            </a:r>
          </a:p>
        </p:txBody>
      </p:sp>
      <p:sp>
        <p:nvSpPr>
          <p:cNvPr id="162" name="Rectangle 161"/>
          <p:cNvSpPr/>
          <p:nvPr/>
        </p:nvSpPr>
        <p:spPr>
          <a:xfrm>
            <a:off x="673571" y="4074873"/>
            <a:ext cx="10685595" cy="1146658"/>
          </a:xfrm>
          <a:prstGeom prst="rect">
            <a:avLst/>
          </a:prstGeom>
          <a:noFill/>
          <a:ln w="22225">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cxnSp>
        <p:nvCxnSpPr>
          <p:cNvPr id="163" name="Elbow Connector 162"/>
          <p:cNvCxnSpPr/>
          <p:nvPr/>
        </p:nvCxnSpPr>
        <p:spPr>
          <a:xfrm>
            <a:off x="599923" y="4660902"/>
            <a:ext cx="3200400" cy="793267"/>
          </a:xfrm>
          <a:prstGeom prst="bentConnector3">
            <a:avLst>
              <a:gd name="adj1" fmla="val -1661"/>
            </a:avLst>
          </a:prstGeom>
          <a:ln w="22225">
            <a:solidFill>
              <a:schemeClr val="accent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64" name="Elbow Connector 163"/>
          <p:cNvCxnSpPr/>
          <p:nvPr/>
        </p:nvCxnSpPr>
        <p:spPr>
          <a:xfrm rot="10800000" flipV="1">
            <a:off x="8189343" y="4673782"/>
            <a:ext cx="3200400" cy="772916"/>
          </a:xfrm>
          <a:prstGeom prst="bentConnector3">
            <a:avLst>
              <a:gd name="adj1" fmla="val -2906"/>
            </a:avLst>
          </a:prstGeom>
          <a:ln w="22225">
            <a:solidFill>
              <a:schemeClr val="accent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65" name="Oval 164"/>
          <p:cNvSpPr/>
          <p:nvPr/>
        </p:nvSpPr>
        <p:spPr>
          <a:xfrm>
            <a:off x="607392" y="4627118"/>
            <a:ext cx="91440" cy="91440"/>
          </a:xfrm>
          <a:prstGeom prst="ellipse">
            <a:avLst/>
          </a:prstGeom>
          <a:solidFill>
            <a:schemeClr val="tx2"/>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endParaRPr>
          </a:p>
        </p:txBody>
      </p:sp>
      <p:sp>
        <p:nvSpPr>
          <p:cNvPr id="166" name="Rounded Rectangle 165"/>
          <p:cNvSpPr/>
          <p:nvPr/>
        </p:nvSpPr>
        <p:spPr>
          <a:xfrm>
            <a:off x="3814355" y="5299150"/>
            <a:ext cx="4437263" cy="25935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b="1" i="1" dirty="0">
                <a:solidFill>
                  <a:schemeClr val="accent1">
                    <a:lumMod val="50000"/>
                  </a:schemeClr>
                </a:solidFill>
                <a:latin typeface="Calibri Light" panose="020F0302020204030204" pitchFamily="34" charset="0"/>
              </a:rPr>
              <a:t>powered by </a:t>
            </a:r>
            <a:r>
              <a:rPr lang="en-US" sz="1400" b="1" dirty="0">
                <a:solidFill>
                  <a:schemeClr val="accent1">
                    <a:lumMod val="50000"/>
                  </a:schemeClr>
                </a:solidFill>
                <a:latin typeface="Calibri Light" panose="020F0302020204030204" pitchFamily="34" charset="0"/>
              </a:rPr>
              <a:t>: </a:t>
            </a:r>
            <a:r>
              <a:rPr lang="en-US" sz="1600" b="1" dirty="0">
                <a:solidFill>
                  <a:schemeClr val="accent1">
                    <a:lumMod val="50000"/>
                  </a:schemeClr>
                </a:solidFill>
                <a:latin typeface="Calibri Light" panose="020F0302020204030204" pitchFamily="34" charset="0"/>
              </a:rPr>
              <a:t>TCS Decision Fabric “A Cognitive Engine”</a:t>
            </a:r>
            <a:r>
              <a:rPr lang="en-US" sz="1400" b="1" dirty="0">
                <a:solidFill>
                  <a:schemeClr val="accent1">
                    <a:lumMod val="50000"/>
                  </a:schemeClr>
                </a:solidFill>
                <a:latin typeface="Calibri Light" panose="020F0302020204030204" pitchFamily="34" charset="0"/>
              </a:rPr>
              <a:t> </a:t>
            </a:r>
          </a:p>
        </p:txBody>
      </p:sp>
      <p:sp>
        <p:nvSpPr>
          <p:cNvPr id="167" name="Oval 166"/>
          <p:cNvSpPr/>
          <p:nvPr/>
        </p:nvSpPr>
        <p:spPr>
          <a:xfrm>
            <a:off x="11333361" y="4624972"/>
            <a:ext cx="91440" cy="91440"/>
          </a:xfrm>
          <a:prstGeom prst="ellipse">
            <a:avLst/>
          </a:prstGeom>
          <a:solidFill>
            <a:schemeClr val="tx2"/>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endParaRPr>
          </a:p>
        </p:txBody>
      </p:sp>
      <p:sp>
        <p:nvSpPr>
          <p:cNvPr id="168" name="Rounded Rectangle 167"/>
          <p:cNvSpPr/>
          <p:nvPr/>
        </p:nvSpPr>
        <p:spPr>
          <a:xfrm>
            <a:off x="6412512" y="3286157"/>
            <a:ext cx="2079585" cy="2783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32"/>
            <a:r>
              <a:rPr lang="en-US" sz="1400" dirty="0">
                <a:solidFill>
                  <a:srgbClr val="000000"/>
                </a:solidFill>
                <a:latin typeface="Calibri Light" panose="020F0302020204030204" pitchFamily="34" charset="0"/>
              </a:rPr>
              <a:t>Advanced Analytics</a:t>
            </a:r>
          </a:p>
        </p:txBody>
      </p:sp>
      <p:sp>
        <p:nvSpPr>
          <p:cNvPr id="169" name="Rounded Rectangle 168"/>
          <p:cNvSpPr/>
          <p:nvPr/>
        </p:nvSpPr>
        <p:spPr>
          <a:xfrm>
            <a:off x="3418987" y="4661518"/>
            <a:ext cx="2526952" cy="485419"/>
          </a:xfrm>
          <a:prstGeom prst="roundRect">
            <a:avLst/>
          </a:prstGeom>
          <a:solidFill>
            <a:schemeClr val="accent1">
              <a:lumMod val="40000"/>
              <a:lumOff val="60000"/>
            </a:schemeClr>
          </a:solidFill>
          <a:ln w="25400">
            <a:noFill/>
            <a:prstDash val="solid"/>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b="1" dirty="0">
                <a:solidFill>
                  <a:schemeClr val="bg1"/>
                </a:solidFill>
              </a:rPr>
              <a:t>C</a:t>
            </a:r>
            <a:r>
              <a:rPr lang="en-US" sz="1600" dirty="0">
                <a:solidFill>
                  <a:schemeClr val="bg1"/>
                </a:solidFill>
              </a:rPr>
              <a:t>onnected </a:t>
            </a:r>
            <a:r>
              <a:rPr lang="en-US" sz="1600" b="1" dirty="0">
                <a:solidFill>
                  <a:schemeClr val="bg1"/>
                </a:solidFill>
              </a:rPr>
              <a:t>C</a:t>
            </a:r>
            <a:r>
              <a:rPr lang="en-US" sz="1600" dirty="0">
                <a:solidFill>
                  <a:schemeClr val="bg1"/>
                </a:solidFill>
              </a:rPr>
              <a:t>linical </a:t>
            </a:r>
          </a:p>
          <a:p>
            <a:pPr algn="ctr"/>
            <a:r>
              <a:rPr lang="en-US" sz="1600" b="1" dirty="0">
                <a:solidFill>
                  <a:schemeClr val="bg1"/>
                </a:solidFill>
              </a:rPr>
              <a:t>T</a:t>
            </a:r>
            <a:r>
              <a:rPr lang="en-US" sz="1600" dirty="0">
                <a:solidFill>
                  <a:schemeClr val="bg1"/>
                </a:solidFill>
              </a:rPr>
              <a:t>rials (</a:t>
            </a:r>
            <a:r>
              <a:rPr lang="en-US" sz="1600" b="1" dirty="0">
                <a:solidFill>
                  <a:schemeClr val="bg1"/>
                </a:solidFill>
              </a:rPr>
              <a:t>CCT</a:t>
            </a:r>
            <a:r>
              <a:rPr lang="en-US" sz="1600" dirty="0">
                <a:solidFill>
                  <a:schemeClr val="bg1"/>
                </a:solidFill>
              </a:rPr>
              <a:t>)</a:t>
            </a:r>
          </a:p>
        </p:txBody>
      </p:sp>
      <p:sp>
        <p:nvSpPr>
          <p:cNvPr id="170" name="Rounded Rectangle 169"/>
          <p:cNvSpPr/>
          <p:nvPr/>
        </p:nvSpPr>
        <p:spPr>
          <a:xfrm>
            <a:off x="722713" y="4158193"/>
            <a:ext cx="2526952" cy="485419"/>
          </a:xfrm>
          <a:prstGeom prst="roundRect">
            <a:avLst/>
          </a:prstGeom>
          <a:solidFill>
            <a:schemeClr val="accent1">
              <a:lumMod val="40000"/>
              <a:lumOff val="60000"/>
            </a:schemeClr>
          </a:solidFill>
          <a:ln w="22225">
            <a:noFill/>
            <a:prstDash val="solid"/>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b="1" dirty="0" err="1">
                <a:solidFill>
                  <a:schemeClr val="bg1"/>
                </a:solidFill>
              </a:rPr>
              <a:t>M</a:t>
            </a:r>
            <a:r>
              <a:rPr lang="en-US" sz="1600" dirty="0" err="1">
                <a:solidFill>
                  <a:schemeClr val="bg1"/>
                </a:solidFill>
              </a:rPr>
              <a:t>eta</a:t>
            </a:r>
            <a:r>
              <a:rPr lang="en-US" sz="1600" b="1" dirty="0" err="1">
                <a:solidFill>
                  <a:schemeClr val="bg1"/>
                </a:solidFill>
              </a:rPr>
              <a:t>D</a:t>
            </a:r>
            <a:r>
              <a:rPr lang="en-US" sz="1600" dirty="0" err="1">
                <a:solidFill>
                  <a:schemeClr val="bg1"/>
                </a:solidFill>
              </a:rPr>
              <a:t>ata</a:t>
            </a:r>
            <a:r>
              <a:rPr lang="en-US" sz="1600" dirty="0">
                <a:solidFill>
                  <a:schemeClr val="bg1"/>
                </a:solidFill>
              </a:rPr>
              <a:t> </a:t>
            </a:r>
          </a:p>
          <a:p>
            <a:pPr algn="ctr"/>
            <a:r>
              <a:rPr lang="en-US" sz="1600" b="1" dirty="0">
                <a:solidFill>
                  <a:schemeClr val="bg1"/>
                </a:solidFill>
              </a:rPr>
              <a:t>R</a:t>
            </a:r>
            <a:r>
              <a:rPr lang="en-US" sz="1600" dirty="0">
                <a:solidFill>
                  <a:schemeClr val="bg1"/>
                </a:solidFill>
              </a:rPr>
              <a:t>egistry (</a:t>
            </a:r>
            <a:r>
              <a:rPr lang="en-US" sz="1600" b="1" dirty="0">
                <a:solidFill>
                  <a:schemeClr val="bg1"/>
                </a:solidFill>
              </a:rPr>
              <a:t>MDR</a:t>
            </a:r>
            <a:r>
              <a:rPr lang="en-US" sz="1600" dirty="0">
                <a:solidFill>
                  <a:schemeClr val="bg1"/>
                </a:solidFill>
              </a:rPr>
              <a:t>)</a:t>
            </a:r>
          </a:p>
        </p:txBody>
      </p:sp>
      <p:sp>
        <p:nvSpPr>
          <p:cNvPr id="171" name="Rounded Rectangle 170"/>
          <p:cNvSpPr/>
          <p:nvPr/>
        </p:nvSpPr>
        <p:spPr>
          <a:xfrm>
            <a:off x="705957" y="4661518"/>
            <a:ext cx="2526952" cy="485419"/>
          </a:xfrm>
          <a:prstGeom prst="roundRect">
            <a:avLst/>
          </a:prstGeom>
          <a:solidFill>
            <a:srgbClr val="00B0F0"/>
          </a:solidFill>
          <a:ln w="22225">
            <a:noFill/>
            <a:prstDash val="solid"/>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b="1" dirty="0">
                <a:solidFill>
                  <a:schemeClr val="bg1"/>
                </a:solidFill>
              </a:rPr>
              <a:t>C</a:t>
            </a:r>
            <a:r>
              <a:rPr lang="en-US" sz="1600" dirty="0">
                <a:solidFill>
                  <a:schemeClr val="bg1"/>
                </a:solidFill>
              </a:rPr>
              <a:t>linical </a:t>
            </a:r>
            <a:r>
              <a:rPr lang="en-US" sz="1600" b="1" dirty="0">
                <a:solidFill>
                  <a:schemeClr val="bg1"/>
                </a:solidFill>
              </a:rPr>
              <a:t>D</a:t>
            </a:r>
            <a:r>
              <a:rPr lang="en-US" sz="1600" dirty="0">
                <a:solidFill>
                  <a:schemeClr val="bg1"/>
                </a:solidFill>
              </a:rPr>
              <a:t>ata </a:t>
            </a:r>
          </a:p>
          <a:p>
            <a:pPr algn="ctr"/>
            <a:r>
              <a:rPr lang="en-US" sz="1600" b="1" dirty="0">
                <a:solidFill>
                  <a:schemeClr val="bg1"/>
                </a:solidFill>
              </a:rPr>
              <a:t>T</a:t>
            </a:r>
            <a:r>
              <a:rPr lang="en-US" sz="1600" dirty="0">
                <a:solidFill>
                  <a:schemeClr val="bg1"/>
                </a:solidFill>
              </a:rPr>
              <a:t>ransformation (</a:t>
            </a:r>
            <a:r>
              <a:rPr lang="en-US" sz="1600" b="1" dirty="0">
                <a:solidFill>
                  <a:schemeClr val="bg1"/>
                </a:solidFill>
              </a:rPr>
              <a:t>CDT</a:t>
            </a:r>
            <a:r>
              <a:rPr lang="en-US" sz="1600" dirty="0">
                <a:solidFill>
                  <a:schemeClr val="bg1"/>
                </a:solidFill>
              </a:rPr>
              <a:t>)</a:t>
            </a:r>
          </a:p>
        </p:txBody>
      </p:sp>
      <p:sp>
        <p:nvSpPr>
          <p:cNvPr id="172" name="Rounded Rectangle 171"/>
          <p:cNvSpPr/>
          <p:nvPr/>
        </p:nvSpPr>
        <p:spPr>
          <a:xfrm>
            <a:off x="8767772" y="4158193"/>
            <a:ext cx="2526952" cy="485419"/>
          </a:xfrm>
          <a:prstGeom prst="roundRect">
            <a:avLst/>
          </a:prstGeom>
          <a:solidFill>
            <a:srgbClr val="00B0F0"/>
          </a:solidFill>
          <a:ln w="31750">
            <a:noFill/>
            <a:prstDash val="dash"/>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b="1" dirty="0">
                <a:solidFill>
                  <a:schemeClr val="bg1"/>
                </a:solidFill>
              </a:rPr>
              <a:t>I</a:t>
            </a:r>
            <a:r>
              <a:rPr lang="en-US" sz="1600" dirty="0">
                <a:solidFill>
                  <a:schemeClr val="bg1"/>
                </a:solidFill>
              </a:rPr>
              <a:t>ntegrated </a:t>
            </a:r>
            <a:r>
              <a:rPr lang="en-US" sz="1600" b="1" dirty="0">
                <a:solidFill>
                  <a:schemeClr val="bg1"/>
                </a:solidFill>
              </a:rPr>
              <a:t>C</a:t>
            </a:r>
            <a:r>
              <a:rPr lang="en-US" sz="1600" dirty="0">
                <a:solidFill>
                  <a:schemeClr val="bg1"/>
                </a:solidFill>
              </a:rPr>
              <a:t>entralized</a:t>
            </a:r>
          </a:p>
          <a:p>
            <a:pPr algn="ctr"/>
            <a:r>
              <a:rPr lang="en-US" sz="1600" b="1" dirty="0">
                <a:solidFill>
                  <a:schemeClr val="bg1"/>
                </a:solidFill>
              </a:rPr>
              <a:t>M</a:t>
            </a:r>
            <a:r>
              <a:rPr lang="en-US" sz="1600" dirty="0">
                <a:solidFill>
                  <a:schemeClr val="bg1"/>
                </a:solidFill>
              </a:rPr>
              <a:t>onitoring (</a:t>
            </a:r>
            <a:r>
              <a:rPr lang="en-US" sz="1600" b="1" dirty="0">
                <a:solidFill>
                  <a:schemeClr val="bg1"/>
                </a:solidFill>
              </a:rPr>
              <a:t>ICM</a:t>
            </a:r>
            <a:r>
              <a:rPr lang="en-US" sz="1600" dirty="0">
                <a:solidFill>
                  <a:schemeClr val="bg1"/>
                </a:solidFill>
              </a:rPr>
              <a:t>)</a:t>
            </a:r>
          </a:p>
        </p:txBody>
      </p:sp>
      <p:sp>
        <p:nvSpPr>
          <p:cNvPr id="173" name="TextBox 172"/>
          <p:cNvSpPr txBox="1"/>
          <p:nvPr/>
        </p:nvSpPr>
        <p:spPr>
          <a:xfrm>
            <a:off x="3404399" y="4158193"/>
            <a:ext cx="2526952" cy="485419"/>
          </a:xfrm>
          <a:prstGeom prst="roundRect">
            <a:avLst/>
          </a:prstGeom>
          <a:solidFill>
            <a:srgbClr val="00B0F0"/>
          </a:solidFill>
          <a:ln w="15875">
            <a:noFill/>
            <a:prstDash val="dash"/>
          </a:ln>
          <a:effectLst>
            <a:innerShdw blurRad="63500">
              <a:prstClr val="black"/>
            </a:innerShdw>
          </a:effectLst>
        </p:spPr>
        <p:txBody>
          <a:bodyPr wrap="square" rtlCol="0" anchor="ctr">
            <a:noAutofit/>
          </a:bodyPr>
          <a:lstStyle/>
          <a:p>
            <a:pPr algn="ctr"/>
            <a:r>
              <a:rPr lang="en-US" sz="1600" b="1" dirty="0">
                <a:solidFill>
                  <a:schemeClr val="bg1"/>
                </a:solidFill>
              </a:rPr>
              <a:t>I</a:t>
            </a:r>
            <a:r>
              <a:rPr lang="en-US" sz="1600" dirty="0">
                <a:solidFill>
                  <a:schemeClr val="bg1"/>
                </a:solidFill>
              </a:rPr>
              <a:t>ntegrated </a:t>
            </a:r>
            <a:r>
              <a:rPr lang="en-US" sz="1600" b="1" dirty="0">
                <a:solidFill>
                  <a:schemeClr val="bg1"/>
                </a:solidFill>
              </a:rPr>
              <a:t>D</a:t>
            </a:r>
            <a:r>
              <a:rPr lang="en-US" sz="1600" dirty="0">
                <a:solidFill>
                  <a:schemeClr val="bg1"/>
                </a:solidFill>
              </a:rPr>
              <a:t>ata </a:t>
            </a:r>
            <a:r>
              <a:rPr lang="en-US" sz="1600" b="1" dirty="0">
                <a:solidFill>
                  <a:schemeClr val="bg1"/>
                </a:solidFill>
              </a:rPr>
              <a:t>M</a:t>
            </a:r>
            <a:r>
              <a:rPr lang="en-US" sz="1600" dirty="0">
                <a:solidFill>
                  <a:schemeClr val="bg1"/>
                </a:solidFill>
              </a:rPr>
              <a:t>anagement (</a:t>
            </a:r>
            <a:r>
              <a:rPr lang="en-US" sz="1600" b="1" dirty="0">
                <a:solidFill>
                  <a:schemeClr val="bg1"/>
                </a:solidFill>
              </a:rPr>
              <a:t>IDM</a:t>
            </a:r>
            <a:r>
              <a:rPr lang="en-US" sz="1600" dirty="0">
                <a:solidFill>
                  <a:schemeClr val="bg1"/>
                </a:solidFill>
              </a:rPr>
              <a:t>)</a:t>
            </a:r>
          </a:p>
        </p:txBody>
      </p:sp>
      <p:sp>
        <p:nvSpPr>
          <p:cNvPr id="174" name="TextBox 173"/>
          <p:cNvSpPr txBox="1"/>
          <p:nvPr/>
        </p:nvSpPr>
        <p:spPr>
          <a:xfrm>
            <a:off x="6086085" y="4158193"/>
            <a:ext cx="2526952" cy="485419"/>
          </a:xfrm>
          <a:prstGeom prst="roundRect">
            <a:avLst/>
          </a:prstGeom>
          <a:solidFill>
            <a:schemeClr val="accent1">
              <a:lumMod val="40000"/>
              <a:lumOff val="60000"/>
            </a:schemeClr>
          </a:solidFill>
          <a:ln w="22225">
            <a:noFill/>
            <a:prstDash val="solid"/>
          </a:ln>
          <a:effectLst>
            <a:innerShdw blurRad="63500">
              <a:prstClr val="black"/>
            </a:innerShdw>
          </a:effectLst>
        </p:spPr>
        <p:txBody>
          <a:bodyPr wrap="square" rtlCol="0" anchor="ctr">
            <a:noAutofit/>
          </a:bodyPr>
          <a:lstStyle/>
          <a:p>
            <a:pPr algn="ctr"/>
            <a:r>
              <a:rPr lang="en-US" sz="1600" b="1" dirty="0">
                <a:solidFill>
                  <a:schemeClr val="bg1"/>
                </a:solidFill>
              </a:rPr>
              <a:t>D</a:t>
            </a:r>
            <a:r>
              <a:rPr lang="en-US" sz="1600" dirty="0">
                <a:solidFill>
                  <a:schemeClr val="bg1"/>
                </a:solidFill>
              </a:rPr>
              <a:t>rug </a:t>
            </a:r>
            <a:r>
              <a:rPr lang="en-US" sz="1600" b="1" dirty="0">
                <a:solidFill>
                  <a:schemeClr val="bg1"/>
                </a:solidFill>
              </a:rPr>
              <a:t>D</a:t>
            </a:r>
            <a:r>
              <a:rPr lang="en-US" sz="1600" dirty="0">
                <a:solidFill>
                  <a:schemeClr val="bg1"/>
                </a:solidFill>
              </a:rPr>
              <a:t>evelopment </a:t>
            </a:r>
          </a:p>
          <a:p>
            <a:pPr algn="ctr"/>
            <a:r>
              <a:rPr lang="en-US" sz="1600" b="1" dirty="0">
                <a:solidFill>
                  <a:schemeClr val="bg1"/>
                </a:solidFill>
              </a:rPr>
              <a:t>I</a:t>
            </a:r>
            <a:r>
              <a:rPr lang="en-US" sz="1600" dirty="0">
                <a:solidFill>
                  <a:schemeClr val="bg1"/>
                </a:solidFill>
              </a:rPr>
              <a:t>nsights (</a:t>
            </a:r>
            <a:r>
              <a:rPr lang="en-US" sz="1600" b="1" dirty="0">
                <a:solidFill>
                  <a:schemeClr val="bg1"/>
                </a:solidFill>
              </a:rPr>
              <a:t>DDI</a:t>
            </a:r>
            <a:r>
              <a:rPr lang="en-US" sz="1600" dirty="0">
                <a:solidFill>
                  <a:schemeClr val="bg1"/>
                </a:solidFill>
              </a:rPr>
              <a:t>)</a:t>
            </a:r>
          </a:p>
        </p:txBody>
      </p:sp>
      <p:sp>
        <p:nvSpPr>
          <p:cNvPr id="175" name="Rounded Rectangle 174"/>
          <p:cNvSpPr/>
          <p:nvPr/>
        </p:nvSpPr>
        <p:spPr>
          <a:xfrm>
            <a:off x="6080501" y="4661518"/>
            <a:ext cx="2526952" cy="485419"/>
          </a:xfrm>
          <a:prstGeom prst="roundRect">
            <a:avLst/>
          </a:prstGeom>
          <a:solidFill>
            <a:srgbClr val="00B0F0"/>
          </a:solidFill>
          <a:ln w="22225">
            <a:noFill/>
            <a:prstDash val="dash"/>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b="1" dirty="0">
                <a:solidFill>
                  <a:schemeClr val="bg1"/>
                </a:solidFill>
              </a:rPr>
              <a:t>I</a:t>
            </a:r>
            <a:r>
              <a:rPr lang="en-US" sz="1600" dirty="0">
                <a:solidFill>
                  <a:schemeClr val="bg1"/>
                </a:solidFill>
              </a:rPr>
              <a:t>ntegrated </a:t>
            </a:r>
            <a:r>
              <a:rPr lang="en-US" sz="1600" b="1" dirty="0">
                <a:solidFill>
                  <a:schemeClr val="bg1"/>
                </a:solidFill>
              </a:rPr>
              <a:t>P</a:t>
            </a:r>
            <a:r>
              <a:rPr lang="en-US" sz="1600" dirty="0">
                <a:solidFill>
                  <a:schemeClr val="bg1"/>
                </a:solidFill>
              </a:rPr>
              <a:t>atient </a:t>
            </a:r>
          </a:p>
          <a:p>
            <a:pPr algn="ctr"/>
            <a:r>
              <a:rPr lang="en-US" sz="1600" b="1" dirty="0">
                <a:solidFill>
                  <a:schemeClr val="bg1"/>
                </a:solidFill>
              </a:rPr>
              <a:t>S</a:t>
            </a:r>
            <a:r>
              <a:rPr lang="en-US" sz="1600" dirty="0">
                <a:solidFill>
                  <a:schemeClr val="bg1"/>
                </a:solidFill>
              </a:rPr>
              <a:t>afety (</a:t>
            </a:r>
            <a:r>
              <a:rPr lang="en-US" sz="1600" b="1" dirty="0">
                <a:solidFill>
                  <a:schemeClr val="bg1"/>
                </a:solidFill>
              </a:rPr>
              <a:t>IPS</a:t>
            </a:r>
            <a:r>
              <a:rPr lang="en-US" sz="1600" dirty="0">
                <a:solidFill>
                  <a:schemeClr val="bg1"/>
                </a:solidFill>
              </a:rPr>
              <a:t>)</a:t>
            </a:r>
          </a:p>
        </p:txBody>
      </p:sp>
      <p:sp>
        <p:nvSpPr>
          <p:cNvPr id="176" name="Rounded Rectangle 175"/>
          <p:cNvSpPr/>
          <p:nvPr/>
        </p:nvSpPr>
        <p:spPr>
          <a:xfrm>
            <a:off x="8754893" y="4661518"/>
            <a:ext cx="2526952" cy="485419"/>
          </a:xfrm>
          <a:prstGeom prst="roundRect">
            <a:avLst/>
          </a:prstGeom>
          <a:solidFill>
            <a:schemeClr val="accent1">
              <a:lumMod val="40000"/>
              <a:lumOff val="60000"/>
            </a:schemeClr>
          </a:solidFill>
          <a:ln>
            <a:no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b="1" dirty="0">
                <a:solidFill>
                  <a:schemeClr val="bg1"/>
                </a:solidFill>
              </a:rPr>
              <a:t>A</a:t>
            </a:r>
            <a:r>
              <a:rPr lang="en-US" sz="1600" dirty="0">
                <a:solidFill>
                  <a:schemeClr val="bg1"/>
                </a:solidFill>
              </a:rPr>
              <a:t>uto </a:t>
            </a:r>
            <a:r>
              <a:rPr lang="en-US" sz="1600" b="1" dirty="0">
                <a:solidFill>
                  <a:schemeClr val="bg1"/>
                </a:solidFill>
              </a:rPr>
              <a:t>N</a:t>
            </a:r>
            <a:r>
              <a:rPr lang="en-US" sz="1600" dirty="0">
                <a:solidFill>
                  <a:schemeClr val="bg1"/>
                </a:solidFill>
              </a:rPr>
              <a:t>arrative </a:t>
            </a:r>
          </a:p>
          <a:p>
            <a:pPr algn="ctr"/>
            <a:r>
              <a:rPr lang="en-US" sz="1600" b="1" dirty="0">
                <a:solidFill>
                  <a:schemeClr val="bg1"/>
                </a:solidFill>
              </a:rPr>
              <a:t>W</a:t>
            </a:r>
            <a:r>
              <a:rPr lang="en-US" sz="1600" dirty="0">
                <a:solidFill>
                  <a:schemeClr val="bg1"/>
                </a:solidFill>
              </a:rPr>
              <a:t>riting (</a:t>
            </a:r>
            <a:r>
              <a:rPr lang="en-US" sz="1600" b="1" dirty="0">
                <a:solidFill>
                  <a:schemeClr val="bg1"/>
                </a:solidFill>
              </a:rPr>
              <a:t>ANW</a:t>
            </a:r>
            <a:r>
              <a:rPr lang="en-US" sz="1600" dirty="0">
                <a:solidFill>
                  <a:schemeClr val="bg1"/>
                </a:solidFill>
              </a:rPr>
              <a:t>)</a:t>
            </a:r>
          </a:p>
        </p:txBody>
      </p:sp>
      <p:sp>
        <p:nvSpPr>
          <p:cNvPr id="3" name="Title 2"/>
          <p:cNvSpPr>
            <a:spLocks noGrp="1"/>
          </p:cNvSpPr>
          <p:nvPr>
            <p:ph type="title"/>
          </p:nvPr>
        </p:nvSpPr>
        <p:spPr/>
        <p:txBody>
          <a:bodyPr>
            <a:normAutofit/>
          </a:bodyPr>
          <a:lstStyle/>
          <a:p>
            <a:r>
              <a:rPr lang="en-US" sz="2400" b="1" dirty="0"/>
              <a:t>A</a:t>
            </a:r>
            <a:r>
              <a:rPr lang="en-US" sz="2400" dirty="0"/>
              <a:t>dvanced </a:t>
            </a:r>
            <a:r>
              <a:rPr lang="en-US" sz="2400" b="1" dirty="0"/>
              <a:t>D</a:t>
            </a:r>
            <a:r>
              <a:rPr lang="en-US" sz="2400" dirty="0"/>
              <a:t>rug </a:t>
            </a:r>
            <a:r>
              <a:rPr lang="en-US" sz="2400" b="1" dirty="0"/>
              <a:t>D</a:t>
            </a:r>
            <a:r>
              <a:rPr lang="en-US" sz="2400" dirty="0"/>
              <a:t>evelopment – </a:t>
            </a:r>
            <a:r>
              <a:rPr lang="en-US" sz="2400" b="1" dirty="0"/>
              <a:t>ADD</a:t>
            </a:r>
            <a:r>
              <a:rPr lang="en-US" sz="2400" dirty="0"/>
              <a:t> Platforms | Offerings</a:t>
            </a:r>
          </a:p>
        </p:txBody>
      </p:sp>
    </p:spTree>
    <p:extLst>
      <p:ext uri="{BB962C8B-B14F-4D97-AF65-F5344CB8AC3E}">
        <p14:creationId xmlns:p14="http://schemas.microsoft.com/office/powerpoint/2010/main" val="3673026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781052"/>
            <a:ext cx="12191999" cy="465755"/>
          </a:xfrm>
          <a:prstGeom prst="rect">
            <a:avLst/>
          </a:prstGeom>
          <a:gradFill flip="none" rotWithShape="1">
            <a:gsLst>
              <a:gs pos="0">
                <a:srgbClr val="00B0F0"/>
              </a:gs>
              <a:gs pos="100000">
                <a:schemeClr val="accent1">
                  <a:lumMod val="5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45" name="Rectangle 44"/>
          <p:cNvSpPr/>
          <p:nvPr/>
        </p:nvSpPr>
        <p:spPr>
          <a:xfrm>
            <a:off x="4978400" y="1227555"/>
            <a:ext cx="7213600" cy="5071646"/>
          </a:xfrm>
          <a:prstGeom prst="rect">
            <a:avLst/>
          </a:prstGeom>
          <a:gradFill flip="none" rotWithShape="1">
            <a:gsLst>
              <a:gs pos="0">
                <a:srgbClr val="6DCFF6">
                  <a:tint val="66000"/>
                  <a:satMod val="160000"/>
                </a:srgbClr>
              </a:gs>
              <a:gs pos="50000">
                <a:srgbClr val="6DCFF6">
                  <a:tint val="44500"/>
                  <a:satMod val="160000"/>
                </a:srgbClr>
              </a:gs>
              <a:gs pos="100000">
                <a:srgbClr val="6DCFF6">
                  <a:tint val="23500"/>
                  <a:satMod val="160000"/>
                </a:srgb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Calibri" panose="020F0502020204030204" pitchFamily="34" charset="0"/>
              <a:cs typeface="Calibri" panose="020F0502020204030204" pitchFamily="34" charset="0"/>
            </a:endParaRPr>
          </a:p>
        </p:txBody>
      </p:sp>
      <p:cxnSp>
        <p:nvCxnSpPr>
          <p:cNvPr id="12" name="Straight Arrow Connector 11"/>
          <p:cNvCxnSpPr/>
          <p:nvPr/>
        </p:nvCxnSpPr>
        <p:spPr>
          <a:xfrm flipV="1">
            <a:off x="6417469" y="1803400"/>
            <a:ext cx="40070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604001" y="1397000"/>
            <a:ext cx="5684711" cy="1815882"/>
          </a:xfrm>
          <a:prstGeom prst="rect">
            <a:avLst/>
          </a:prstGeom>
          <a:noFill/>
        </p:spPr>
        <p:txBody>
          <a:bodyPr wrap="square" rtlCol="0">
            <a:spAutoFit/>
          </a:bodyPr>
          <a:lstStyle/>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Offerings around Risk Based Monitoring, HEOR, Social Media listening, Digital marketing</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Centralized Monitoring with Real time data and E-Source technology</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Data Visualization and integration to leverage big data &amp; analytics</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Global CMC writing &amp; Product Registrations management (IDMP)</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Novel trial designs and their implementation</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Quantifying Real World Evidence for Regulatory Decision Making</a:t>
            </a:r>
          </a:p>
          <a:p>
            <a:pPr marL="285750" indent="-285750">
              <a:buFont typeface="Wingdings" panose="05000000000000000000" pitchFamily="2" charset="2"/>
              <a:buChar char="§"/>
            </a:pPr>
            <a:endParaRPr lang="en-US" sz="1400" dirty="0">
              <a:latin typeface="Calibri" panose="020F0502020204030204" pitchFamily="34" charset="0"/>
              <a:cs typeface="Calibri" panose="020F0502020204030204" pitchFamily="34" charset="0"/>
            </a:endParaRPr>
          </a:p>
        </p:txBody>
      </p:sp>
      <p:sp>
        <p:nvSpPr>
          <p:cNvPr id="15" name="Pentagon 14"/>
          <p:cNvSpPr/>
          <p:nvPr/>
        </p:nvSpPr>
        <p:spPr>
          <a:xfrm>
            <a:off x="1" y="1227553"/>
            <a:ext cx="5892799" cy="5071646"/>
          </a:xfrm>
          <a:prstGeom prst="homePlate">
            <a:avLst>
              <a:gd name="adj" fmla="val 13009"/>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Calibri" panose="020F0502020204030204" pitchFamily="34" charset="0"/>
              <a:cs typeface="Calibri" panose="020F0502020204030204" pitchFamily="34" charset="0"/>
            </a:endParaRPr>
          </a:p>
        </p:txBody>
      </p:sp>
      <p:sp>
        <p:nvSpPr>
          <p:cNvPr id="3" name="Rectangle 2"/>
          <p:cNvSpPr/>
          <p:nvPr/>
        </p:nvSpPr>
        <p:spPr>
          <a:xfrm>
            <a:off x="240899" y="1359778"/>
            <a:ext cx="5198488" cy="4833439"/>
          </a:xfrm>
          <a:prstGeom prst="rect">
            <a:avLst/>
          </a:prstGeom>
        </p:spPr>
        <p:txBody>
          <a:bodyPr wrap="square">
            <a:spAutoFit/>
          </a:bodyPr>
          <a:lstStyle/>
          <a:p>
            <a:pPr marL="285750" indent="-285750">
              <a:buFont typeface="Wingdings" panose="05000000000000000000" pitchFamily="2" charset="2"/>
              <a:buChar char="§"/>
            </a:pPr>
            <a:r>
              <a:rPr lang="en-US" sz="1467" dirty="0">
                <a:solidFill>
                  <a:schemeClr val="bg1"/>
                </a:solidFill>
                <a:latin typeface="Calibri" pitchFamily="34" charset="0"/>
              </a:rPr>
              <a:t>Big Data (e.g., genome, proteome, </a:t>
            </a:r>
            <a:r>
              <a:rPr lang="en-US" sz="1467" dirty="0" err="1">
                <a:solidFill>
                  <a:schemeClr val="bg1"/>
                </a:solidFill>
                <a:latin typeface="Calibri" pitchFamily="34" charset="0"/>
              </a:rPr>
              <a:t>metabolome</a:t>
            </a:r>
            <a:r>
              <a:rPr lang="en-US" sz="1467" dirty="0">
                <a:solidFill>
                  <a:schemeClr val="bg1"/>
                </a:solidFill>
                <a:latin typeface="Calibri" pitchFamily="34" charset="0"/>
              </a:rPr>
              <a:t>, </a:t>
            </a:r>
            <a:r>
              <a:rPr lang="en-US" sz="1467" dirty="0" err="1">
                <a:solidFill>
                  <a:schemeClr val="bg1"/>
                </a:solidFill>
                <a:latin typeface="Calibri" pitchFamily="34" charset="0"/>
              </a:rPr>
              <a:t>microbiome</a:t>
            </a:r>
            <a:r>
              <a:rPr lang="en-US" sz="1467" dirty="0">
                <a:solidFill>
                  <a:schemeClr val="bg1"/>
                </a:solidFill>
                <a:latin typeface="Calibri" pitchFamily="34" charset="0"/>
              </a:rPr>
              <a:t>, etc.), statistical analytical models and Predictive Analytics </a:t>
            </a:r>
          </a:p>
          <a:p>
            <a:pPr marL="285750" indent="-285750">
              <a:buFont typeface="Wingdings" panose="05000000000000000000" pitchFamily="2" charset="2"/>
              <a:buChar char="§"/>
            </a:pPr>
            <a:r>
              <a:rPr lang="en-US" sz="1467" dirty="0">
                <a:solidFill>
                  <a:schemeClr val="bg1"/>
                </a:solidFill>
                <a:latin typeface="Calibri" pitchFamily="34" charset="0"/>
              </a:rPr>
              <a:t>Digital patients: Wearable devices/ Mobile health applications/</a:t>
            </a:r>
          </a:p>
          <a:p>
            <a:pPr marL="285750" indent="-285750">
              <a:buFont typeface="Wingdings" panose="05000000000000000000" pitchFamily="2" charset="2"/>
              <a:buChar char="§"/>
            </a:pPr>
            <a:r>
              <a:rPr lang="en-US" sz="1467" dirty="0">
                <a:solidFill>
                  <a:schemeClr val="bg1"/>
                </a:solidFill>
                <a:latin typeface="Calibri" pitchFamily="34" charset="0"/>
              </a:rPr>
              <a:t>      Bio-sensing technologies/ e-Consent, e-Diary/ e-PRO </a:t>
            </a:r>
          </a:p>
          <a:p>
            <a:pPr marL="285750" indent="-285750">
              <a:buFont typeface="Wingdings" panose="05000000000000000000" pitchFamily="2" charset="2"/>
              <a:buChar char="§"/>
            </a:pPr>
            <a:r>
              <a:rPr lang="en-US" sz="1467" dirty="0">
                <a:solidFill>
                  <a:schemeClr val="bg1"/>
                </a:solidFill>
                <a:latin typeface="Calibri" pitchFamily="34" charset="0"/>
              </a:rPr>
              <a:t>Remote Trials (Chronic conditions, Geriatric population, Alzheimer's disease </a:t>
            </a:r>
            <a:r>
              <a:rPr lang="en-US" sz="1467" dirty="0" err="1">
                <a:solidFill>
                  <a:schemeClr val="bg1"/>
                </a:solidFill>
                <a:latin typeface="Calibri" pitchFamily="34" charset="0"/>
              </a:rPr>
              <a:t>etc</a:t>
            </a:r>
            <a:r>
              <a:rPr lang="en-US" sz="1467" dirty="0">
                <a:solidFill>
                  <a:schemeClr val="bg1"/>
                </a:solidFill>
                <a:latin typeface="Calibri" pitchFamily="34" charset="0"/>
              </a:rPr>
              <a:t>) </a:t>
            </a:r>
          </a:p>
          <a:p>
            <a:pPr marL="285750" indent="-285750">
              <a:buFont typeface="Wingdings" panose="05000000000000000000" pitchFamily="2" charset="2"/>
              <a:buChar char="§"/>
            </a:pPr>
            <a:r>
              <a:rPr lang="en-US" sz="1467" dirty="0">
                <a:solidFill>
                  <a:schemeClr val="bg1"/>
                </a:solidFill>
                <a:latin typeface="Calibri" pitchFamily="34" charset="0"/>
              </a:rPr>
              <a:t>Cloud and Collaboration : Interconnected data  and systems</a:t>
            </a:r>
          </a:p>
          <a:p>
            <a:pPr marL="285750" indent="-285750">
              <a:buFont typeface="Wingdings" panose="05000000000000000000" pitchFamily="2" charset="2"/>
              <a:buChar char="§"/>
            </a:pPr>
            <a:r>
              <a:rPr lang="en-US" sz="1467" dirty="0">
                <a:solidFill>
                  <a:schemeClr val="bg1"/>
                </a:solidFill>
                <a:latin typeface="Calibri" pitchFamily="34" charset="0"/>
              </a:rPr>
              <a:t>Development of </a:t>
            </a:r>
            <a:r>
              <a:rPr lang="en-US" sz="1467" dirty="0" err="1">
                <a:solidFill>
                  <a:schemeClr val="bg1"/>
                </a:solidFill>
                <a:latin typeface="Calibri" pitchFamily="34" charset="0"/>
              </a:rPr>
              <a:t>Biosimilar</a:t>
            </a:r>
            <a:r>
              <a:rPr lang="en-US" sz="1467" dirty="0">
                <a:solidFill>
                  <a:schemeClr val="bg1"/>
                </a:solidFill>
                <a:latin typeface="Calibri" pitchFamily="34" charset="0"/>
              </a:rPr>
              <a:t> s</a:t>
            </a:r>
          </a:p>
          <a:p>
            <a:pPr marL="285750" indent="-285750">
              <a:buFont typeface="Wingdings" panose="05000000000000000000" pitchFamily="2" charset="2"/>
              <a:buChar char="§"/>
            </a:pPr>
            <a:r>
              <a:rPr lang="en-US" sz="1467" dirty="0">
                <a:solidFill>
                  <a:schemeClr val="bg1"/>
                </a:solidFill>
                <a:latin typeface="Calibri" pitchFamily="34" charset="0"/>
              </a:rPr>
              <a:t>Real World Evidence generation </a:t>
            </a:r>
          </a:p>
          <a:p>
            <a:pPr marL="285750" indent="-285750">
              <a:buFont typeface="Wingdings" panose="05000000000000000000" pitchFamily="2" charset="2"/>
              <a:buChar char="§"/>
            </a:pPr>
            <a:r>
              <a:rPr lang="en-US" sz="1467" dirty="0">
                <a:solidFill>
                  <a:schemeClr val="bg1"/>
                </a:solidFill>
                <a:latin typeface="Calibri" pitchFamily="34" charset="0"/>
              </a:rPr>
              <a:t>Data Transparency: Redaction and Data  </a:t>
            </a:r>
            <a:r>
              <a:rPr lang="en-US" sz="1467" dirty="0" err="1">
                <a:solidFill>
                  <a:schemeClr val="bg1"/>
                </a:solidFill>
                <a:latin typeface="Calibri" pitchFamily="34" charset="0"/>
              </a:rPr>
              <a:t>Anonymization</a:t>
            </a:r>
            <a:r>
              <a:rPr lang="en-US" sz="1467" dirty="0">
                <a:solidFill>
                  <a:schemeClr val="bg1"/>
                </a:solidFill>
                <a:latin typeface="Calibri" pitchFamily="34" charset="0"/>
              </a:rPr>
              <a:t> </a:t>
            </a:r>
          </a:p>
          <a:p>
            <a:pPr marL="285750" indent="-285750">
              <a:buFont typeface="Wingdings" panose="05000000000000000000" pitchFamily="2" charset="2"/>
              <a:buChar char="§"/>
            </a:pPr>
            <a:r>
              <a:rPr lang="en-US" sz="1467" dirty="0">
                <a:solidFill>
                  <a:schemeClr val="bg1"/>
                </a:solidFill>
                <a:latin typeface="Calibri" pitchFamily="34" charset="0"/>
              </a:rPr>
              <a:t>Remote and Centralized clinical data monitoring </a:t>
            </a:r>
          </a:p>
          <a:p>
            <a:pPr marL="285750" indent="-285750">
              <a:buFont typeface="Wingdings" panose="05000000000000000000" pitchFamily="2" charset="2"/>
              <a:buChar char="§"/>
            </a:pPr>
            <a:r>
              <a:rPr lang="en-US" sz="1467" dirty="0">
                <a:solidFill>
                  <a:schemeClr val="bg1"/>
                </a:solidFill>
                <a:latin typeface="Calibri" pitchFamily="34" charset="0"/>
              </a:rPr>
              <a:t>Role of IOT: adherence data, patient monitoring, etc. </a:t>
            </a:r>
          </a:p>
          <a:p>
            <a:pPr marL="285750" indent="-285750">
              <a:buFont typeface="Wingdings" panose="05000000000000000000" pitchFamily="2" charset="2"/>
              <a:buChar char="§"/>
            </a:pPr>
            <a:r>
              <a:rPr lang="en-US" sz="1467" dirty="0">
                <a:solidFill>
                  <a:schemeClr val="bg1"/>
                </a:solidFill>
                <a:latin typeface="Calibri" pitchFamily="34" charset="0"/>
              </a:rPr>
              <a:t>Patient Engagement through digital technologies, viz., social media </a:t>
            </a:r>
          </a:p>
          <a:p>
            <a:pPr marL="285750" indent="-285750">
              <a:buFont typeface="Wingdings" panose="05000000000000000000" pitchFamily="2" charset="2"/>
              <a:buChar char="§"/>
            </a:pPr>
            <a:r>
              <a:rPr lang="en-US" sz="1467" dirty="0">
                <a:solidFill>
                  <a:schemeClr val="bg1"/>
                </a:solidFill>
                <a:latin typeface="Calibri" pitchFamily="34" charset="0"/>
              </a:rPr>
              <a:t>Social Media in </a:t>
            </a:r>
            <a:r>
              <a:rPr lang="en-US" sz="1467" dirty="0" err="1">
                <a:solidFill>
                  <a:schemeClr val="bg1"/>
                </a:solidFill>
                <a:latin typeface="Calibri" pitchFamily="34" charset="0"/>
              </a:rPr>
              <a:t>Pharmacovigilance</a:t>
            </a:r>
            <a:r>
              <a:rPr lang="en-US" sz="1467" dirty="0">
                <a:solidFill>
                  <a:schemeClr val="bg1"/>
                </a:solidFill>
                <a:latin typeface="Calibri" pitchFamily="34" charset="0"/>
              </a:rPr>
              <a:t> </a:t>
            </a:r>
          </a:p>
          <a:p>
            <a:pPr marL="285750" indent="-285750">
              <a:buFont typeface="Wingdings" panose="05000000000000000000" pitchFamily="2" charset="2"/>
              <a:buChar char="§"/>
            </a:pPr>
            <a:r>
              <a:rPr lang="en-US" sz="1467" dirty="0">
                <a:solidFill>
                  <a:schemeClr val="bg1"/>
                </a:solidFill>
                <a:latin typeface="Calibri" pitchFamily="34" charset="0"/>
              </a:rPr>
              <a:t>Strategic and Statistically Valid decisions using novel trial designs </a:t>
            </a:r>
          </a:p>
          <a:p>
            <a:pPr marL="285750" indent="-285750">
              <a:buFont typeface="Wingdings" panose="05000000000000000000" pitchFamily="2" charset="2"/>
              <a:buChar char="§"/>
            </a:pPr>
            <a:r>
              <a:rPr lang="en-US" sz="1467" dirty="0">
                <a:solidFill>
                  <a:schemeClr val="bg1"/>
                </a:solidFill>
                <a:latin typeface="Calibri" pitchFamily="34" charset="0"/>
              </a:rPr>
              <a:t>Clinical Trial modelling and simulation </a:t>
            </a:r>
          </a:p>
          <a:p>
            <a:pPr marL="285750" indent="-285750">
              <a:buFont typeface="Wingdings" panose="05000000000000000000" pitchFamily="2" charset="2"/>
              <a:buChar char="§"/>
            </a:pPr>
            <a:r>
              <a:rPr lang="en-US" sz="1467" dirty="0">
                <a:solidFill>
                  <a:schemeClr val="bg1"/>
                </a:solidFill>
                <a:latin typeface="Calibri" pitchFamily="34" charset="0"/>
              </a:rPr>
              <a:t>EMR/ EHR integration: Integration of patients, providers, payers and regulators) </a:t>
            </a:r>
          </a:p>
        </p:txBody>
      </p:sp>
      <p:sp>
        <p:nvSpPr>
          <p:cNvPr id="42" name="TextBox 41"/>
          <p:cNvSpPr txBox="1"/>
          <p:nvPr/>
        </p:nvSpPr>
        <p:spPr>
          <a:xfrm>
            <a:off x="230320" y="825416"/>
            <a:ext cx="3616689" cy="369332"/>
          </a:xfrm>
          <a:prstGeom prst="rect">
            <a:avLst/>
          </a:prstGeom>
          <a:noFill/>
        </p:spPr>
        <p:txBody>
          <a:bodyPr wrap="square" rtlCol="0">
            <a:spAutoFit/>
          </a:bodyPr>
          <a:lstStyle/>
          <a:p>
            <a:r>
              <a:rPr lang="en-US" b="1" dirty="0">
                <a:solidFill>
                  <a:schemeClr val="bg1"/>
                </a:solidFill>
                <a:latin typeface="Calibri" panose="020F0502020204030204" pitchFamily="34" charset="0"/>
                <a:cs typeface="Calibri" panose="020F0502020204030204" pitchFamily="34" charset="0"/>
              </a:rPr>
              <a:t>Life Science Trends</a:t>
            </a:r>
          </a:p>
        </p:txBody>
      </p:sp>
      <p:sp>
        <p:nvSpPr>
          <p:cNvPr id="41" name="TextBox 40"/>
          <p:cNvSpPr txBox="1"/>
          <p:nvPr/>
        </p:nvSpPr>
        <p:spPr>
          <a:xfrm>
            <a:off x="5675906" y="825416"/>
            <a:ext cx="6125004" cy="338554"/>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Life Science BPS Initiatives</a:t>
            </a:r>
          </a:p>
        </p:txBody>
      </p:sp>
      <p:cxnSp>
        <p:nvCxnSpPr>
          <p:cNvPr id="19" name="Straight Connector 18"/>
          <p:cNvCxnSpPr/>
          <p:nvPr/>
        </p:nvCxnSpPr>
        <p:spPr>
          <a:xfrm>
            <a:off x="5244026" y="781051"/>
            <a:ext cx="0" cy="446503"/>
          </a:xfrm>
          <a:prstGeom prst="line">
            <a:avLst/>
          </a:prstGeom>
          <a:ln>
            <a:solidFill>
              <a:schemeClr val="bg1">
                <a:lumMod val="65000"/>
                <a:alpha val="61000"/>
              </a:schemeClr>
            </a:solidFill>
            <a:prstDash val="lg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664142" y="3155439"/>
            <a:ext cx="3457844" cy="1815882"/>
          </a:xfrm>
          <a:prstGeom prst="rect">
            <a:avLst/>
          </a:prstGeom>
          <a:noFill/>
        </p:spPr>
        <p:txBody>
          <a:bodyPr wrap="square" rtlCol="0">
            <a:spAutoFit/>
          </a:bodyPr>
          <a:lstStyle/>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EMR/ EHR integration</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E-Source</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Cloud services for data integration </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Metadata Repository and Transformation- PRM to </a:t>
            </a:r>
            <a:r>
              <a:rPr lang="en-US" sz="1400" dirty="0" err="1">
                <a:latin typeface="Calibri" panose="020F0502020204030204" pitchFamily="34" charset="0"/>
                <a:cs typeface="Calibri" panose="020F0502020204030204" pitchFamily="34" charset="0"/>
              </a:rPr>
              <a:t>eCDT</a:t>
            </a:r>
            <a:r>
              <a:rPr lang="en-US" sz="1400" dirty="0">
                <a:latin typeface="Calibri" panose="020F0502020204030204" pitchFamily="34" charset="0"/>
                <a:cs typeface="Calibri" panose="020F0502020204030204" pitchFamily="34" charset="0"/>
              </a:rPr>
              <a:t> submission</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Connected Clinical Trails Platform</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Mobile health applications</a:t>
            </a:r>
          </a:p>
        </p:txBody>
      </p:sp>
      <p:sp>
        <p:nvSpPr>
          <p:cNvPr id="36" name="TextBox 35"/>
          <p:cNvSpPr txBox="1"/>
          <p:nvPr/>
        </p:nvSpPr>
        <p:spPr>
          <a:xfrm>
            <a:off x="8698008" y="5179750"/>
            <a:ext cx="3352800" cy="954107"/>
          </a:xfrm>
          <a:prstGeom prst="rect">
            <a:avLst/>
          </a:prstGeom>
          <a:noFill/>
        </p:spPr>
        <p:txBody>
          <a:bodyPr wrap="square" rtlCol="0">
            <a:spAutoFit/>
          </a:bodyPr>
          <a:lstStyle/>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Data  Analysts/ Scientists </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Patient caregiver empowerment</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Data standards expert</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IOT/ Cloud experts</a:t>
            </a:r>
          </a:p>
        </p:txBody>
      </p:sp>
      <p:cxnSp>
        <p:nvCxnSpPr>
          <p:cNvPr id="13" name="Straight Connector 12"/>
          <p:cNvCxnSpPr/>
          <p:nvPr/>
        </p:nvCxnSpPr>
        <p:spPr>
          <a:xfrm>
            <a:off x="6419850" y="1804988"/>
            <a:ext cx="13326" cy="1306421"/>
          </a:xfrm>
          <a:prstGeom prst="line">
            <a:avLst/>
          </a:prstGeom>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5994401" y="3022601"/>
            <a:ext cx="1647555" cy="1546228"/>
          </a:xfrm>
          <a:custGeom>
            <a:avLst/>
            <a:gdLst>
              <a:gd name="connsiteX0" fmla="*/ 0 w 1522701"/>
              <a:gd name="connsiteY0" fmla="*/ 761351 h 1522701"/>
              <a:gd name="connsiteX1" fmla="*/ 761351 w 1522701"/>
              <a:gd name="connsiteY1" fmla="*/ 0 h 1522701"/>
              <a:gd name="connsiteX2" fmla="*/ 1522702 w 1522701"/>
              <a:gd name="connsiteY2" fmla="*/ 761351 h 1522701"/>
              <a:gd name="connsiteX3" fmla="*/ 761351 w 1522701"/>
              <a:gd name="connsiteY3" fmla="*/ 1522702 h 1522701"/>
              <a:gd name="connsiteX4" fmla="*/ 0 w 1522701"/>
              <a:gd name="connsiteY4" fmla="*/ 761351 h 152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701" h="1522701">
                <a:moveTo>
                  <a:pt x="0" y="761351"/>
                </a:moveTo>
                <a:cubicBezTo>
                  <a:pt x="0" y="340868"/>
                  <a:pt x="340868" y="0"/>
                  <a:pt x="761351" y="0"/>
                </a:cubicBezTo>
                <a:cubicBezTo>
                  <a:pt x="1181834" y="0"/>
                  <a:pt x="1522702" y="340868"/>
                  <a:pt x="1522702" y="761351"/>
                </a:cubicBezTo>
                <a:cubicBezTo>
                  <a:pt x="1522702" y="1181834"/>
                  <a:pt x="1181834" y="1522702"/>
                  <a:pt x="761351" y="1522702"/>
                </a:cubicBezTo>
                <a:cubicBezTo>
                  <a:pt x="340868" y="1522702"/>
                  <a:pt x="0" y="1181834"/>
                  <a:pt x="0" y="761351"/>
                </a:cubicBezTo>
                <a:close/>
              </a:path>
            </a:pathLst>
          </a:custGeom>
          <a:solidFill>
            <a:schemeClr val="accent1">
              <a:lumMod val="60000"/>
              <a:lumOff val="40000"/>
              <a:alpha val="50000"/>
            </a:schemeClr>
          </a:solidFill>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234261" tIns="273305" rIns="234261" bIns="1112743" numCol="1" spcCol="1270" anchor="ctr" anchorCtr="0">
            <a:noAutofit/>
          </a:bodyPr>
          <a:lstStyle/>
          <a:p>
            <a:pPr algn="ctr" defTabSz="948243">
              <a:lnSpc>
                <a:spcPct val="90000"/>
              </a:lnSpc>
              <a:spcBef>
                <a:spcPct val="0"/>
              </a:spcBef>
              <a:spcAft>
                <a:spcPct val="35000"/>
              </a:spcAft>
            </a:pPr>
            <a:endParaRPr lang="en-US" sz="2133" dirty="0">
              <a:latin typeface="Calibri" panose="020F0502020204030204" pitchFamily="34" charset="0"/>
              <a:cs typeface="Calibri" panose="020F0502020204030204" pitchFamily="34" charset="0"/>
            </a:endParaRPr>
          </a:p>
        </p:txBody>
      </p:sp>
      <p:sp>
        <p:nvSpPr>
          <p:cNvPr id="26" name="Rectangle 25"/>
          <p:cNvSpPr/>
          <p:nvPr/>
        </p:nvSpPr>
        <p:spPr>
          <a:xfrm>
            <a:off x="5905569" y="3403951"/>
            <a:ext cx="1256048" cy="621709"/>
          </a:xfrm>
          <a:prstGeom prst="rect">
            <a:avLst/>
          </a:prstGeom>
        </p:spPr>
        <p:txBody>
          <a:bodyPr wrap="square">
            <a:spAutoFit/>
          </a:bodyPr>
          <a:lstStyle/>
          <a:p>
            <a:pPr algn="ctr" defTabSz="948243">
              <a:lnSpc>
                <a:spcPct val="90000"/>
              </a:lnSpc>
              <a:spcBef>
                <a:spcPct val="0"/>
              </a:spcBef>
              <a:spcAft>
                <a:spcPct val="35000"/>
              </a:spcAft>
            </a:pPr>
            <a:r>
              <a:rPr lang="en-US" sz="1600" b="1" dirty="0">
                <a:solidFill>
                  <a:schemeClr val="bg1"/>
                </a:solidFill>
                <a:latin typeface="Calibri" panose="020F0502020204030204" pitchFamily="34" charset="0"/>
                <a:cs typeface="Calibri" panose="020F0502020204030204" pitchFamily="34" charset="0"/>
              </a:rPr>
              <a:t>Evolving </a:t>
            </a:r>
          </a:p>
          <a:p>
            <a:pPr algn="ctr" defTabSz="948243">
              <a:lnSpc>
                <a:spcPct val="90000"/>
              </a:lnSpc>
              <a:spcBef>
                <a:spcPct val="0"/>
              </a:spcBef>
              <a:spcAft>
                <a:spcPct val="35000"/>
              </a:spcAft>
            </a:pPr>
            <a:r>
              <a:rPr lang="en-US" sz="1600" b="1" dirty="0">
                <a:solidFill>
                  <a:schemeClr val="bg1"/>
                </a:solidFill>
                <a:latin typeface="Calibri" panose="020F0502020204030204" pitchFamily="34" charset="0"/>
                <a:cs typeface="Calibri" panose="020F0502020204030204" pitchFamily="34" charset="0"/>
              </a:rPr>
              <a:t>offerings</a:t>
            </a:r>
          </a:p>
        </p:txBody>
      </p:sp>
      <p:pic>
        <p:nvPicPr>
          <p:cNvPr id="1026" name="Picture 2" descr="http://tony-sjd.com/images/spare-parts.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964893" y="3273439"/>
            <a:ext cx="416180" cy="40018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511241" y="5580380"/>
            <a:ext cx="11574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8374598" y="4471998"/>
            <a:ext cx="294116" cy="5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6723127" y="3706510"/>
            <a:ext cx="1647555" cy="1546228"/>
          </a:xfrm>
          <a:custGeom>
            <a:avLst/>
            <a:gdLst>
              <a:gd name="connsiteX0" fmla="*/ 0 w 1522701"/>
              <a:gd name="connsiteY0" fmla="*/ 761351 h 1522701"/>
              <a:gd name="connsiteX1" fmla="*/ 761351 w 1522701"/>
              <a:gd name="connsiteY1" fmla="*/ 0 h 1522701"/>
              <a:gd name="connsiteX2" fmla="*/ 1522702 w 1522701"/>
              <a:gd name="connsiteY2" fmla="*/ 761351 h 1522701"/>
              <a:gd name="connsiteX3" fmla="*/ 761351 w 1522701"/>
              <a:gd name="connsiteY3" fmla="*/ 1522702 h 1522701"/>
              <a:gd name="connsiteX4" fmla="*/ 0 w 1522701"/>
              <a:gd name="connsiteY4" fmla="*/ 761351 h 152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701" h="1522701">
                <a:moveTo>
                  <a:pt x="0" y="761351"/>
                </a:moveTo>
                <a:cubicBezTo>
                  <a:pt x="0" y="340868"/>
                  <a:pt x="340868" y="0"/>
                  <a:pt x="761351" y="0"/>
                </a:cubicBezTo>
                <a:cubicBezTo>
                  <a:pt x="1181834" y="0"/>
                  <a:pt x="1522702" y="340868"/>
                  <a:pt x="1522702" y="761351"/>
                </a:cubicBezTo>
                <a:cubicBezTo>
                  <a:pt x="1522702" y="1181834"/>
                  <a:pt x="1181834" y="1522702"/>
                  <a:pt x="761351" y="1522702"/>
                </a:cubicBezTo>
                <a:cubicBezTo>
                  <a:pt x="340868" y="1522702"/>
                  <a:pt x="0" y="1181834"/>
                  <a:pt x="0" y="761351"/>
                </a:cubicBezTo>
                <a:close/>
              </a:path>
            </a:pathLst>
          </a:custGeom>
          <a:solidFill>
            <a:srgbClr val="00B0F0">
              <a:alpha val="50000"/>
            </a:srgbClr>
          </a:solidFill>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1093223" tIns="234261" rIns="156173" bIns="234261" numCol="1" spcCol="1270" anchor="ctr" anchorCtr="0">
            <a:noAutofit/>
          </a:bodyPr>
          <a:lstStyle/>
          <a:p>
            <a:pPr algn="ctr" defTabSz="711182">
              <a:lnSpc>
                <a:spcPct val="90000"/>
              </a:lnSpc>
              <a:spcBef>
                <a:spcPct val="0"/>
              </a:spcBef>
            </a:pPr>
            <a:endParaRPr lang="en-US" sz="1600" dirty="0">
              <a:latin typeface="Calibri" panose="020F0502020204030204" pitchFamily="34" charset="0"/>
              <a:cs typeface="Calibri" panose="020F0502020204030204" pitchFamily="34" charset="0"/>
            </a:endParaRPr>
          </a:p>
        </p:txBody>
      </p:sp>
      <p:sp>
        <p:nvSpPr>
          <p:cNvPr id="16" name="Rectangle 15"/>
          <p:cNvSpPr/>
          <p:nvPr/>
        </p:nvSpPr>
        <p:spPr>
          <a:xfrm>
            <a:off x="7202650" y="4152206"/>
            <a:ext cx="1317356" cy="535531"/>
          </a:xfrm>
          <a:prstGeom prst="rect">
            <a:avLst/>
          </a:prstGeom>
        </p:spPr>
        <p:txBody>
          <a:bodyPr wrap="square">
            <a:spAutoFit/>
          </a:bodyPr>
          <a:lstStyle/>
          <a:p>
            <a:pPr algn="ctr" defTabSz="711182">
              <a:lnSpc>
                <a:spcPct val="90000"/>
              </a:lnSpc>
              <a:spcBef>
                <a:spcPct val="0"/>
              </a:spcBef>
            </a:pPr>
            <a:r>
              <a:rPr lang="en-US" sz="1600" b="1" dirty="0">
                <a:solidFill>
                  <a:schemeClr val="bg1"/>
                </a:solidFill>
                <a:latin typeface="Calibri" panose="020F0502020204030204" pitchFamily="34" charset="0"/>
                <a:cs typeface="Calibri" panose="020F0502020204030204" pitchFamily="34" charset="0"/>
              </a:rPr>
              <a:t>Evolving technology </a:t>
            </a:r>
          </a:p>
        </p:txBody>
      </p:sp>
      <p:pic>
        <p:nvPicPr>
          <p:cNvPr id="11" name="Picture 12" descr="http://tenspeedhero.com/wp-content/uploads/merge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574770" y="3820167"/>
            <a:ext cx="498075" cy="407119"/>
          </a:xfrm>
          <a:prstGeom prst="rect">
            <a:avLst/>
          </a:prstGeom>
          <a:noFill/>
          <a:extLst>
            <a:ext uri="{909E8E84-426E-40DD-AFC4-6F175D3DCCD1}">
              <a14:hiddenFill xmlns:a14="http://schemas.microsoft.com/office/drawing/2010/main">
                <a:solidFill>
                  <a:srgbClr val="FFFFFF"/>
                </a:solidFill>
              </a14:hiddenFill>
            </a:ext>
          </a:extLst>
        </p:spPr>
      </p:pic>
      <p:sp>
        <p:nvSpPr>
          <p:cNvPr id="32" name="Freeform 31"/>
          <p:cNvSpPr/>
          <p:nvPr/>
        </p:nvSpPr>
        <p:spPr>
          <a:xfrm>
            <a:off x="5994401" y="4390420"/>
            <a:ext cx="1647555" cy="1546228"/>
          </a:xfrm>
          <a:custGeom>
            <a:avLst/>
            <a:gdLst>
              <a:gd name="connsiteX0" fmla="*/ 0 w 1522701"/>
              <a:gd name="connsiteY0" fmla="*/ 761351 h 1522701"/>
              <a:gd name="connsiteX1" fmla="*/ 761351 w 1522701"/>
              <a:gd name="connsiteY1" fmla="*/ 0 h 1522701"/>
              <a:gd name="connsiteX2" fmla="*/ 1522702 w 1522701"/>
              <a:gd name="connsiteY2" fmla="*/ 761351 h 1522701"/>
              <a:gd name="connsiteX3" fmla="*/ 761351 w 1522701"/>
              <a:gd name="connsiteY3" fmla="*/ 1522702 h 1522701"/>
              <a:gd name="connsiteX4" fmla="*/ 0 w 1522701"/>
              <a:gd name="connsiteY4" fmla="*/ 761351 h 152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701" h="1522701">
                <a:moveTo>
                  <a:pt x="0" y="761351"/>
                </a:moveTo>
                <a:cubicBezTo>
                  <a:pt x="0" y="340868"/>
                  <a:pt x="340868" y="0"/>
                  <a:pt x="761351" y="0"/>
                </a:cubicBezTo>
                <a:cubicBezTo>
                  <a:pt x="1181834" y="0"/>
                  <a:pt x="1522702" y="340868"/>
                  <a:pt x="1522702" y="761351"/>
                </a:cubicBezTo>
                <a:cubicBezTo>
                  <a:pt x="1522702" y="1181834"/>
                  <a:pt x="1181834" y="1522702"/>
                  <a:pt x="761351" y="1522702"/>
                </a:cubicBezTo>
                <a:cubicBezTo>
                  <a:pt x="340868" y="1522702"/>
                  <a:pt x="0" y="1181834"/>
                  <a:pt x="0" y="761351"/>
                </a:cubicBezTo>
                <a:close/>
              </a:path>
            </a:pathLst>
          </a:custGeom>
          <a:solidFill>
            <a:schemeClr val="accent1">
              <a:lumMod val="75000"/>
              <a:alpha val="50000"/>
            </a:schemeClr>
          </a:solidFill>
        </p:spPr>
        <p:style>
          <a:lnRef idx="2">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spcFirstLastPara="0" vert="horz" wrap="square" lIns="234261" tIns="1112744" rIns="234261" bIns="273304" numCol="1" spcCol="1270" anchor="ctr" anchorCtr="0">
            <a:noAutofit/>
          </a:bodyPr>
          <a:lstStyle/>
          <a:p>
            <a:pPr algn="ctr" defTabSz="948243">
              <a:lnSpc>
                <a:spcPct val="90000"/>
              </a:lnSpc>
              <a:spcBef>
                <a:spcPct val="0"/>
              </a:spcBef>
              <a:spcAft>
                <a:spcPct val="35000"/>
              </a:spcAft>
            </a:pPr>
            <a:endParaRPr lang="en-US" sz="2133"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9" name="Rectangle 8"/>
          <p:cNvSpPr/>
          <p:nvPr/>
        </p:nvSpPr>
        <p:spPr>
          <a:xfrm>
            <a:off x="6294363" y="5166320"/>
            <a:ext cx="958613" cy="621709"/>
          </a:xfrm>
          <a:prstGeom prst="rect">
            <a:avLst/>
          </a:prstGeom>
        </p:spPr>
        <p:txBody>
          <a:bodyPr wrap="square">
            <a:spAutoFit/>
          </a:bodyPr>
          <a:lstStyle/>
          <a:p>
            <a:pPr algn="ctr" defTabSz="948243">
              <a:lnSpc>
                <a:spcPct val="90000"/>
              </a:lnSpc>
              <a:spcBef>
                <a:spcPct val="0"/>
              </a:spcBef>
              <a:spcAft>
                <a:spcPct val="35000"/>
              </a:spcAft>
            </a:pPr>
            <a:r>
              <a:rPr lang="en-US" sz="1600" b="1" dirty="0">
                <a:solidFill>
                  <a:schemeClr val="bg1"/>
                </a:solidFill>
                <a:latin typeface="Calibri" panose="020F0502020204030204" pitchFamily="34" charset="0"/>
                <a:cs typeface="Calibri" panose="020F0502020204030204" pitchFamily="34" charset="0"/>
              </a:rPr>
              <a:t>Evolving </a:t>
            </a:r>
          </a:p>
          <a:p>
            <a:pPr algn="ctr" defTabSz="948243">
              <a:lnSpc>
                <a:spcPct val="90000"/>
              </a:lnSpc>
              <a:spcBef>
                <a:spcPct val="0"/>
              </a:spcBef>
              <a:spcAft>
                <a:spcPct val="35000"/>
              </a:spcAft>
            </a:pPr>
            <a:r>
              <a:rPr lang="en-US" sz="1600" b="1" dirty="0">
                <a:solidFill>
                  <a:schemeClr val="bg1"/>
                </a:solidFill>
                <a:latin typeface="Calibri" panose="020F0502020204030204" pitchFamily="34" charset="0"/>
                <a:cs typeface="Calibri" panose="020F0502020204030204" pitchFamily="34" charset="0"/>
              </a:rPr>
              <a:t>Talent</a:t>
            </a:r>
          </a:p>
        </p:txBody>
      </p:sp>
      <p:pic>
        <p:nvPicPr>
          <p:cNvPr id="1038" name="Picture 14" descr="http://www.talentova.com/UserFiles/Servers/Server_12476/Image/website-template/icon-mentoring.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59719" y="4754356"/>
            <a:ext cx="510051" cy="400958"/>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21"/>
          <p:cNvSpPr>
            <a:spLocks noGrp="1"/>
          </p:cNvSpPr>
          <p:nvPr>
            <p:ph type="title"/>
          </p:nvPr>
        </p:nvSpPr>
        <p:spPr/>
        <p:txBody>
          <a:bodyPr/>
          <a:lstStyle/>
          <a:p>
            <a:r>
              <a:rPr lang="en-US" sz="2400" dirty="0">
                <a:latin typeface="Calibri" panose="020F0502020204030204" pitchFamily="34" charset="0"/>
                <a:cs typeface="Calibri" panose="020F0502020204030204" pitchFamily="34" charset="0"/>
              </a:rPr>
              <a:t> Life Science BPS : Geared towards the Future…</a:t>
            </a:r>
            <a:endParaRPr lang="en-US" dirty="0"/>
          </a:p>
        </p:txBody>
      </p:sp>
    </p:spTree>
    <p:extLst>
      <p:ext uri="{BB962C8B-B14F-4D97-AF65-F5344CB8AC3E}">
        <p14:creationId xmlns:p14="http://schemas.microsoft.com/office/powerpoint/2010/main" val="3188113143"/>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Rounded Rectangle 1"/>
          <p:cNvSpPr/>
          <p:nvPr/>
        </p:nvSpPr>
        <p:spPr>
          <a:xfrm>
            <a:off x="885372" y="1315848"/>
            <a:ext cx="10537804" cy="4716462"/>
          </a:xfrm>
          <a:prstGeom prst="roundRect">
            <a:avLst>
              <a:gd name="adj" fmla="val 2530"/>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5" name="Rounded Rectangle 34"/>
          <p:cNvSpPr/>
          <p:nvPr/>
        </p:nvSpPr>
        <p:spPr bwMode="auto">
          <a:xfrm>
            <a:off x="3485149" y="1153424"/>
            <a:ext cx="5731098" cy="354594"/>
          </a:xfrm>
          <a:prstGeom prst="roundRect">
            <a:avLst/>
          </a:prstGeom>
          <a:gradFill flip="none" rotWithShape="1">
            <a:gsLst>
              <a:gs pos="0">
                <a:srgbClr val="00B0F0"/>
              </a:gs>
              <a:gs pos="100000">
                <a:schemeClr val="accent1">
                  <a:lumMod val="5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BDM</a:t>
            </a:r>
          </a:p>
        </p:txBody>
      </p:sp>
      <p:sp>
        <p:nvSpPr>
          <p:cNvPr id="62" name="Round Single Corner Rectangle 61"/>
          <p:cNvSpPr/>
          <p:nvPr/>
        </p:nvSpPr>
        <p:spPr>
          <a:xfrm>
            <a:off x="1045888" y="1916069"/>
            <a:ext cx="1446236" cy="443243"/>
          </a:xfrm>
          <a:prstGeom prst="round1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400" b="1" dirty="0" smtClean="0">
                <a:solidFill>
                  <a:srgbClr val="00B0F0"/>
                </a:solidFill>
                <a:latin typeface="+mj-lt"/>
              </a:rPr>
              <a:t>~1,320</a:t>
            </a:r>
            <a:endParaRPr lang="en-US" sz="2400" b="1" dirty="0">
              <a:solidFill>
                <a:srgbClr val="00B0F0"/>
              </a:solidFill>
              <a:latin typeface="+mj-lt"/>
            </a:endParaRPr>
          </a:p>
        </p:txBody>
      </p:sp>
      <p:sp>
        <p:nvSpPr>
          <p:cNvPr id="63" name="Rounded Rectangle 62"/>
          <p:cNvSpPr/>
          <p:nvPr/>
        </p:nvSpPr>
        <p:spPr>
          <a:xfrm flipH="1">
            <a:off x="2554717" y="1953237"/>
            <a:ext cx="3166641" cy="335707"/>
          </a:xfrm>
          <a:prstGeom prst="roundRect">
            <a:avLst/>
          </a:prstGeom>
          <a:gradFill flip="none" rotWithShape="1">
            <a:gsLst>
              <a:gs pos="100000">
                <a:schemeClr val="accent1">
                  <a:lumMod val="20000"/>
                  <a:lumOff val="80000"/>
                </a:schemeClr>
              </a:gs>
              <a:gs pos="0">
                <a:schemeClr val="bg1">
                  <a:alpha val="0"/>
                </a:scheme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sz="1400" b="1" dirty="0" smtClean="0">
                <a:solidFill>
                  <a:prstClr val="black"/>
                </a:solidFill>
                <a:latin typeface="+mj-lt"/>
              </a:rPr>
              <a:t>Team strength</a:t>
            </a:r>
            <a:endParaRPr lang="en-US" sz="1400" b="1" dirty="0">
              <a:solidFill>
                <a:prstClr val="black"/>
              </a:solidFill>
              <a:latin typeface="+mj-lt"/>
            </a:endParaRPr>
          </a:p>
        </p:txBody>
      </p:sp>
      <p:sp>
        <p:nvSpPr>
          <p:cNvPr id="64" name="Round Single Corner Rectangle 63"/>
          <p:cNvSpPr/>
          <p:nvPr/>
        </p:nvSpPr>
        <p:spPr>
          <a:xfrm>
            <a:off x="1045888" y="2495706"/>
            <a:ext cx="1446236" cy="443243"/>
          </a:xfrm>
          <a:prstGeom prst="round1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400" b="1" dirty="0" smtClean="0">
                <a:solidFill>
                  <a:srgbClr val="00B0F0"/>
                </a:solidFill>
                <a:latin typeface="+mj-lt"/>
              </a:rPr>
              <a:t>12+ </a:t>
            </a:r>
            <a:r>
              <a:rPr lang="en-US" sz="2400" b="1" dirty="0">
                <a:solidFill>
                  <a:srgbClr val="00B0F0"/>
                </a:solidFill>
                <a:latin typeface="+mj-lt"/>
              </a:rPr>
              <a:t>Years </a:t>
            </a:r>
          </a:p>
        </p:txBody>
      </p:sp>
      <p:sp>
        <p:nvSpPr>
          <p:cNvPr id="65" name="Rounded Rectangle 64"/>
          <p:cNvSpPr/>
          <p:nvPr/>
        </p:nvSpPr>
        <p:spPr>
          <a:xfrm flipH="1">
            <a:off x="2554717" y="2591883"/>
            <a:ext cx="3166641" cy="335707"/>
          </a:xfrm>
          <a:prstGeom prst="roundRect">
            <a:avLst/>
          </a:prstGeom>
          <a:gradFill flip="none" rotWithShape="1">
            <a:gsLst>
              <a:gs pos="100000">
                <a:schemeClr val="accent1">
                  <a:lumMod val="20000"/>
                  <a:lumOff val="80000"/>
                </a:schemeClr>
              </a:gs>
              <a:gs pos="0">
                <a:schemeClr val="bg1">
                  <a:alpha val="0"/>
                </a:scheme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prstClr val="black"/>
                </a:solidFill>
                <a:latin typeface="+mj-lt"/>
              </a:rPr>
              <a:t>Service Experience</a:t>
            </a:r>
            <a:endParaRPr lang="en-US" sz="1400" b="1" dirty="0">
              <a:solidFill>
                <a:prstClr val="black"/>
              </a:solidFill>
              <a:latin typeface="+mj-lt"/>
            </a:endParaRPr>
          </a:p>
        </p:txBody>
      </p:sp>
      <p:sp>
        <p:nvSpPr>
          <p:cNvPr id="68" name="Round Single Corner Rectangle 67"/>
          <p:cNvSpPr/>
          <p:nvPr/>
        </p:nvSpPr>
        <p:spPr>
          <a:xfrm>
            <a:off x="6057322" y="3058225"/>
            <a:ext cx="1446236" cy="443243"/>
          </a:xfrm>
          <a:prstGeom prst="round1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400" b="1" dirty="0" smtClean="0">
                <a:solidFill>
                  <a:schemeClr val="accent1"/>
                </a:solidFill>
                <a:latin typeface="+mj-lt"/>
              </a:rPr>
              <a:t>122</a:t>
            </a:r>
            <a:endParaRPr lang="en-US" sz="2400" b="1" dirty="0">
              <a:solidFill>
                <a:schemeClr val="accent1"/>
              </a:solidFill>
              <a:latin typeface="+mj-lt"/>
            </a:endParaRPr>
          </a:p>
        </p:txBody>
      </p:sp>
      <p:sp>
        <p:nvSpPr>
          <p:cNvPr id="69" name="Rounded Rectangle 68"/>
          <p:cNvSpPr/>
          <p:nvPr/>
        </p:nvSpPr>
        <p:spPr>
          <a:xfrm flipH="1">
            <a:off x="7566149" y="3149162"/>
            <a:ext cx="3474889" cy="335707"/>
          </a:xfrm>
          <a:prstGeom prst="roundRect">
            <a:avLst/>
          </a:prstGeom>
          <a:gradFill flip="none" rotWithShape="1">
            <a:gsLst>
              <a:gs pos="100000">
                <a:schemeClr val="accent1">
                  <a:lumMod val="40000"/>
                  <a:lumOff val="60000"/>
                </a:schemeClr>
              </a:gs>
              <a:gs pos="0">
                <a:schemeClr val="bg1">
                  <a:alpha val="0"/>
                </a:scheme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prstClr val="black"/>
                </a:solidFill>
                <a:latin typeface="+mj-lt"/>
              </a:rPr>
              <a:t>SAS Certified Professionals</a:t>
            </a:r>
            <a:endParaRPr lang="en-US" sz="1400" b="1" dirty="0">
              <a:solidFill>
                <a:prstClr val="black"/>
              </a:solidFill>
              <a:latin typeface="+mj-lt"/>
            </a:endParaRPr>
          </a:p>
        </p:txBody>
      </p:sp>
      <p:sp>
        <p:nvSpPr>
          <p:cNvPr id="70" name="Round Single Corner Rectangle 69"/>
          <p:cNvSpPr/>
          <p:nvPr/>
        </p:nvSpPr>
        <p:spPr>
          <a:xfrm>
            <a:off x="1045888" y="3139592"/>
            <a:ext cx="1446236" cy="443243"/>
          </a:xfrm>
          <a:prstGeom prst="round1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400" b="1" dirty="0" smtClean="0">
                <a:solidFill>
                  <a:srgbClr val="00B0F0"/>
                </a:solidFill>
                <a:latin typeface="+mj-lt"/>
              </a:rPr>
              <a:t>10</a:t>
            </a:r>
            <a:endParaRPr lang="en-US" sz="2400" b="1" dirty="0">
              <a:solidFill>
                <a:srgbClr val="00B0F0"/>
              </a:solidFill>
              <a:latin typeface="+mj-lt"/>
            </a:endParaRPr>
          </a:p>
        </p:txBody>
      </p:sp>
      <p:sp>
        <p:nvSpPr>
          <p:cNvPr id="71" name="Rounded Rectangle 70"/>
          <p:cNvSpPr/>
          <p:nvPr/>
        </p:nvSpPr>
        <p:spPr>
          <a:xfrm flipH="1">
            <a:off x="2557329" y="3230529"/>
            <a:ext cx="3152248" cy="335707"/>
          </a:xfrm>
          <a:prstGeom prst="roundRect">
            <a:avLst/>
          </a:prstGeom>
          <a:gradFill flip="none" rotWithShape="1">
            <a:gsLst>
              <a:gs pos="100000">
                <a:schemeClr val="accent1">
                  <a:lumMod val="20000"/>
                  <a:lumOff val="80000"/>
                </a:schemeClr>
              </a:gs>
              <a:gs pos="0">
                <a:schemeClr val="bg1">
                  <a:alpha val="0"/>
                </a:scheme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sz="1400" b="1" dirty="0" smtClean="0">
                <a:solidFill>
                  <a:prstClr val="black"/>
                </a:solidFill>
                <a:latin typeface="+mj-lt"/>
              </a:rPr>
              <a:t>Global Sponsors</a:t>
            </a:r>
            <a:endParaRPr lang="en-US" sz="1400" b="1" dirty="0">
              <a:solidFill>
                <a:prstClr val="black"/>
              </a:solidFill>
              <a:latin typeface="+mj-lt"/>
            </a:endParaRPr>
          </a:p>
        </p:txBody>
      </p:sp>
      <p:sp>
        <p:nvSpPr>
          <p:cNvPr id="76" name="Round Single Corner Rectangle 75"/>
          <p:cNvSpPr/>
          <p:nvPr/>
        </p:nvSpPr>
        <p:spPr>
          <a:xfrm>
            <a:off x="6054704" y="2003998"/>
            <a:ext cx="1446236" cy="443243"/>
          </a:xfrm>
          <a:prstGeom prst="round1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400" b="1" dirty="0" smtClean="0">
                <a:solidFill>
                  <a:schemeClr val="accent1"/>
                </a:solidFill>
                <a:latin typeface="+mj-lt"/>
              </a:rPr>
              <a:t>65</a:t>
            </a:r>
            <a:endParaRPr lang="en-US" sz="2400" b="1" dirty="0">
              <a:solidFill>
                <a:schemeClr val="accent1"/>
              </a:solidFill>
              <a:latin typeface="+mj-lt"/>
            </a:endParaRPr>
          </a:p>
        </p:txBody>
      </p:sp>
      <p:sp>
        <p:nvSpPr>
          <p:cNvPr id="77" name="Rounded Rectangle 76"/>
          <p:cNvSpPr/>
          <p:nvPr/>
        </p:nvSpPr>
        <p:spPr>
          <a:xfrm flipH="1">
            <a:off x="7566151" y="2094935"/>
            <a:ext cx="3474888" cy="335707"/>
          </a:xfrm>
          <a:prstGeom prst="roundRect">
            <a:avLst/>
          </a:prstGeom>
          <a:gradFill flip="none" rotWithShape="1">
            <a:gsLst>
              <a:gs pos="100000">
                <a:schemeClr val="accent1">
                  <a:lumMod val="40000"/>
                  <a:lumOff val="60000"/>
                </a:schemeClr>
              </a:gs>
              <a:gs pos="0">
                <a:schemeClr val="bg1">
                  <a:alpha val="0"/>
                </a:scheme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prstClr val="black"/>
                </a:solidFill>
                <a:latin typeface="+mj-lt"/>
              </a:rPr>
              <a:t>Number of Biostatisticians</a:t>
            </a:r>
            <a:endParaRPr lang="en-US" sz="1400" b="1" dirty="0">
              <a:solidFill>
                <a:prstClr val="black"/>
              </a:solidFill>
              <a:latin typeface="+mj-lt"/>
            </a:endParaRPr>
          </a:p>
        </p:txBody>
      </p:sp>
      <p:sp>
        <p:nvSpPr>
          <p:cNvPr id="24" name="Rectangle 2"/>
          <p:cNvSpPr/>
          <p:nvPr/>
        </p:nvSpPr>
        <p:spPr>
          <a:xfrm flipV="1">
            <a:off x="10735367" y="5498986"/>
            <a:ext cx="565196" cy="456736"/>
          </a:xfrm>
          <a:custGeom>
            <a:avLst/>
            <a:gdLst>
              <a:gd name="connsiteX0" fmla="*/ 0 w 4416412"/>
              <a:gd name="connsiteY0" fmla="*/ 0 h 522515"/>
              <a:gd name="connsiteX1" fmla="*/ 4416412 w 4416412"/>
              <a:gd name="connsiteY1" fmla="*/ 0 h 522515"/>
              <a:gd name="connsiteX2" fmla="*/ 4416412 w 4416412"/>
              <a:gd name="connsiteY2" fmla="*/ 522515 h 522515"/>
              <a:gd name="connsiteX3" fmla="*/ 0 w 4416412"/>
              <a:gd name="connsiteY3" fmla="*/ 522515 h 522515"/>
              <a:gd name="connsiteX4" fmla="*/ 0 w 4416412"/>
              <a:gd name="connsiteY4" fmla="*/ 0 h 522515"/>
              <a:gd name="connsiteX0" fmla="*/ 0 w 4416412"/>
              <a:gd name="connsiteY0" fmla="*/ 0 h 522515"/>
              <a:gd name="connsiteX1" fmla="*/ 4416412 w 4416412"/>
              <a:gd name="connsiteY1" fmla="*/ 0 h 522515"/>
              <a:gd name="connsiteX2" fmla="*/ 4416412 w 4416412"/>
              <a:gd name="connsiteY2" fmla="*/ 522515 h 522515"/>
              <a:gd name="connsiteX3" fmla="*/ 130628 w 4416412"/>
              <a:gd name="connsiteY3" fmla="*/ 29030 h 522515"/>
              <a:gd name="connsiteX4" fmla="*/ 0 w 4416412"/>
              <a:gd name="connsiteY4" fmla="*/ 0 h 522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6412" h="522515">
                <a:moveTo>
                  <a:pt x="0" y="0"/>
                </a:moveTo>
                <a:lnTo>
                  <a:pt x="4416412" y="0"/>
                </a:lnTo>
                <a:lnTo>
                  <a:pt x="4416412" y="522515"/>
                </a:lnTo>
                <a:lnTo>
                  <a:pt x="130628" y="29030"/>
                </a:lnTo>
                <a:lnTo>
                  <a:pt x="0" y="0"/>
                </a:lnTo>
                <a:close/>
              </a:path>
            </a:pathLst>
          </a:cu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5" name="Rectangle 2"/>
          <p:cNvSpPr/>
          <p:nvPr/>
        </p:nvSpPr>
        <p:spPr>
          <a:xfrm flipH="1" flipV="1">
            <a:off x="992757" y="5515875"/>
            <a:ext cx="544296" cy="439847"/>
          </a:xfrm>
          <a:custGeom>
            <a:avLst/>
            <a:gdLst>
              <a:gd name="connsiteX0" fmla="*/ 0 w 4416412"/>
              <a:gd name="connsiteY0" fmla="*/ 0 h 522515"/>
              <a:gd name="connsiteX1" fmla="*/ 4416412 w 4416412"/>
              <a:gd name="connsiteY1" fmla="*/ 0 h 522515"/>
              <a:gd name="connsiteX2" fmla="*/ 4416412 w 4416412"/>
              <a:gd name="connsiteY2" fmla="*/ 522515 h 522515"/>
              <a:gd name="connsiteX3" fmla="*/ 0 w 4416412"/>
              <a:gd name="connsiteY3" fmla="*/ 522515 h 522515"/>
              <a:gd name="connsiteX4" fmla="*/ 0 w 4416412"/>
              <a:gd name="connsiteY4" fmla="*/ 0 h 522515"/>
              <a:gd name="connsiteX0" fmla="*/ 0 w 4416412"/>
              <a:gd name="connsiteY0" fmla="*/ 0 h 522515"/>
              <a:gd name="connsiteX1" fmla="*/ 4416412 w 4416412"/>
              <a:gd name="connsiteY1" fmla="*/ 0 h 522515"/>
              <a:gd name="connsiteX2" fmla="*/ 4416412 w 4416412"/>
              <a:gd name="connsiteY2" fmla="*/ 522515 h 522515"/>
              <a:gd name="connsiteX3" fmla="*/ 130628 w 4416412"/>
              <a:gd name="connsiteY3" fmla="*/ 29030 h 522515"/>
              <a:gd name="connsiteX4" fmla="*/ 0 w 4416412"/>
              <a:gd name="connsiteY4" fmla="*/ 0 h 522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6412" h="522515">
                <a:moveTo>
                  <a:pt x="0" y="0"/>
                </a:moveTo>
                <a:lnTo>
                  <a:pt x="4416412" y="0"/>
                </a:lnTo>
                <a:lnTo>
                  <a:pt x="4416412" y="522515"/>
                </a:lnTo>
                <a:lnTo>
                  <a:pt x="130628" y="29030"/>
                </a:lnTo>
                <a:lnTo>
                  <a:pt x="0" y="0"/>
                </a:lnTo>
                <a:close/>
              </a:path>
            </a:pathLst>
          </a:cu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8" name="Round Single Corner Rectangle 27"/>
          <p:cNvSpPr/>
          <p:nvPr/>
        </p:nvSpPr>
        <p:spPr>
          <a:xfrm>
            <a:off x="6070624" y="2497598"/>
            <a:ext cx="1446236" cy="443243"/>
          </a:xfrm>
          <a:prstGeom prst="round1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400" b="1" dirty="0" smtClean="0">
                <a:solidFill>
                  <a:schemeClr val="accent1"/>
                </a:solidFill>
                <a:latin typeface="+mj-lt"/>
              </a:rPr>
              <a:t>245</a:t>
            </a:r>
            <a:endParaRPr lang="en-US" sz="2400" b="1" dirty="0">
              <a:solidFill>
                <a:schemeClr val="accent1"/>
              </a:solidFill>
              <a:latin typeface="+mj-lt"/>
            </a:endParaRPr>
          </a:p>
        </p:txBody>
      </p:sp>
      <p:sp>
        <p:nvSpPr>
          <p:cNvPr id="29" name="Rounded Rectangle 28"/>
          <p:cNvSpPr/>
          <p:nvPr/>
        </p:nvSpPr>
        <p:spPr>
          <a:xfrm flipH="1">
            <a:off x="7582071" y="2588535"/>
            <a:ext cx="3458968" cy="335707"/>
          </a:xfrm>
          <a:prstGeom prst="roundRect">
            <a:avLst/>
          </a:prstGeom>
          <a:gradFill flip="none" rotWithShape="1">
            <a:gsLst>
              <a:gs pos="100000">
                <a:schemeClr val="accent1">
                  <a:lumMod val="40000"/>
                  <a:lumOff val="60000"/>
                </a:schemeClr>
              </a:gs>
              <a:gs pos="0">
                <a:schemeClr val="bg1">
                  <a:alpha val="0"/>
                </a:scheme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prstClr val="black"/>
                </a:solidFill>
                <a:latin typeface="+mj-lt"/>
              </a:rPr>
              <a:t>Number of Statistical Programmers</a:t>
            </a:r>
            <a:endParaRPr lang="en-US" sz="1400" b="1" dirty="0">
              <a:solidFill>
                <a:prstClr val="black"/>
              </a:solidFill>
              <a:latin typeface="+mj-lt"/>
            </a:endParaRPr>
          </a:p>
        </p:txBody>
      </p:sp>
      <p:sp>
        <p:nvSpPr>
          <p:cNvPr id="31" name="Round Single Corner Rectangle 30"/>
          <p:cNvSpPr/>
          <p:nvPr/>
        </p:nvSpPr>
        <p:spPr>
          <a:xfrm>
            <a:off x="1036856" y="3765954"/>
            <a:ext cx="1446236" cy="443243"/>
          </a:xfrm>
          <a:prstGeom prst="round1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400" b="1" dirty="0" smtClean="0">
                <a:solidFill>
                  <a:srgbClr val="00B0F0"/>
                </a:solidFill>
                <a:latin typeface="+mj-lt"/>
              </a:rPr>
              <a:t>280+</a:t>
            </a:r>
            <a:endParaRPr lang="en-US" sz="2400" b="1" dirty="0">
              <a:solidFill>
                <a:srgbClr val="00B0F0"/>
              </a:solidFill>
              <a:latin typeface="+mj-lt"/>
            </a:endParaRPr>
          </a:p>
        </p:txBody>
      </p:sp>
      <p:sp>
        <p:nvSpPr>
          <p:cNvPr id="32" name="Rounded Rectangle 31"/>
          <p:cNvSpPr/>
          <p:nvPr/>
        </p:nvSpPr>
        <p:spPr>
          <a:xfrm flipH="1">
            <a:off x="2545685" y="3803122"/>
            <a:ext cx="3166641" cy="335707"/>
          </a:xfrm>
          <a:prstGeom prst="roundRect">
            <a:avLst/>
          </a:prstGeom>
          <a:gradFill flip="none" rotWithShape="1">
            <a:gsLst>
              <a:gs pos="100000">
                <a:schemeClr val="accent1">
                  <a:lumMod val="20000"/>
                  <a:lumOff val="80000"/>
                </a:schemeClr>
              </a:gs>
              <a:gs pos="0">
                <a:schemeClr val="bg1">
                  <a:alpha val="0"/>
                </a:scheme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sz="1400" b="1" dirty="0" smtClean="0">
                <a:solidFill>
                  <a:prstClr val="black"/>
                </a:solidFill>
                <a:latin typeface="+mj-lt"/>
              </a:rPr>
              <a:t>Associates who are CDISC trained</a:t>
            </a:r>
            <a:endParaRPr lang="en-US" sz="1400" b="1" dirty="0">
              <a:solidFill>
                <a:prstClr val="black"/>
              </a:solidFill>
              <a:latin typeface="+mj-lt"/>
            </a:endParaRPr>
          </a:p>
        </p:txBody>
      </p:sp>
      <p:sp>
        <p:nvSpPr>
          <p:cNvPr id="23" name="Round Single Corner Rectangle 22"/>
          <p:cNvSpPr/>
          <p:nvPr/>
        </p:nvSpPr>
        <p:spPr>
          <a:xfrm>
            <a:off x="6052554" y="3610675"/>
            <a:ext cx="1446236" cy="443243"/>
          </a:xfrm>
          <a:prstGeom prst="round1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400" b="1" dirty="0" smtClean="0">
                <a:solidFill>
                  <a:schemeClr val="accent1"/>
                </a:solidFill>
                <a:latin typeface="+mj-lt"/>
              </a:rPr>
              <a:t>~1,100</a:t>
            </a:r>
            <a:endParaRPr lang="en-US" sz="2400" b="1" dirty="0">
              <a:solidFill>
                <a:schemeClr val="accent1"/>
              </a:solidFill>
              <a:latin typeface="+mj-lt"/>
            </a:endParaRPr>
          </a:p>
        </p:txBody>
      </p:sp>
      <p:sp>
        <p:nvSpPr>
          <p:cNvPr id="26" name="Rounded Rectangle 25"/>
          <p:cNvSpPr/>
          <p:nvPr/>
        </p:nvSpPr>
        <p:spPr>
          <a:xfrm flipH="1">
            <a:off x="7561382" y="3701612"/>
            <a:ext cx="3479655" cy="335707"/>
          </a:xfrm>
          <a:prstGeom prst="roundRect">
            <a:avLst/>
          </a:prstGeom>
          <a:gradFill flip="none" rotWithShape="1">
            <a:gsLst>
              <a:gs pos="100000">
                <a:schemeClr val="accent1">
                  <a:lumMod val="40000"/>
                  <a:lumOff val="60000"/>
                </a:schemeClr>
              </a:gs>
              <a:gs pos="0">
                <a:schemeClr val="bg1">
                  <a:alpha val="0"/>
                </a:scheme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prstClr val="black"/>
                </a:solidFill>
                <a:latin typeface="+mj-lt"/>
              </a:rPr>
              <a:t>Clinical Data Managers</a:t>
            </a:r>
            <a:endParaRPr lang="en-US" sz="1400" b="1" dirty="0">
              <a:solidFill>
                <a:prstClr val="black"/>
              </a:solidFill>
              <a:latin typeface="+mj-lt"/>
            </a:endParaRPr>
          </a:p>
        </p:txBody>
      </p:sp>
      <p:sp>
        <p:nvSpPr>
          <p:cNvPr id="27" name="Round Single Corner Rectangle 26"/>
          <p:cNvSpPr/>
          <p:nvPr/>
        </p:nvSpPr>
        <p:spPr>
          <a:xfrm>
            <a:off x="1007810" y="4353484"/>
            <a:ext cx="1446236" cy="443243"/>
          </a:xfrm>
          <a:prstGeom prst="round1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2400" b="1" dirty="0" smtClean="0">
                <a:solidFill>
                  <a:srgbClr val="00B0F0"/>
                </a:solidFill>
                <a:latin typeface="+mj-lt"/>
              </a:rPr>
              <a:t>28</a:t>
            </a:r>
            <a:endParaRPr lang="en-US" sz="2400" b="1" dirty="0">
              <a:solidFill>
                <a:srgbClr val="00B0F0"/>
              </a:solidFill>
              <a:latin typeface="+mj-lt"/>
            </a:endParaRPr>
          </a:p>
        </p:txBody>
      </p:sp>
      <p:sp>
        <p:nvSpPr>
          <p:cNvPr id="33" name="Rounded Rectangle 32"/>
          <p:cNvSpPr/>
          <p:nvPr/>
        </p:nvSpPr>
        <p:spPr>
          <a:xfrm flipH="1">
            <a:off x="2545685" y="4390652"/>
            <a:ext cx="3166641" cy="335707"/>
          </a:xfrm>
          <a:prstGeom prst="roundRect">
            <a:avLst/>
          </a:prstGeom>
          <a:gradFill flip="none" rotWithShape="1">
            <a:gsLst>
              <a:gs pos="100000">
                <a:schemeClr val="accent1">
                  <a:lumMod val="20000"/>
                  <a:lumOff val="80000"/>
                </a:schemeClr>
              </a:gs>
              <a:gs pos="0">
                <a:schemeClr val="bg1">
                  <a:alpha val="0"/>
                </a:schemeClr>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sz="1400" b="1" dirty="0" smtClean="0">
                <a:solidFill>
                  <a:prstClr val="black"/>
                </a:solidFill>
                <a:latin typeface="+mj-lt"/>
              </a:rPr>
              <a:t>TCS Biometrics SOPs</a:t>
            </a:r>
            <a:endParaRPr lang="en-US" sz="1400" b="1" dirty="0">
              <a:solidFill>
                <a:prstClr val="black"/>
              </a:solidFill>
              <a:latin typeface="+mj-lt"/>
            </a:endParaRPr>
          </a:p>
        </p:txBody>
      </p:sp>
      <p:sp>
        <p:nvSpPr>
          <p:cNvPr id="30" name="Rectangle 22"/>
          <p:cNvSpPr>
            <a:spLocks noChangeArrowheads="1"/>
          </p:cNvSpPr>
          <p:nvPr/>
        </p:nvSpPr>
        <p:spPr bwMode="auto">
          <a:xfrm>
            <a:off x="1299630" y="5192688"/>
            <a:ext cx="9638447" cy="537880"/>
          </a:xfrm>
          <a:prstGeom prst="roundRect">
            <a:avLst/>
          </a:prstGeom>
          <a:gradFill>
            <a:gsLst>
              <a:gs pos="0">
                <a:schemeClr val="accent1">
                  <a:lumMod val="40000"/>
                  <a:lumOff val="60000"/>
                </a:schemeClr>
              </a:gs>
              <a:gs pos="100000">
                <a:schemeClr val="bg1"/>
              </a:gs>
            </a:gsLst>
          </a:gradFill>
          <a:ln>
            <a:headEnd/>
            <a:tailEnd/>
          </a:ln>
          <a:extLst/>
        </p:spPr>
        <p:style>
          <a:lnRef idx="1">
            <a:schemeClr val="accent1"/>
          </a:lnRef>
          <a:fillRef idx="2">
            <a:schemeClr val="accent1"/>
          </a:fillRef>
          <a:effectRef idx="1">
            <a:schemeClr val="accent1"/>
          </a:effectRef>
          <a:fontRef idx="minor">
            <a:schemeClr val="dk1"/>
          </a:fontRef>
        </p:style>
        <p:txBody>
          <a:bodyPr wrap="square" anchor="ctr"/>
          <a:lstStyle/>
          <a:p>
            <a:pPr>
              <a:buSzPct val="150000"/>
            </a:pPr>
            <a:r>
              <a:rPr lang="en-US" sz="1400" dirty="0">
                <a:solidFill>
                  <a:srgbClr val="000000">
                    <a:lumMod val="95000"/>
                    <a:lumOff val="5000"/>
                  </a:srgbClr>
                </a:solidFill>
                <a:effectLst>
                  <a:outerShdw blurRad="38100" dist="38100" dir="2700000" algn="tl">
                    <a:srgbClr val="000000">
                      <a:alpha val="43137"/>
                    </a:srgbClr>
                  </a:outerShdw>
                </a:effectLst>
                <a:latin typeface="+mj-lt"/>
              </a:rPr>
              <a:t>Applications  Experience  </a:t>
            </a:r>
            <a:r>
              <a:rPr lang="en-US" sz="1400" dirty="0" smtClean="0">
                <a:solidFill>
                  <a:srgbClr val="000000">
                    <a:lumMod val="95000"/>
                    <a:lumOff val="5000"/>
                  </a:srgbClr>
                </a:solidFill>
                <a:effectLst>
                  <a:outerShdw blurRad="38100" dist="38100" dir="2700000" algn="tl">
                    <a:srgbClr val="000000">
                      <a:alpha val="43137"/>
                    </a:srgbClr>
                  </a:outerShdw>
                </a:effectLst>
                <a:latin typeface="+mj-lt"/>
              </a:rPr>
              <a:t>- </a:t>
            </a:r>
            <a:r>
              <a:rPr lang="en-US" sz="1400" dirty="0">
                <a:solidFill>
                  <a:srgbClr val="000000">
                    <a:lumMod val="95000"/>
                    <a:lumOff val="5000"/>
                  </a:srgbClr>
                </a:solidFill>
                <a:effectLst>
                  <a:outerShdw blurRad="38100" dist="38100" dir="2700000" algn="tl">
                    <a:srgbClr val="000000">
                      <a:alpha val="43137"/>
                    </a:srgbClr>
                  </a:outerShdw>
                </a:effectLst>
                <a:latin typeface="+mj-lt"/>
              </a:rPr>
              <a:t>OC RDC </a:t>
            </a:r>
            <a:r>
              <a:rPr lang="en-US" sz="1400" dirty="0" smtClean="0">
                <a:solidFill>
                  <a:srgbClr val="000000">
                    <a:lumMod val="95000"/>
                    <a:lumOff val="5000"/>
                  </a:srgbClr>
                </a:solidFill>
                <a:effectLst>
                  <a:outerShdw blurRad="38100" dist="38100" dir="2700000" algn="tl">
                    <a:srgbClr val="000000">
                      <a:alpha val="43137"/>
                    </a:srgbClr>
                  </a:outerShdw>
                </a:effectLst>
                <a:latin typeface="+mj-lt"/>
              </a:rPr>
              <a:t>, Inform,  RAVE,   </a:t>
            </a:r>
            <a:r>
              <a:rPr lang="en-US" sz="1400" dirty="0">
                <a:solidFill>
                  <a:srgbClr val="000000">
                    <a:lumMod val="95000"/>
                    <a:lumOff val="5000"/>
                  </a:srgbClr>
                </a:solidFill>
                <a:effectLst>
                  <a:outerShdw blurRad="38100" dist="38100" dir="2700000" algn="tl">
                    <a:srgbClr val="000000">
                      <a:alpha val="43137"/>
                    </a:srgbClr>
                  </a:outerShdw>
                </a:effectLst>
                <a:latin typeface="+mj-lt"/>
              </a:rPr>
              <a:t>Proprietary Client </a:t>
            </a:r>
            <a:r>
              <a:rPr lang="en-US" sz="1400" dirty="0" smtClean="0">
                <a:solidFill>
                  <a:srgbClr val="000000">
                    <a:lumMod val="95000"/>
                    <a:lumOff val="5000"/>
                  </a:srgbClr>
                </a:solidFill>
                <a:effectLst>
                  <a:outerShdw blurRad="38100" dist="38100" dir="2700000" algn="tl">
                    <a:srgbClr val="000000">
                      <a:alpha val="43137"/>
                    </a:srgbClr>
                  </a:outerShdw>
                </a:effectLst>
                <a:latin typeface="+mj-lt"/>
              </a:rPr>
              <a:t>Systems, </a:t>
            </a:r>
            <a:r>
              <a:rPr lang="en-US" sz="1400" dirty="0">
                <a:solidFill>
                  <a:srgbClr val="000000">
                    <a:lumMod val="95000"/>
                    <a:lumOff val="5000"/>
                  </a:srgbClr>
                </a:solidFill>
                <a:effectLst>
                  <a:outerShdw blurRad="38100" dist="38100" dir="2700000" algn="tl">
                    <a:srgbClr val="000000">
                      <a:alpha val="43137"/>
                    </a:srgbClr>
                  </a:outerShdw>
                </a:effectLst>
                <a:latin typeface="+mj-lt"/>
              </a:rPr>
              <a:t>TCS IDM </a:t>
            </a:r>
            <a:r>
              <a:rPr lang="en-US" sz="1400" dirty="0" smtClean="0">
                <a:solidFill>
                  <a:srgbClr val="000000">
                    <a:lumMod val="95000"/>
                    <a:lumOff val="5000"/>
                  </a:srgbClr>
                </a:solidFill>
                <a:effectLst>
                  <a:outerShdw blurRad="38100" dist="38100" dir="2700000" algn="tl">
                    <a:srgbClr val="000000">
                      <a:alpha val="43137"/>
                    </a:srgbClr>
                  </a:outerShdw>
                </a:effectLst>
                <a:latin typeface="+mj-lt"/>
              </a:rPr>
              <a:t>and </a:t>
            </a:r>
            <a:r>
              <a:rPr lang="en-US" sz="1400" dirty="0">
                <a:solidFill>
                  <a:srgbClr val="000000">
                    <a:lumMod val="95000"/>
                    <a:lumOff val="5000"/>
                  </a:srgbClr>
                </a:solidFill>
                <a:effectLst>
                  <a:outerShdw blurRad="38100" dist="38100" dir="2700000" algn="tl">
                    <a:srgbClr val="000000">
                      <a:alpha val="43137"/>
                    </a:srgbClr>
                  </a:outerShdw>
                </a:effectLst>
                <a:latin typeface="+mj-lt"/>
              </a:rPr>
              <a:t>Data </a:t>
            </a:r>
            <a:r>
              <a:rPr lang="en-US" sz="1400" dirty="0" smtClean="0">
                <a:solidFill>
                  <a:srgbClr val="000000">
                    <a:lumMod val="95000"/>
                    <a:lumOff val="5000"/>
                  </a:srgbClr>
                </a:solidFill>
                <a:effectLst>
                  <a:outerShdw blurRad="38100" dist="38100" dir="2700000" algn="tl">
                    <a:srgbClr val="000000">
                      <a:alpha val="43137"/>
                    </a:srgbClr>
                  </a:outerShdw>
                </a:effectLst>
                <a:latin typeface="+mj-lt"/>
              </a:rPr>
              <a:t>Transformation Platform</a:t>
            </a:r>
            <a:endParaRPr lang="en-US" sz="1400" dirty="0">
              <a:solidFill>
                <a:srgbClr val="000000">
                  <a:lumMod val="95000"/>
                  <a:lumOff val="5000"/>
                </a:srgbClr>
              </a:solidFill>
              <a:effectLst>
                <a:outerShdw blurRad="38100" dist="38100" dir="2700000" algn="tl">
                  <a:srgbClr val="000000">
                    <a:alpha val="43137"/>
                  </a:srgbClr>
                </a:outerShdw>
              </a:effectLst>
              <a:latin typeface="+mj-lt"/>
            </a:endParaRPr>
          </a:p>
        </p:txBody>
      </p:sp>
      <p:sp>
        <p:nvSpPr>
          <p:cNvPr id="34" name="Rounded Rectangle 33"/>
          <p:cNvSpPr/>
          <p:nvPr/>
        </p:nvSpPr>
        <p:spPr>
          <a:xfrm>
            <a:off x="7498790" y="4674263"/>
            <a:ext cx="2930000" cy="439510"/>
          </a:xfrm>
          <a:prstGeom prst="roundRect">
            <a:avLst>
              <a:gd name="adj" fmla="val 50000"/>
            </a:avLst>
          </a:prstGeom>
          <a:solidFill>
            <a:schemeClr val="bg1">
              <a:lumMod val="95000"/>
            </a:schemeClr>
          </a:solidFill>
          <a:ln w="952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latin typeface="+mj-lt"/>
            </a:endParaRPr>
          </a:p>
        </p:txBody>
      </p:sp>
      <p:sp>
        <p:nvSpPr>
          <p:cNvPr id="36" name="TextBox 35"/>
          <p:cNvSpPr txBox="1"/>
          <p:nvPr/>
        </p:nvSpPr>
        <p:spPr>
          <a:xfrm>
            <a:off x="7832010" y="4751477"/>
            <a:ext cx="2340834" cy="307777"/>
          </a:xfrm>
          <a:prstGeom prst="rect">
            <a:avLst/>
          </a:prstGeom>
          <a:noFill/>
          <a:effectLst/>
        </p:spPr>
        <p:txBody>
          <a:bodyPr wrap="none" rtlCol="0">
            <a:spAutoFit/>
          </a:bodyPr>
          <a:lstStyle/>
          <a:p>
            <a:r>
              <a:rPr lang="en-US" sz="1400" b="1" dirty="0" smtClean="0">
                <a:solidFill>
                  <a:prstClr val="black"/>
                </a:solidFill>
                <a:latin typeface="+mj-lt"/>
                <a:ea typeface="SimSun" pitchFamily="2" charset="-122"/>
                <a:cs typeface="Calibri" pitchFamily="34" charset="0"/>
                <a:sym typeface="Calibri" pitchFamily="34" charset="0"/>
              </a:rPr>
              <a:t>Medidata Accredited Partner</a:t>
            </a:r>
            <a:endParaRPr lang="en-US" sz="1400" b="1" dirty="0">
              <a:solidFill>
                <a:prstClr val="black"/>
              </a:solidFill>
              <a:latin typeface="+mj-lt"/>
              <a:ea typeface="SimSun" pitchFamily="2" charset="-122"/>
              <a:cs typeface="Calibri" pitchFamily="34" charset="0"/>
              <a:sym typeface="Calibri" pitchFamily="34" charset="0"/>
            </a:endParaRPr>
          </a:p>
        </p:txBody>
      </p:sp>
      <p:pic>
        <p:nvPicPr>
          <p:cNvPr id="3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110" y="4083360"/>
            <a:ext cx="1771578" cy="496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3226458" y="940276"/>
            <a:ext cx="735942" cy="735942"/>
          </a:xfrm>
          <a:prstGeom prst="round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5938" y="1040613"/>
            <a:ext cx="589312" cy="535737"/>
          </a:xfrm>
          <a:prstGeom prst="rect">
            <a:avLst/>
          </a:prstGeom>
        </p:spPr>
      </p:pic>
      <p:sp>
        <p:nvSpPr>
          <p:cNvPr id="7" name="Title 6"/>
          <p:cNvSpPr>
            <a:spLocks noGrp="1"/>
          </p:cNvSpPr>
          <p:nvPr>
            <p:ph type="title"/>
          </p:nvPr>
        </p:nvSpPr>
        <p:spPr>
          <a:xfrm>
            <a:off x="487552" y="60742"/>
            <a:ext cx="11653649" cy="642647"/>
          </a:xfrm>
        </p:spPr>
        <p:txBody>
          <a:bodyPr>
            <a:noAutofit/>
          </a:bodyPr>
          <a:lstStyle/>
          <a:p>
            <a:r>
              <a:rPr lang="en-US" sz="2400" dirty="0"/>
              <a:t> TCS BDM - Biostatistics and Statistical Programming &amp; Clinical Data Management Factsheet</a:t>
            </a:r>
          </a:p>
        </p:txBody>
      </p:sp>
    </p:spTree>
    <p:extLst>
      <p:ext uri="{BB962C8B-B14F-4D97-AF65-F5344CB8AC3E}">
        <p14:creationId xmlns:p14="http://schemas.microsoft.com/office/powerpoint/2010/main" val="37220575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1" name="Straight Connector 30"/>
          <p:cNvCxnSpPr/>
          <p:nvPr/>
        </p:nvCxnSpPr>
        <p:spPr bwMode="auto">
          <a:xfrm>
            <a:off x="6047" y="5312233"/>
            <a:ext cx="1194113" cy="1476"/>
          </a:xfrm>
          <a:prstGeom prst="line">
            <a:avLst/>
          </a:prstGeom>
          <a:noFill/>
          <a:ln w="50800" cap="flat" cmpd="sng" algn="ctr">
            <a:solidFill>
              <a:srgbClr val="0063BE"/>
            </a:solidFill>
            <a:prstDash val="solid"/>
          </a:ln>
          <a:effectLst/>
        </p:spPr>
      </p:cxnSp>
      <p:cxnSp>
        <p:nvCxnSpPr>
          <p:cNvPr id="32" name="Straight Connector 31"/>
          <p:cNvCxnSpPr/>
          <p:nvPr/>
        </p:nvCxnSpPr>
        <p:spPr bwMode="auto">
          <a:xfrm>
            <a:off x="6047" y="5371277"/>
            <a:ext cx="1194113" cy="1476"/>
          </a:xfrm>
          <a:prstGeom prst="line">
            <a:avLst/>
          </a:prstGeom>
          <a:noFill/>
          <a:ln w="50800" cap="flat" cmpd="sng" algn="ctr">
            <a:solidFill>
              <a:srgbClr val="98B4E6"/>
            </a:solidFill>
            <a:prstDash val="solid"/>
          </a:ln>
          <a:effectLst/>
        </p:spPr>
      </p:cxnSp>
      <p:sp>
        <p:nvSpPr>
          <p:cNvPr id="98" name="AutoShape 19"/>
          <p:cNvSpPr>
            <a:spLocks noChangeArrowheads="1"/>
          </p:cNvSpPr>
          <p:nvPr/>
        </p:nvSpPr>
        <p:spPr bwMode="auto">
          <a:xfrm>
            <a:off x="1224515" y="4521937"/>
            <a:ext cx="10708806" cy="1650270"/>
          </a:xfrm>
          <a:prstGeom prst="roundRect">
            <a:avLst>
              <a:gd name="adj" fmla="val 16667"/>
            </a:avLst>
          </a:prstGeom>
          <a:solidFill>
            <a:schemeClr val="bg1">
              <a:lumMod val="95000"/>
            </a:schemeClr>
          </a:solidFill>
          <a:ln w="19050">
            <a:solidFill>
              <a:schemeClr val="accent1">
                <a:lumMod val="40000"/>
                <a:lumOff val="60000"/>
              </a:schemeClr>
            </a:solidFill>
            <a:headEnd/>
            <a:tailEnd/>
          </a:ln>
        </p:spPr>
        <p:style>
          <a:lnRef idx="2">
            <a:schemeClr val="accent3"/>
          </a:lnRef>
          <a:fillRef idx="1">
            <a:schemeClr val="lt1"/>
          </a:fillRef>
          <a:effectRef idx="0">
            <a:schemeClr val="accent3"/>
          </a:effectRef>
          <a:fontRef idx="minor">
            <a:schemeClr val="dk1"/>
          </a:fontRef>
        </p:style>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mj-lt"/>
              <a:ea typeface="+mn-ea"/>
              <a:cs typeface="+mn-cs"/>
            </a:endParaRPr>
          </a:p>
        </p:txBody>
      </p:sp>
      <p:cxnSp>
        <p:nvCxnSpPr>
          <p:cNvPr id="100" name="Straight Connector 99"/>
          <p:cNvCxnSpPr/>
          <p:nvPr/>
        </p:nvCxnSpPr>
        <p:spPr bwMode="auto">
          <a:xfrm>
            <a:off x="6047" y="3586931"/>
            <a:ext cx="1194113" cy="1476"/>
          </a:xfrm>
          <a:prstGeom prst="line">
            <a:avLst/>
          </a:prstGeom>
          <a:noFill/>
          <a:ln w="50800" cap="flat" cmpd="sng" algn="ctr">
            <a:solidFill>
              <a:schemeClr val="accent1">
                <a:lumMod val="40000"/>
                <a:lumOff val="60000"/>
              </a:schemeClr>
            </a:solidFill>
            <a:prstDash val="solid"/>
          </a:ln>
          <a:effectLst/>
        </p:spPr>
      </p:cxnSp>
      <p:cxnSp>
        <p:nvCxnSpPr>
          <p:cNvPr id="117" name="Straight Connector 116"/>
          <p:cNvCxnSpPr/>
          <p:nvPr/>
        </p:nvCxnSpPr>
        <p:spPr bwMode="auto">
          <a:xfrm>
            <a:off x="6047" y="3645975"/>
            <a:ext cx="1194113" cy="1476"/>
          </a:xfrm>
          <a:prstGeom prst="line">
            <a:avLst/>
          </a:prstGeom>
          <a:noFill/>
          <a:ln w="50800" cap="flat" cmpd="sng" algn="ctr">
            <a:solidFill>
              <a:schemeClr val="accent1">
                <a:lumMod val="20000"/>
                <a:lumOff val="80000"/>
              </a:schemeClr>
            </a:solidFill>
            <a:prstDash val="solid"/>
          </a:ln>
          <a:effectLst/>
        </p:spPr>
      </p:cxnSp>
      <p:sp>
        <p:nvSpPr>
          <p:cNvPr id="118" name="AutoShape 19"/>
          <p:cNvSpPr>
            <a:spLocks noChangeArrowheads="1"/>
          </p:cNvSpPr>
          <p:nvPr/>
        </p:nvSpPr>
        <p:spPr bwMode="auto">
          <a:xfrm>
            <a:off x="1224515" y="2782427"/>
            <a:ext cx="10708806" cy="1650270"/>
          </a:xfrm>
          <a:prstGeom prst="roundRect">
            <a:avLst>
              <a:gd name="adj" fmla="val 16667"/>
            </a:avLst>
          </a:prstGeom>
          <a:solidFill>
            <a:schemeClr val="bg1">
              <a:lumMod val="95000"/>
            </a:schemeClr>
          </a:solidFill>
          <a:ln w="19050">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mj-lt"/>
              <a:ea typeface="+mn-ea"/>
              <a:cs typeface="+mn-cs"/>
            </a:endParaRPr>
          </a:p>
        </p:txBody>
      </p:sp>
      <p:sp>
        <p:nvSpPr>
          <p:cNvPr id="120" name="AutoShape 9"/>
          <p:cNvSpPr>
            <a:spLocks noChangeArrowheads="1"/>
          </p:cNvSpPr>
          <p:nvPr/>
        </p:nvSpPr>
        <p:spPr bwMode="auto">
          <a:xfrm>
            <a:off x="542918" y="3139815"/>
            <a:ext cx="1412776" cy="942136"/>
          </a:xfrm>
          <a:prstGeom prst="ellipse">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400" b="1" dirty="0">
                <a:solidFill>
                  <a:schemeClr val="tx1"/>
                </a:solidFill>
              </a:rPr>
              <a:t>STUDY </a:t>
            </a:r>
          </a:p>
          <a:p>
            <a:pPr algn="ctr" defTabSz="914377"/>
            <a:r>
              <a:rPr lang="en-US" sz="1400" b="1" dirty="0">
                <a:solidFill>
                  <a:schemeClr val="tx1"/>
                </a:solidFill>
              </a:rPr>
              <a:t>CONDUCT</a:t>
            </a:r>
          </a:p>
        </p:txBody>
      </p:sp>
      <p:sp>
        <p:nvSpPr>
          <p:cNvPr id="122" name="AutoShape 9"/>
          <p:cNvSpPr>
            <a:spLocks noChangeArrowheads="1"/>
          </p:cNvSpPr>
          <p:nvPr/>
        </p:nvSpPr>
        <p:spPr bwMode="auto">
          <a:xfrm rot="16200000">
            <a:off x="631172" y="2765077"/>
            <a:ext cx="1174681" cy="1679654"/>
          </a:xfrm>
          <a:prstGeom prst="blockArc">
            <a:avLst>
              <a:gd name="adj1" fmla="val 10800000"/>
              <a:gd name="adj2" fmla="val 153904"/>
              <a:gd name="adj3" fmla="val 8026"/>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123" name="AutoShape 9"/>
          <p:cNvSpPr>
            <a:spLocks noChangeArrowheads="1"/>
          </p:cNvSpPr>
          <p:nvPr/>
        </p:nvSpPr>
        <p:spPr bwMode="auto">
          <a:xfrm rot="16200000" flipV="1">
            <a:off x="668499" y="2747997"/>
            <a:ext cx="1174681" cy="1724445"/>
          </a:xfrm>
          <a:prstGeom prst="blockArc">
            <a:avLst>
              <a:gd name="adj1" fmla="val 10800000"/>
              <a:gd name="adj2" fmla="val 21494285"/>
              <a:gd name="adj3" fmla="val 8048"/>
            </a:avLst>
          </a:prstGeom>
          <a:gradFill rotWithShape="1">
            <a:gsLst>
              <a:gs pos="0">
                <a:srgbClr val="808080"/>
              </a:gs>
              <a:gs pos="35000">
                <a:srgbClr val="808080">
                  <a:lumMod val="40000"/>
                  <a:lumOff val="60000"/>
                </a:srgbClr>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125" name="AutoShape 9"/>
          <p:cNvSpPr>
            <a:spLocks noChangeArrowheads="1"/>
          </p:cNvSpPr>
          <p:nvPr/>
        </p:nvSpPr>
        <p:spPr bwMode="auto">
          <a:xfrm>
            <a:off x="542918" y="4879325"/>
            <a:ext cx="1412776" cy="942136"/>
          </a:xfrm>
          <a:prstGeom prst="ellipse">
            <a:avLst/>
          </a:prstGeom>
          <a:solidFill>
            <a:srgbClr val="B0DFF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400" b="1" dirty="0">
                <a:solidFill>
                  <a:schemeClr val="tx1"/>
                </a:solidFill>
              </a:rPr>
              <a:t>STUDY </a:t>
            </a:r>
          </a:p>
          <a:p>
            <a:pPr algn="ctr" defTabSz="914377"/>
            <a:r>
              <a:rPr lang="en-US" sz="1400" b="1" dirty="0">
                <a:solidFill>
                  <a:schemeClr val="tx1"/>
                </a:solidFill>
              </a:rPr>
              <a:t>CLOSE OUT</a:t>
            </a:r>
          </a:p>
        </p:txBody>
      </p:sp>
      <p:sp>
        <p:nvSpPr>
          <p:cNvPr id="128" name="AutoShape 9"/>
          <p:cNvSpPr>
            <a:spLocks noChangeArrowheads="1"/>
          </p:cNvSpPr>
          <p:nvPr/>
        </p:nvSpPr>
        <p:spPr bwMode="auto">
          <a:xfrm rot="16200000" flipV="1">
            <a:off x="668499" y="4487507"/>
            <a:ext cx="1174681" cy="1724445"/>
          </a:xfrm>
          <a:prstGeom prst="blockArc">
            <a:avLst>
              <a:gd name="adj1" fmla="val 10800000"/>
              <a:gd name="adj2" fmla="val 21494285"/>
              <a:gd name="adj3" fmla="val 8048"/>
            </a:avLst>
          </a:prstGeom>
          <a:gradFill rotWithShape="1">
            <a:gsLst>
              <a:gs pos="0">
                <a:srgbClr val="808080"/>
              </a:gs>
              <a:gs pos="35000">
                <a:srgbClr val="808080">
                  <a:lumMod val="40000"/>
                  <a:lumOff val="60000"/>
                </a:srgbClr>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cxnSp>
        <p:nvCxnSpPr>
          <p:cNvPr id="130" name="Straight Connector 129"/>
          <p:cNvCxnSpPr/>
          <p:nvPr/>
        </p:nvCxnSpPr>
        <p:spPr bwMode="auto">
          <a:xfrm>
            <a:off x="6047" y="1869435"/>
            <a:ext cx="1194113" cy="1476"/>
          </a:xfrm>
          <a:prstGeom prst="line">
            <a:avLst/>
          </a:prstGeom>
          <a:noFill/>
          <a:ln w="50800" cap="flat" cmpd="sng" algn="ctr">
            <a:solidFill>
              <a:srgbClr val="0063BE"/>
            </a:solidFill>
            <a:prstDash val="solid"/>
          </a:ln>
          <a:effectLst/>
        </p:spPr>
      </p:cxnSp>
      <p:cxnSp>
        <p:nvCxnSpPr>
          <p:cNvPr id="131" name="Straight Connector 130"/>
          <p:cNvCxnSpPr/>
          <p:nvPr/>
        </p:nvCxnSpPr>
        <p:spPr bwMode="auto">
          <a:xfrm>
            <a:off x="6047" y="1928479"/>
            <a:ext cx="1194113" cy="1476"/>
          </a:xfrm>
          <a:prstGeom prst="line">
            <a:avLst/>
          </a:prstGeom>
          <a:noFill/>
          <a:ln w="50800" cap="flat" cmpd="sng" algn="ctr">
            <a:solidFill>
              <a:srgbClr val="98B4E6"/>
            </a:solidFill>
            <a:prstDash val="solid"/>
          </a:ln>
          <a:effectLst/>
        </p:spPr>
      </p:cxnSp>
      <p:sp>
        <p:nvSpPr>
          <p:cNvPr id="132" name="AutoShape 19"/>
          <p:cNvSpPr>
            <a:spLocks noChangeArrowheads="1"/>
          </p:cNvSpPr>
          <p:nvPr/>
        </p:nvSpPr>
        <p:spPr bwMode="auto">
          <a:xfrm>
            <a:off x="1224515" y="927102"/>
            <a:ext cx="10708806" cy="1788098"/>
          </a:xfrm>
          <a:prstGeom prst="roundRect">
            <a:avLst>
              <a:gd name="adj" fmla="val 16667"/>
            </a:avLst>
          </a:prstGeom>
          <a:solidFill>
            <a:schemeClr val="bg1">
              <a:lumMod val="95000"/>
            </a:schemeClr>
          </a:solidFill>
          <a:ln w="19050">
            <a:solidFill>
              <a:schemeClr val="accent1">
                <a:lumMod val="40000"/>
                <a:lumOff val="60000"/>
              </a:schemeClr>
            </a:solidFill>
            <a:headEnd/>
            <a:tailEnd/>
          </a:ln>
        </p:spPr>
        <p:style>
          <a:lnRef idx="2">
            <a:schemeClr val="accent4"/>
          </a:lnRef>
          <a:fillRef idx="1">
            <a:schemeClr val="lt1"/>
          </a:fillRef>
          <a:effectRef idx="0">
            <a:schemeClr val="accent4"/>
          </a:effectRef>
          <a:fontRef idx="minor">
            <a:schemeClr val="dk1"/>
          </a:fontRef>
        </p:style>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mj-lt"/>
              <a:ea typeface="+mn-ea"/>
              <a:cs typeface="+mn-cs"/>
            </a:endParaRPr>
          </a:p>
        </p:txBody>
      </p:sp>
      <p:sp>
        <p:nvSpPr>
          <p:cNvPr id="134" name="AutoShape 9"/>
          <p:cNvSpPr>
            <a:spLocks noChangeArrowheads="1"/>
          </p:cNvSpPr>
          <p:nvPr/>
        </p:nvSpPr>
        <p:spPr bwMode="auto">
          <a:xfrm>
            <a:off x="542918" y="1422319"/>
            <a:ext cx="1412776" cy="942136"/>
          </a:xfrm>
          <a:prstGeom prst="ellipse">
            <a:avLst/>
          </a:prstGeom>
          <a:solidFill>
            <a:srgbClr val="B0DFF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400" b="1" dirty="0">
                <a:solidFill>
                  <a:schemeClr val="tx1"/>
                </a:solidFill>
              </a:rPr>
              <a:t>STUDY</a:t>
            </a:r>
          </a:p>
          <a:p>
            <a:pPr algn="ctr" defTabSz="914377"/>
            <a:r>
              <a:rPr lang="en-US" sz="1400" b="1" dirty="0">
                <a:solidFill>
                  <a:schemeClr val="tx1"/>
                </a:solidFill>
              </a:rPr>
              <a:t>SET-UP</a:t>
            </a:r>
          </a:p>
        </p:txBody>
      </p:sp>
      <p:sp>
        <p:nvSpPr>
          <p:cNvPr id="136" name="AutoShape 9"/>
          <p:cNvSpPr>
            <a:spLocks noChangeArrowheads="1"/>
          </p:cNvSpPr>
          <p:nvPr/>
        </p:nvSpPr>
        <p:spPr bwMode="auto">
          <a:xfrm rot="16200000">
            <a:off x="631172" y="1047581"/>
            <a:ext cx="1174681" cy="1679654"/>
          </a:xfrm>
          <a:prstGeom prst="blockArc">
            <a:avLst>
              <a:gd name="adj1" fmla="val 10800000"/>
              <a:gd name="adj2" fmla="val 153904"/>
              <a:gd name="adj3" fmla="val 8026"/>
            </a:avLst>
          </a:prstGeom>
          <a:gradFill rotWithShape="1">
            <a:gsLst>
              <a:gs pos="0">
                <a:srgbClr val="0063BE"/>
              </a:gs>
              <a:gs pos="35000">
                <a:srgbClr val="98B4E6"/>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137" name="AutoShape 9"/>
          <p:cNvSpPr>
            <a:spLocks noChangeArrowheads="1"/>
          </p:cNvSpPr>
          <p:nvPr/>
        </p:nvSpPr>
        <p:spPr bwMode="auto">
          <a:xfrm rot="16200000" flipV="1">
            <a:off x="668499" y="1030501"/>
            <a:ext cx="1174681" cy="1724445"/>
          </a:xfrm>
          <a:prstGeom prst="blockArc">
            <a:avLst>
              <a:gd name="adj1" fmla="val 10800000"/>
              <a:gd name="adj2" fmla="val 21494285"/>
              <a:gd name="adj3" fmla="val 8048"/>
            </a:avLst>
          </a:prstGeom>
          <a:gradFill rotWithShape="1">
            <a:gsLst>
              <a:gs pos="0">
                <a:srgbClr val="808080"/>
              </a:gs>
              <a:gs pos="35000">
                <a:srgbClr val="808080">
                  <a:lumMod val="40000"/>
                  <a:lumOff val="60000"/>
                </a:srgbClr>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138" name="TextBox 137"/>
          <p:cNvSpPr txBox="1"/>
          <p:nvPr/>
        </p:nvSpPr>
        <p:spPr>
          <a:xfrm>
            <a:off x="6487551" y="1026561"/>
            <a:ext cx="5242896" cy="1823576"/>
          </a:xfrm>
          <a:prstGeom prst="rect">
            <a:avLst/>
          </a:prstGeom>
          <a:noFill/>
        </p:spPr>
        <p:txBody>
          <a:bodyPr wrap="square" rtlCol="0">
            <a:spAutoFit/>
          </a:bodyPr>
          <a:lstStyle/>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Database Design &amp; Set up</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Edit Checks specification &amp; Programming; </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User Acceptance Testing</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Third Party Data Integration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Dictionary Set up (e.g. </a:t>
            </a:r>
            <a:r>
              <a:rPr lang="en-US" sz="1200" dirty="0" err="1">
                <a:solidFill>
                  <a:srgbClr val="000000"/>
                </a:solidFill>
              </a:rPr>
              <a:t>MedDRA</a:t>
            </a:r>
            <a:r>
              <a:rPr lang="en-US" sz="1200" dirty="0">
                <a:solidFill>
                  <a:srgbClr val="000000"/>
                </a:solidFill>
              </a:rPr>
              <a:t>, WHODD)</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Statistical programming input to CRF development, database design and edit checks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SDTM mapping specification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endParaRPr lang="en-US" sz="1200" dirty="0">
              <a:solidFill>
                <a:srgbClr val="000000"/>
              </a:solidFill>
            </a:endParaRPr>
          </a:p>
        </p:txBody>
      </p:sp>
      <p:sp>
        <p:nvSpPr>
          <p:cNvPr id="139" name="TextBox 138"/>
          <p:cNvSpPr txBox="1"/>
          <p:nvPr/>
        </p:nvSpPr>
        <p:spPr>
          <a:xfrm>
            <a:off x="2294639" y="1026561"/>
            <a:ext cx="3888539" cy="1631216"/>
          </a:xfrm>
          <a:prstGeom prst="rect">
            <a:avLst/>
          </a:prstGeom>
          <a:noFill/>
        </p:spPr>
        <p:txBody>
          <a:bodyPr wrap="square" rtlCol="0">
            <a:spAutoFit/>
          </a:bodyPr>
          <a:lstStyle/>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CRF Design &amp; </a:t>
            </a:r>
            <a:r>
              <a:rPr lang="en-US" sz="1200" dirty="0" err="1">
                <a:solidFill>
                  <a:srgbClr val="000000"/>
                </a:solidFill>
              </a:rPr>
              <a:t>eCRF</a:t>
            </a:r>
            <a:r>
              <a:rPr lang="en-US" sz="1200" dirty="0">
                <a:solidFill>
                  <a:srgbClr val="000000"/>
                </a:solidFill>
              </a:rPr>
              <a:t> Build</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err="1">
                <a:solidFill>
                  <a:srgbClr val="000000"/>
                </a:solidFill>
              </a:rPr>
              <a:t>eCRF</a:t>
            </a:r>
            <a:r>
              <a:rPr lang="en-US" sz="1200" dirty="0">
                <a:solidFill>
                  <a:srgbClr val="000000"/>
                </a:solidFill>
              </a:rPr>
              <a:t> specification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CRF/</a:t>
            </a:r>
            <a:r>
              <a:rPr lang="en-US" sz="1200" dirty="0" err="1">
                <a:solidFill>
                  <a:srgbClr val="000000"/>
                </a:solidFill>
              </a:rPr>
              <a:t>eCRF</a:t>
            </a:r>
            <a:r>
              <a:rPr lang="en-US" sz="1200" dirty="0">
                <a:solidFill>
                  <a:srgbClr val="000000"/>
                </a:solidFill>
              </a:rPr>
              <a:t> &amp; SDTM Annotation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CRF/</a:t>
            </a:r>
            <a:r>
              <a:rPr lang="en-US" sz="1200" dirty="0" err="1">
                <a:solidFill>
                  <a:srgbClr val="000000"/>
                </a:solidFill>
              </a:rPr>
              <a:t>eCRF</a:t>
            </a:r>
            <a:r>
              <a:rPr lang="en-US" sz="1200" dirty="0">
                <a:solidFill>
                  <a:srgbClr val="000000"/>
                </a:solidFill>
              </a:rPr>
              <a:t> Completion Guidelines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Data Management &amp; Statistical Analysis Plan and mock shells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Randomization schedule generation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Sample Size </a:t>
            </a:r>
            <a:r>
              <a:rPr lang="en-US" sz="1200" dirty="0" smtClean="0">
                <a:solidFill>
                  <a:srgbClr val="000000"/>
                </a:solidFill>
              </a:rPr>
              <a:t>Determination</a:t>
            </a:r>
            <a:endParaRPr lang="en-US" sz="1200" dirty="0">
              <a:solidFill>
                <a:srgbClr val="000000"/>
              </a:solidFill>
            </a:endParaRPr>
          </a:p>
        </p:txBody>
      </p:sp>
      <p:sp>
        <p:nvSpPr>
          <p:cNvPr id="140" name="TextBox 139"/>
          <p:cNvSpPr txBox="1"/>
          <p:nvPr/>
        </p:nvSpPr>
        <p:spPr>
          <a:xfrm>
            <a:off x="6487551" y="2812505"/>
            <a:ext cx="5445770" cy="1623778"/>
          </a:xfrm>
          <a:prstGeom prst="rect">
            <a:avLst/>
          </a:prstGeom>
          <a:noFill/>
        </p:spPr>
        <p:txBody>
          <a:bodyPr wrap="square" rtlCol="0">
            <a:spAutoFit/>
          </a:bodyPr>
          <a:lstStyle/>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SAP execution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Creation of input files for non-compartmental analysis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Analysis datasets (</a:t>
            </a:r>
            <a:r>
              <a:rPr lang="en-US" sz="1200" dirty="0" err="1">
                <a:solidFill>
                  <a:srgbClr val="000000"/>
                </a:solidFill>
              </a:rPr>
              <a:t>ADaM</a:t>
            </a:r>
            <a:r>
              <a:rPr lang="en-US" sz="1200" dirty="0">
                <a:solidFill>
                  <a:srgbClr val="000000"/>
                </a:solidFill>
              </a:rPr>
              <a:t>) programming specifications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Programming and Validation of TLFs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Programming &amp; Validation of CDISC compliant datasets (SDTM/ </a:t>
            </a:r>
            <a:r>
              <a:rPr lang="en-US" sz="1200" dirty="0" err="1">
                <a:solidFill>
                  <a:srgbClr val="000000"/>
                </a:solidFill>
              </a:rPr>
              <a:t>ADaM</a:t>
            </a:r>
            <a:r>
              <a:rPr lang="en-US" sz="1200" dirty="0">
                <a:solidFill>
                  <a:srgbClr val="000000"/>
                </a:solidFill>
              </a:rPr>
              <a:t>)</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Dry runs/Data Review meetings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Support for DSMB/Interim analysis </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Exploratory data analysis </a:t>
            </a:r>
          </a:p>
        </p:txBody>
      </p:sp>
      <p:sp>
        <p:nvSpPr>
          <p:cNvPr id="141" name="TextBox 140"/>
          <p:cNvSpPr txBox="1"/>
          <p:nvPr/>
        </p:nvSpPr>
        <p:spPr>
          <a:xfrm>
            <a:off x="2294639" y="2792818"/>
            <a:ext cx="4291400" cy="1631216"/>
          </a:xfrm>
          <a:prstGeom prst="rect">
            <a:avLst/>
          </a:prstGeom>
          <a:noFill/>
        </p:spPr>
        <p:txBody>
          <a:bodyPr wrap="square" rtlCol="0">
            <a:spAutoFit/>
          </a:bodyPr>
          <a:lstStyle/>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Double data entry &amp; verification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Third Party Data Loading and Reconciliation (Central Lab/ Local Lab Data, e-Patient Diary, PK/ PD data)</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Medical Review</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Data Review and Query Management</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Medical Coding</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SAE Reconciliation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Post Production Change Control; Data </a:t>
            </a:r>
            <a:r>
              <a:rPr lang="en-US" sz="1200" dirty="0" smtClean="0">
                <a:solidFill>
                  <a:srgbClr val="000000"/>
                </a:solidFill>
              </a:rPr>
              <a:t>Migration</a:t>
            </a:r>
            <a:endParaRPr lang="en-US" sz="1200" dirty="0">
              <a:solidFill>
                <a:srgbClr val="000000"/>
              </a:solidFill>
            </a:endParaRPr>
          </a:p>
        </p:txBody>
      </p:sp>
      <p:sp>
        <p:nvSpPr>
          <p:cNvPr id="142" name="TextBox 141"/>
          <p:cNvSpPr txBox="1"/>
          <p:nvPr/>
        </p:nvSpPr>
        <p:spPr>
          <a:xfrm>
            <a:off x="6487551" y="4516085"/>
            <a:ext cx="5346735" cy="1623521"/>
          </a:xfrm>
          <a:prstGeom prst="rect">
            <a:avLst/>
          </a:prstGeom>
          <a:noFill/>
        </p:spPr>
        <p:txBody>
          <a:bodyPr wrap="square" rtlCol="0">
            <a:spAutoFit/>
          </a:bodyPr>
          <a:lstStyle/>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smtClean="0">
                <a:solidFill>
                  <a:srgbClr val="000000"/>
                </a:solidFill>
              </a:rPr>
              <a:t>Statistical </a:t>
            </a:r>
            <a:r>
              <a:rPr lang="en-US" sz="1200" dirty="0">
                <a:solidFill>
                  <a:srgbClr val="000000"/>
                </a:solidFill>
              </a:rPr>
              <a:t>input/ review of clinical study report (CSR)</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Generation of submission ready CDISC compliant datasets and e-submission package</a:t>
            </a:r>
          </a:p>
          <a:p>
            <a:pPr marL="184781" indent="-172716">
              <a:buFont typeface="Wingdings" panose="05000000000000000000" pitchFamily="2" charset="2"/>
              <a:buChar char="§"/>
              <a:tabLst>
                <a:tab pos="184781" algn="l"/>
              </a:tabLst>
            </a:pPr>
            <a:r>
              <a:rPr lang="en-US" sz="1200" dirty="0">
                <a:solidFill>
                  <a:srgbClr val="000000"/>
                </a:solidFill>
              </a:rPr>
              <a:t>Generation of CSR statistical appendices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Study Report Creation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Generation of CDISC compliant datasets and TLFs </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Support for Electronic submissions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Data de-identification/ anonymization </a:t>
            </a:r>
            <a:endParaRPr lang="en-US" sz="1200" dirty="0">
              <a:solidFill>
                <a:srgbClr val="000000"/>
              </a:solidFill>
              <a:latin typeface="+mj-lt"/>
            </a:endParaRPr>
          </a:p>
        </p:txBody>
      </p:sp>
      <p:sp>
        <p:nvSpPr>
          <p:cNvPr id="143" name="TextBox 142"/>
          <p:cNvSpPr txBox="1"/>
          <p:nvPr/>
        </p:nvSpPr>
        <p:spPr>
          <a:xfrm>
            <a:off x="2294639" y="4535122"/>
            <a:ext cx="4099785" cy="1631216"/>
          </a:xfrm>
          <a:prstGeom prst="rect">
            <a:avLst/>
          </a:prstGeom>
          <a:noFill/>
        </p:spPr>
        <p:txBody>
          <a:bodyPr wrap="square" rtlCol="0">
            <a:spAutoFit/>
          </a:bodyPr>
          <a:lstStyle/>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Interim Database Closure</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QC, Database Audit &amp; QA </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Final Database </a:t>
            </a:r>
            <a:r>
              <a:rPr lang="en-US" sz="1200" dirty="0" smtClean="0">
                <a:solidFill>
                  <a:srgbClr val="000000"/>
                </a:solidFill>
              </a:rPr>
              <a:t>Closure &amp; Database </a:t>
            </a:r>
            <a:r>
              <a:rPr lang="en-US" sz="1200" dirty="0">
                <a:solidFill>
                  <a:srgbClr val="000000"/>
                </a:solidFill>
              </a:rPr>
              <a:t>Lock</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Conversion of data to SDTM/ Sponsor Standards</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Relevant project closure documentation</a:t>
            </a: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Study </a:t>
            </a:r>
            <a:r>
              <a:rPr lang="en-US" sz="1200" dirty="0" smtClean="0">
                <a:solidFill>
                  <a:srgbClr val="000000"/>
                </a:solidFill>
              </a:rPr>
              <a:t>Archival/Decommissioning &amp; Study </a:t>
            </a:r>
            <a:r>
              <a:rPr lang="en-US" sz="1200" dirty="0">
                <a:solidFill>
                  <a:srgbClr val="000000"/>
                </a:solidFill>
              </a:rPr>
              <a:t>Data Transfer </a:t>
            </a:r>
            <a:endParaRPr lang="en-US" sz="1200" dirty="0" smtClean="0">
              <a:solidFill>
                <a:srgbClr val="000000"/>
              </a:solidFill>
            </a:endParaRPr>
          </a:p>
          <a:p>
            <a:pPr marL="171450" lvl="1" indent="-171450">
              <a:lnSpc>
                <a:spcPts val="1463"/>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a:solidFill>
                  <a:srgbClr val="000000"/>
                </a:solidFill>
              </a:rPr>
              <a:t>Support for Topline results, generation of CDISC compliant datasets &amp; </a:t>
            </a:r>
            <a:r>
              <a:rPr lang="en-US" sz="1200" dirty="0" smtClean="0">
                <a:solidFill>
                  <a:srgbClr val="000000"/>
                </a:solidFill>
              </a:rPr>
              <a:t>TLFs</a:t>
            </a:r>
            <a:endParaRPr lang="en-US" sz="1200" dirty="0">
              <a:solidFill>
                <a:srgbClr val="000000"/>
              </a:solidFill>
            </a:endParaRPr>
          </a:p>
        </p:txBody>
      </p:sp>
      <p:sp>
        <p:nvSpPr>
          <p:cNvPr id="30" name="AutoShape 9"/>
          <p:cNvSpPr>
            <a:spLocks noChangeArrowheads="1"/>
          </p:cNvSpPr>
          <p:nvPr/>
        </p:nvSpPr>
        <p:spPr bwMode="auto">
          <a:xfrm rot="16200000">
            <a:off x="631172" y="4514442"/>
            <a:ext cx="1174681" cy="1679654"/>
          </a:xfrm>
          <a:prstGeom prst="blockArc">
            <a:avLst>
              <a:gd name="adj1" fmla="val 10800000"/>
              <a:gd name="adj2" fmla="val 153904"/>
              <a:gd name="adj3" fmla="val 8026"/>
            </a:avLst>
          </a:prstGeom>
          <a:gradFill rotWithShape="1">
            <a:gsLst>
              <a:gs pos="0">
                <a:srgbClr val="0063BE"/>
              </a:gs>
              <a:gs pos="35000">
                <a:srgbClr val="98B4E6"/>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2" name="Title 1"/>
          <p:cNvSpPr>
            <a:spLocks noGrp="1"/>
          </p:cNvSpPr>
          <p:nvPr>
            <p:ph type="title"/>
          </p:nvPr>
        </p:nvSpPr>
        <p:spPr/>
        <p:txBody>
          <a:bodyPr>
            <a:normAutofit/>
          </a:bodyPr>
          <a:lstStyle/>
          <a:p>
            <a:r>
              <a:rPr lang="en-US" sz="2400" dirty="0"/>
              <a:t>End to End BDM Service Offering</a:t>
            </a:r>
          </a:p>
        </p:txBody>
      </p:sp>
    </p:spTree>
    <p:extLst>
      <p:ext uri="{BB962C8B-B14F-4D97-AF65-F5344CB8AC3E}">
        <p14:creationId xmlns:p14="http://schemas.microsoft.com/office/powerpoint/2010/main" val="636405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6" name="Title 75"/>
          <p:cNvSpPr>
            <a:spLocks noGrp="1"/>
          </p:cNvSpPr>
          <p:nvPr>
            <p:ph type="title"/>
          </p:nvPr>
        </p:nvSpPr>
        <p:spPr/>
        <p:txBody>
          <a:bodyPr>
            <a:normAutofit/>
          </a:bodyPr>
          <a:lstStyle/>
          <a:p>
            <a:r>
              <a:rPr lang="en-US" sz="2400" dirty="0" smtClean="0">
                <a:ea typeface="+mn-ea"/>
                <a:cs typeface="+mn-cs"/>
              </a:rPr>
              <a:t>Additional Tasks in Biostatistics &amp; Statistical Programming</a:t>
            </a:r>
            <a:endParaRPr lang="en-AU" sz="2400" dirty="0">
              <a:ea typeface="+mn-ea"/>
              <a:cs typeface="+mn-cs"/>
            </a:endParaRPr>
          </a:p>
        </p:txBody>
      </p:sp>
      <p:sp>
        <p:nvSpPr>
          <p:cNvPr id="34" name="AutoShape 19"/>
          <p:cNvSpPr>
            <a:spLocks noChangeArrowheads="1"/>
          </p:cNvSpPr>
          <p:nvPr/>
        </p:nvSpPr>
        <p:spPr bwMode="auto">
          <a:xfrm>
            <a:off x="1224515" y="4536451"/>
            <a:ext cx="10708806" cy="1650270"/>
          </a:xfrm>
          <a:prstGeom prst="roundRect">
            <a:avLst>
              <a:gd name="adj" fmla="val 16667"/>
            </a:avLst>
          </a:prstGeom>
          <a:solidFill>
            <a:schemeClr val="bg1">
              <a:lumMod val="95000"/>
            </a:schemeClr>
          </a:solidFill>
          <a:ln w="19050">
            <a:solidFill>
              <a:schemeClr val="accent1">
                <a:lumMod val="60000"/>
                <a:lumOff val="40000"/>
              </a:schemeClr>
            </a:solidFill>
            <a:headEnd/>
            <a:tailEnd/>
          </a:ln>
        </p:spPr>
        <p:style>
          <a:lnRef idx="2">
            <a:schemeClr val="accent3"/>
          </a:lnRef>
          <a:fillRef idx="1">
            <a:schemeClr val="lt1"/>
          </a:fillRef>
          <a:effectRef idx="0">
            <a:schemeClr val="accent3"/>
          </a:effectRef>
          <a:fontRef idx="minor">
            <a:schemeClr val="dk1"/>
          </a:fontRef>
        </p:style>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mj-lt"/>
              <a:ea typeface="+mn-ea"/>
              <a:cs typeface="+mn-cs"/>
            </a:endParaRPr>
          </a:p>
        </p:txBody>
      </p:sp>
      <p:sp>
        <p:nvSpPr>
          <p:cNvPr id="37" name="AutoShape 19"/>
          <p:cNvSpPr>
            <a:spLocks noChangeArrowheads="1"/>
          </p:cNvSpPr>
          <p:nvPr/>
        </p:nvSpPr>
        <p:spPr bwMode="auto">
          <a:xfrm>
            <a:off x="1224515" y="2796941"/>
            <a:ext cx="10708806" cy="1650270"/>
          </a:xfrm>
          <a:prstGeom prst="roundRect">
            <a:avLst>
              <a:gd name="adj" fmla="val 16667"/>
            </a:avLst>
          </a:prstGeom>
          <a:solidFill>
            <a:schemeClr val="bg1">
              <a:lumMod val="95000"/>
            </a:schemeClr>
          </a:solidFill>
          <a:ln w="19050">
            <a:solidFill>
              <a:schemeClr val="accent1">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mj-lt"/>
              <a:ea typeface="+mn-ea"/>
              <a:cs typeface="+mn-cs"/>
            </a:endParaRPr>
          </a:p>
        </p:txBody>
      </p:sp>
      <p:cxnSp>
        <p:nvCxnSpPr>
          <p:cNvPr id="44" name="Straight Connector 43"/>
          <p:cNvCxnSpPr/>
          <p:nvPr/>
        </p:nvCxnSpPr>
        <p:spPr bwMode="auto">
          <a:xfrm>
            <a:off x="-19353" y="1883949"/>
            <a:ext cx="1194113" cy="1476"/>
          </a:xfrm>
          <a:prstGeom prst="line">
            <a:avLst/>
          </a:prstGeom>
          <a:noFill/>
          <a:ln w="50800" cap="flat" cmpd="sng" algn="ctr">
            <a:solidFill>
              <a:srgbClr val="0063BE"/>
            </a:solidFill>
            <a:prstDash val="solid"/>
          </a:ln>
          <a:effectLst/>
        </p:spPr>
      </p:cxnSp>
      <p:cxnSp>
        <p:nvCxnSpPr>
          <p:cNvPr id="45" name="Straight Connector 44"/>
          <p:cNvCxnSpPr/>
          <p:nvPr/>
        </p:nvCxnSpPr>
        <p:spPr bwMode="auto">
          <a:xfrm>
            <a:off x="-19353" y="1942993"/>
            <a:ext cx="1194113" cy="1476"/>
          </a:xfrm>
          <a:prstGeom prst="line">
            <a:avLst/>
          </a:prstGeom>
          <a:noFill/>
          <a:ln w="50800" cap="flat" cmpd="sng" algn="ctr">
            <a:solidFill>
              <a:srgbClr val="98B4E6"/>
            </a:solidFill>
            <a:prstDash val="solid"/>
          </a:ln>
          <a:effectLst/>
        </p:spPr>
      </p:cxnSp>
      <p:sp>
        <p:nvSpPr>
          <p:cNvPr id="46" name="AutoShape 19"/>
          <p:cNvSpPr>
            <a:spLocks noChangeArrowheads="1"/>
          </p:cNvSpPr>
          <p:nvPr/>
        </p:nvSpPr>
        <p:spPr bwMode="auto">
          <a:xfrm>
            <a:off x="1224515" y="941616"/>
            <a:ext cx="10708806" cy="1788098"/>
          </a:xfrm>
          <a:prstGeom prst="roundRect">
            <a:avLst>
              <a:gd name="adj" fmla="val 16667"/>
            </a:avLst>
          </a:prstGeom>
          <a:solidFill>
            <a:schemeClr val="bg1">
              <a:lumMod val="95000"/>
            </a:schemeClr>
          </a:solidFill>
          <a:ln w="19050">
            <a:solidFill>
              <a:schemeClr val="accent1">
                <a:lumMod val="60000"/>
                <a:lumOff val="40000"/>
              </a:schemeClr>
            </a:solidFill>
            <a:headEnd/>
            <a:tailEnd/>
          </a:ln>
        </p:spPr>
        <p:style>
          <a:lnRef idx="2">
            <a:schemeClr val="accent4"/>
          </a:lnRef>
          <a:fillRef idx="1">
            <a:schemeClr val="lt1"/>
          </a:fillRef>
          <a:effectRef idx="0">
            <a:schemeClr val="accent4"/>
          </a:effectRef>
          <a:fontRef idx="minor">
            <a:schemeClr val="dk1"/>
          </a:fontRef>
        </p:style>
        <p:txBody>
          <a:bodyPr lIns="45720" rIns="4572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mj-lt"/>
              <a:ea typeface="+mn-ea"/>
              <a:cs typeface="+mn-cs"/>
            </a:endParaRPr>
          </a:p>
        </p:txBody>
      </p:sp>
      <p:sp>
        <p:nvSpPr>
          <p:cNvPr id="47" name="AutoShape 9"/>
          <p:cNvSpPr>
            <a:spLocks noChangeArrowheads="1"/>
          </p:cNvSpPr>
          <p:nvPr/>
        </p:nvSpPr>
        <p:spPr bwMode="auto">
          <a:xfrm>
            <a:off x="542918" y="1436833"/>
            <a:ext cx="1412776" cy="942136"/>
          </a:xfrm>
          <a:prstGeom prst="ellipse">
            <a:avLst/>
          </a:prstGeom>
          <a:solidFill>
            <a:srgbClr val="B0DFF3"/>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400" b="1" dirty="0">
                <a:solidFill>
                  <a:schemeClr val="tx1"/>
                </a:solidFill>
              </a:rPr>
              <a:t>Project Level </a:t>
            </a:r>
          </a:p>
          <a:p>
            <a:pPr algn="ctr" defTabSz="914377"/>
            <a:r>
              <a:rPr lang="en-US" sz="1400" b="1" dirty="0">
                <a:solidFill>
                  <a:schemeClr val="tx1"/>
                </a:solidFill>
              </a:rPr>
              <a:t>Activities</a:t>
            </a:r>
          </a:p>
          <a:p>
            <a:pPr algn="ctr" defTabSz="914377"/>
            <a:r>
              <a:rPr lang="en-US" sz="1400" b="1" dirty="0" err="1">
                <a:solidFill>
                  <a:schemeClr val="tx1"/>
                </a:solidFill>
              </a:rPr>
              <a:t>BnSP</a:t>
            </a:r>
            <a:endParaRPr lang="en-US" sz="1400" b="1" dirty="0">
              <a:solidFill>
                <a:schemeClr val="tx1"/>
              </a:solidFill>
            </a:endParaRPr>
          </a:p>
        </p:txBody>
      </p:sp>
      <p:sp>
        <p:nvSpPr>
          <p:cNvPr id="48" name="AutoShape 9"/>
          <p:cNvSpPr>
            <a:spLocks noChangeArrowheads="1"/>
          </p:cNvSpPr>
          <p:nvPr/>
        </p:nvSpPr>
        <p:spPr bwMode="auto">
          <a:xfrm rot="16200000">
            <a:off x="631172" y="1062095"/>
            <a:ext cx="1174681" cy="1679654"/>
          </a:xfrm>
          <a:prstGeom prst="blockArc">
            <a:avLst>
              <a:gd name="adj1" fmla="val 10800000"/>
              <a:gd name="adj2" fmla="val 153904"/>
              <a:gd name="adj3" fmla="val 8026"/>
            </a:avLst>
          </a:prstGeom>
          <a:gradFill rotWithShape="1">
            <a:gsLst>
              <a:gs pos="0">
                <a:srgbClr val="0063BE"/>
              </a:gs>
              <a:gs pos="35000">
                <a:srgbClr val="98B4E6"/>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49" name="AutoShape 9"/>
          <p:cNvSpPr>
            <a:spLocks noChangeArrowheads="1"/>
          </p:cNvSpPr>
          <p:nvPr/>
        </p:nvSpPr>
        <p:spPr bwMode="auto">
          <a:xfrm rot="16200000" flipV="1">
            <a:off x="668499" y="1045015"/>
            <a:ext cx="1174681" cy="1724445"/>
          </a:xfrm>
          <a:prstGeom prst="blockArc">
            <a:avLst>
              <a:gd name="adj1" fmla="val 10800000"/>
              <a:gd name="adj2" fmla="val 21494285"/>
              <a:gd name="adj3" fmla="val 8048"/>
            </a:avLst>
          </a:prstGeom>
          <a:gradFill rotWithShape="1">
            <a:gsLst>
              <a:gs pos="0">
                <a:srgbClr val="808080"/>
              </a:gs>
              <a:gs pos="35000">
                <a:srgbClr val="808080">
                  <a:lumMod val="40000"/>
                  <a:lumOff val="60000"/>
                </a:srgbClr>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59" name="TextBox 58"/>
          <p:cNvSpPr txBox="1"/>
          <p:nvPr/>
        </p:nvSpPr>
        <p:spPr>
          <a:xfrm>
            <a:off x="2284987" y="1095320"/>
            <a:ext cx="5601758" cy="1200329"/>
          </a:xfrm>
          <a:prstGeom prst="rect">
            <a:avLst/>
          </a:prstGeom>
          <a:noFill/>
        </p:spPr>
        <p:txBody>
          <a:bodyPr wrap="square" rtlCol="0">
            <a:spAutoFit/>
          </a:bodyPr>
          <a:lstStyle/>
          <a:p>
            <a:pPr marL="184781" indent="-172716">
              <a:lnSpc>
                <a:spcPct val="150000"/>
              </a:lnSpc>
              <a:buFont typeface="Wingdings" panose="05000000000000000000" pitchFamily="2" charset="2"/>
              <a:buChar char="§"/>
              <a:tabLst>
                <a:tab pos="184781" algn="l"/>
              </a:tabLst>
            </a:pPr>
            <a:r>
              <a:rPr lang="en-US" sz="1200" dirty="0">
                <a:cs typeface="Calibri"/>
              </a:rPr>
              <a:t>DS</a:t>
            </a:r>
            <a:r>
              <a:rPr lang="en-US" sz="1200" spc="5" dirty="0">
                <a:cs typeface="Calibri"/>
              </a:rPr>
              <a:t>M</a:t>
            </a:r>
            <a:r>
              <a:rPr lang="en-US" sz="1200" spc="-11" dirty="0">
                <a:cs typeface="Calibri"/>
              </a:rPr>
              <a:t>B</a:t>
            </a:r>
            <a:r>
              <a:rPr lang="en-US" sz="1200" spc="-15" dirty="0">
                <a:cs typeface="Calibri"/>
              </a:rPr>
              <a:t> </a:t>
            </a:r>
            <a:r>
              <a:rPr lang="en-US" sz="1200" spc="-11" dirty="0">
                <a:cs typeface="Calibri"/>
              </a:rPr>
              <a:t>c</a:t>
            </a:r>
            <a:r>
              <a:rPr lang="en-US" sz="1200" dirty="0">
                <a:cs typeface="Calibri"/>
              </a:rPr>
              <a:t>h</a:t>
            </a:r>
            <a:r>
              <a:rPr lang="en-US" sz="1200" spc="-5" dirty="0">
                <a:cs typeface="Calibri"/>
              </a:rPr>
              <a:t>ar</a:t>
            </a:r>
            <a:r>
              <a:rPr lang="en-US" sz="1200" spc="-11" dirty="0">
                <a:cs typeface="Calibri"/>
              </a:rPr>
              <a:t>te</a:t>
            </a:r>
            <a:r>
              <a:rPr lang="en-US" sz="1200" spc="-25" dirty="0">
                <a:cs typeface="Calibri"/>
              </a:rPr>
              <a:t>r</a:t>
            </a:r>
            <a:r>
              <a:rPr lang="en-US" sz="1200" dirty="0">
                <a:cs typeface="Calibri"/>
              </a:rPr>
              <a:t>s</a:t>
            </a:r>
            <a:r>
              <a:rPr lang="en-US" sz="1200" spc="-25" dirty="0">
                <a:cs typeface="Calibri"/>
              </a:rPr>
              <a:t> </a:t>
            </a:r>
            <a:r>
              <a:rPr lang="en-US" sz="1200" dirty="0">
                <a:cs typeface="Calibri"/>
              </a:rPr>
              <a:t>a</a:t>
            </a:r>
            <a:r>
              <a:rPr lang="en-US" sz="1200" spc="5" dirty="0">
                <a:cs typeface="Calibri"/>
              </a:rPr>
              <a:t>n</a:t>
            </a:r>
            <a:r>
              <a:rPr lang="en-US" sz="1200" dirty="0">
                <a:cs typeface="Calibri"/>
              </a:rPr>
              <a:t>d</a:t>
            </a:r>
            <a:r>
              <a:rPr lang="en-US" sz="1200" spc="-15" dirty="0">
                <a:cs typeface="Calibri"/>
              </a:rPr>
              <a:t> </a:t>
            </a:r>
            <a:r>
              <a:rPr lang="en-US" sz="1200" dirty="0">
                <a:cs typeface="Calibri"/>
              </a:rPr>
              <a:t>a</a:t>
            </a:r>
            <a:r>
              <a:rPr lang="en-US" sz="1200" spc="5" dirty="0">
                <a:cs typeface="Calibri"/>
              </a:rPr>
              <a:t>n</a:t>
            </a:r>
            <a:r>
              <a:rPr lang="en-US" sz="1200" dirty="0">
                <a:cs typeface="Calibri"/>
              </a:rPr>
              <a:t>al</a:t>
            </a:r>
            <a:r>
              <a:rPr lang="en-US" sz="1200" spc="-15" dirty="0">
                <a:cs typeface="Calibri"/>
              </a:rPr>
              <a:t>y</a:t>
            </a:r>
            <a:r>
              <a:rPr lang="en-US" sz="1200" dirty="0">
                <a:cs typeface="Calibri"/>
              </a:rPr>
              <a:t>sis </a:t>
            </a:r>
            <a:r>
              <a:rPr lang="en-US" sz="1200" spc="5" dirty="0">
                <a:cs typeface="Calibri"/>
              </a:rPr>
              <a:t>p</a:t>
            </a:r>
            <a:r>
              <a:rPr lang="en-US" sz="1200" dirty="0">
                <a:cs typeface="Calibri"/>
              </a:rPr>
              <a:t>lan  &amp; execution</a:t>
            </a:r>
          </a:p>
          <a:p>
            <a:pPr marL="184781" indent="-172716">
              <a:lnSpc>
                <a:spcPct val="150000"/>
              </a:lnSpc>
              <a:buFont typeface="Wingdings" panose="05000000000000000000" pitchFamily="2" charset="2"/>
              <a:buChar char="§"/>
              <a:tabLst>
                <a:tab pos="184781" algn="l"/>
              </a:tabLst>
            </a:pPr>
            <a:r>
              <a:rPr lang="en-US" sz="1200" dirty="0">
                <a:cs typeface="Calibri"/>
              </a:rPr>
              <a:t>Project planning and coordination</a:t>
            </a:r>
          </a:p>
          <a:p>
            <a:pPr marL="184781" indent="-172716">
              <a:lnSpc>
                <a:spcPct val="150000"/>
              </a:lnSpc>
              <a:buFont typeface="Wingdings" panose="05000000000000000000" pitchFamily="2" charset="2"/>
              <a:buChar char="§"/>
              <a:tabLst>
                <a:tab pos="184781" algn="l"/>
              </a:tabLst>
            </a:pPr>
            <a:r>
              <a:rPr lang="en-US" sz="1200" dirty="0">
                <a:cs typeface="Calibri"/>
              </a:rPr>
              <a:t>Planni</a:t>
            </a:r>
            <a:r>
              <a:rPr lang="en-US" sz="1200" spc="5" dirty="0">
                <a:cs typeface="Calibri"/>
              </a:rPr>
              <a:t>n</a:t>
            </a:r>
            <a:r>
              <a:rPr lang="en-US" sz="1200" spc="-11" dirty="0">
                <a:cs typeface="Calibri"/>
              </a:rPr>
              <a:t>g</a:t>
            </a:r>
            <a:r>
              <a:rPr lang="en-US" sz="1200" spc="-35" dirty="0">
                <a:cs typeface="Calibri"/>
              </a:rPr>
              <a:t> </a:t>
            </a:r>
            <a:r>
              <a:rPr lang="en-US" sz="1200" spc="-20" dirty="0">
                <a:cs typeface="Calibri"/>
              </a:rPr>
              <a:t>f</a:t>
            </a:r>
            <a:r>
              <a:rPr lang="en-US" sz="1200" dirty="0">
                <a:cs typeface="Calibri"/>
              </a:rPr>
              <a:t>o</a:t>
            </a:r>
            <a:r>
              <a:rPr lang="en-US" sz="1200" spc="-5" dirty="0">
                <a:cs typeface="Calibri"/>
              </a:rPr>
              <a:t>r</a:t>
            </a:r>
            <a:r>
              <a:rPr lang="en-US" sz="1200" spc="-20" dirty="0">
                <a:cs typeface="Calibri"/>
              </a:rPr>
              <a:t> </a:t>
            </a:r>
            <a:r>
              <a:rPr lang="en-US" sz="1200" dirty="0">
                <a:cs typeface="Calibri"/>
              </a:rPr>
              <a:t>i</a:t>
            </a:r>
            <a:r>
              <a:rPr lang="en-US" sz="1200" spc="-11" dirty="0">
                <a:cs typeface="Calibri"/>
              </a:rPr>
              <a:t>n</a:t>
            </a:r>
            <a:r>
              <a:rPr lang="en-US" sz="1200" spc="-15" dirty="0">
                <a:cs typeface="Calibri"/>
              </a:rPr>
              <a:t>t</a:t>
            </a:r>
            <a:r>
              <a:rPr lang="en-US" sz="1200" spc="-11" dirty="0">
                <a:cs typeface="Calibri"/>
              </a:rPr>
              <a:t>eg</a:t>
            </a:r>
            <a:r>
              <a:rPr lang="en-US" sz="1200" spc="-31" dirty="0">
                <a:cs typeface="Calibri"/>
              </a:rPr>
              <a:t>r</a:t>
            </a:r>
            <a:r>
              <a:rPr lang="en-US" sz="1200" spc="-15" dirty="0">
                <a:cs typeface="Calibri"/>
              </a:rPr>
              <a:t>at</a:t>
            </a:r>
            <a:r>
              <a:rPr lang="en-US" sz="1200" spc="-11" dirty="0">
                <a:cs typeface="Calibri"/>
              </a:rPr>
              <a:t>ed</a:t>
            </a:r>
            <a:r>
              <a:rPr lang="en-US" sz="1200" spc="-35" dirty="0">
                <a:cs typeface="Calibri"/>
              </a:rPr>
              <a:t> </a:t>
            </a:r>
            <a:r>
              <a:rPr lang="en-US" sz="1200" dirty="0">
                <a:cs typeface="Calibri"/>
              </a:rPr>
              <a:t>d</a:t>
            </a:r>
            <a:r>
              <a:rPr lang="en-US" sz="1200" spc="-15" dirty="0">
                <a:cs typeface="Calibri"/>
              </a:rPr>
              <a:t>at</a:t>
            </a:r>
            <a:r>
              <a:rPr lang="en-US" sz="1200" dirty="0">
                <a:cs typeface="Calibri"/>
              </a:rPr>
              <a:t>a</a:t>
            </a:r>
            <a:r>
              <a:rPr lang="en-US" sz="1200" spc="-11" dirty="0">
                <a:cs typeface="Calibri"/>
              </a:rPr>
              <a:t> </a:t>
            </a:r>
            <a:r>
              <a:rPr lang="en-US" sz="1200" dirty="0">
                <a:cs typeface="Calibri"/>
              </a:rPr>
              <a:t>a</a:t>
            </a:r>
            <a:r>
              <a:rPr lang="en-US" sz="1200" spc="5" dirty="0">
                <a:cs typeface="Calibri"/>
              </a:rPr>
              <a:t>n</a:t>
            </a:r>
            <a:r>
              <a:rPr lang="en-US" sz="1200" dirty="0">
                <a:cs typeface="Calibri"/>
              </a:rPr>
              <a:t>al</a:t>
            </a:r>
            <a:r>
              <a:rPr lang="en-US" sz="1200" spc="-15" dirty="0">
                <a:cs typeface="Calibri"/>
              </a:rPr>
              <a:t>y</a:t>
            </a:r>
            <a:r>
              <a:rPr lang="en-US" sz="1200" dirty="0">
                <a:cs typeface="Calibri"/>
              </a:rPr>
              <a:t>sis (ISS/ISE) and execution</a:t>
            </a:r>
          </a:p>
          <a:p>
            <a:pPr marL="184781" indent="-172716">
              <a:lnSpc>
                <a:spcPct val="150000"/>
              </a:lnSpc>
              <a:buFont typeface="Wingdings" panose="05000000000000000000" pitchFamily="2" charset="2"/>
              <a:buChar char="§"/>
              <a:tabLst>
                <a:tab pos="184781" algn="l"/>
              </a:tabLst>
            </a:pPr>
            <a:r>
              <a:rPr lang="en-US" sz="1200" dirty="0">
                <a:cs typeface="Calibri"/>
              </a:rPr>
              <a:t>S</a:t>
            </a:r>
            <a:r>
              <a:rPr lang="en-US" sz="1200" spc="-11" dirty="0">
                <a:cs typeface="Calibri"/>
              </a:rPr>
              <a:t>t</a:t>
            </a:r>
            <a:r>
              <a:rPr lang="en-US" sz="1200" spc="-15" dirty="0">
                <a:cs typeface="Calibri"/>
              </a:rPr>
              <a:t>a</a:t>
            </a:r>
            <a:r>
              <a:rPr lang="en-US" sz="1200" spc="-5" dirty="0">
                <a:cs typeface="Calibri"/>
              </a:rPr>
              <a:t>ti</a:t>
            </a:r>
            <a:r>
              <a:rPr lang="en-US" sz="1200" spc="-15" dirty="0">
                <a:cs typeface="Calibri"/>
              </a:rPr>
              <a:t>s</a:t>
            </a:r>
            <a:r>
              <a:rPr lang="en-US" sz="1200" spc="-5" dirty="0">
                <a:cs typeface="Calibri"/>
              </a:rPr>
              <a:t>ti</a:t>
            </a:r>
            <a:r>
              <a:rPr lang="en-US" sz="1200" spc="-15" dirty="0">
                <a:cs typeface="Calibri"/>
              </a:rPr>
              <a:t>c</a:t>
            </a:r>
            <a:r>
              <a:rPr lang="en-US" sz="1200" dirty="0">
                <a:cs typeface="Calibri"/>
              </a:rPr>
              <a:t>al</a:t>
            </a:r>
            <a:r>
              <a:rPr lang="en-US" sz="1200" spc="-11" dirty="0">
                <a:cs typeface="Calibri"/>
              </a:rPr>
              <a:t> </a:t>
            </a:r>
            <a:r>
              <a:rPr lang="en-US" sz="1200" dirty="0">
                <a:cs typeface="Calibri"/>
              </a:rPr>
              <a:t>i</a:t>
            </a:r>
            <a:r>
              <a:rPr lang="en-US" sz="1200" spc="5" dirty="0">
                <a:cs typeface="Calibri"/>
              </a:rPr>
              <a:t>n</a:t>
            </a:r>
            <a:r>
              <a:rPr lang="en-US" sz="1200" dirty="0">
                <a:cs typeface="Calibri"/>
              </a:rPr>
              <a:t>pu</a:t>
            </a:r>
            <a:r>
              <a:rPr lang="en-US" sz="1200" spc="-15" dirty="0">
                <a:cs typeface="Calibri"/>
              </a:rPr>
              <a:t>t</a:t>
            </a:r>
            <a:r>
              <a:rPr lang="en-US" sz="1200" dirty="0">
                <a:cs typeface="Calibri"/>
              </a:rPr>
              <a:t>/</a:t>
            </a:r>
            <a:r>
              <a:rPr lang="en-US" sz="1200" spc="-40" dirty="0">
                <a:cs typeface="Calibri"/>
              </a:rPr>
              <a:t> </a:t>
            </a:r>
            <a:r>
              <a:rPr lang="en-US" sz="1200" spc="-20" dirty="0">
                <a:cs typeface="Calibri"/>
              </a:rPr>
              <a:t>r</a:t>
            </a:r>
            <a:r>
              <a:rPr lang="en-US" sz="1200" spc="-11" dirty="0">
                <a:cs typeface="Calibri"/>
              </a:rPr>
              <a:t>eview </a:t>
            </a:r>
            <a:r>
              <a:rPr lang="en-US" sz="1200" dirty="0">
                <a:cs typeface="Calibri"/>
              </a:rPr>
              <a:t>of</a:t>
            </a:r>
            <a:r>
              <a:rPr lang="en-US" sz="1200" spc="-5" dirty="0">
                <a:cs typeface="Calibri"/>
              </a:rPr>
              <a:t> </a:t>
            </a:r>
            <a:r>
              <a:rPr lang="en-US" sz="1200" dirty="0">
                <a:cs typeface="Calibri"/>
              </a:rPr>
              <a:t>ISS/ISE</a:t>
            </a:r>
            <a:r>
              <a:rPr lang="en-US" sz="1200" spc="-11" dirty="0">
                <a:cs typeface="Calibri"/>
              </a:rPr>
              <a:t> </a:t>
            </a:r>
            <a:r>
              <a:rPr lang="en-US" sz="1200" dirty="0" smtClean="0">
                <a:cs typeface="Calibri"/>
              </a:rPr>
              <a:t>do</a:t>
            </a:r>
            <a:r>
              <a:rPr lang="en-US" sz="1200" spc="-5" dirty="0" smtClean="0">
                <a:cs typeface="Calibri"/>
              </a:rPr>
              <a:t>ssier</a:t>
            </a:r>
            <a:endParaRPr lang="en-US" sz="1200" spc="-5" dirty="0">
              <a:cs typeface="Calibri"/>
            </a:endParaRPr>
          </a:p>
        </p:txBody>
      </p:sp>
      <p:sp>
        <p:nvSpPr>
          <p:cNvPr id="60" name="TextBox 59"/>
          <p:cNvSpPr txBox="1"/>
          <p:nvPr/>
        </p:nvSpPr>
        <p:spPr>
          <a:xfrm>
            <a:off x="2336955" y="3105490"/>
            <a:ext cx="5769710" cy="923330"/>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200" dirty="0" smtClean="0">
                <a:cs typeface="Arial" pitchFamily="34" charset="0"/>
              </a:rPr>
              <a:t>Metadata </a:t>
            </a:r>
            <a:r>
              <a:rPr lang="en-US" sz="1200" dirty="0">
                <a:cs typeface="Arial" pitchFamily="34" charset="0"/>
              </a:rPr>
              <a:t>Driven Solutions</a:t>
            </a:r>
          </a:p>
          <a:p>
            <a:pPr marL="171450" indent="-171450">
              <a:lnSpc>
                <a:spcPct val="150000"/>
              </a:lnSpc>
              <a:buFont typeface="Wingdings" panose="05000000000000000000" pitchFamily="2" charset="2"/>
              <a:buChar char="§"/>
            </a:pPr>
            <a:r>
              <a:rPr lang="en-US" sz="1200" dirty="0">
                <a:cs typeface="Arial" pitchFamily="34" charset="0"/>
              </a:rPr>
              <a:t>Statistical support for Chemistry Manufacturing and Controls (CMC)</a:t>
            </a:r>
          </a:p>
          <a:p>
            <a:pPr marL="171450" indent="-171450">
              <a:lnSpc>
                <a:spcPct val="150000"/>
              </a:lnSpc>
              <a:buFont typeface="Wingdings" panose="05000000000000000000" pitchFamily="2" charset="2"/>
              <a:buChar char="§"/>
            </a:pPr>
            <a:r>
              <a:rPr lang="en-US" sz="1200" dirty="0">
                <a:cs typeface="Arial" pitchFamily="34" charset="0"/>
              </a:rPr>
              <a:t>Patient profile creation for narratives and data review activities</a:t>
            </a:r>
          </a:p>
        </p:txBody>
      </p:sp>
      <p:sp>
        <p:nvSpPr>
          <p:cNvPr id="61" name="TextBox 60"/>
          <p:cNvSpPr txBox="1"/>
          <p:nvPr/>
        </p:nvSpPr>
        <p:spPr>
          <a:xfrm>
            <a:off x="2372425" y="4639263"/>
            <a:ext cx="3824418" cy="923330"/>
          </a:xfrm>
          <a:prstGeom prst="rect">
            <a:avLst/>
          </a:prstGeom>
          <a:noFill/>
        </p:spPr>
        <p:txBody>
          <a:bodyPr wrap="square" rtlCol="0">
            <a:spAutoFit/>
          </a:bodyPr>
          <a:lstStyle/>
          <a:p>
            <a:pPr marL="171450" lvl="1" indent="-171450">
              <a:lnSpc>
                <a:spcPct val="150000"/>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smtClean="0">
                <a:solidFill>
                  <a:srgbClr val="000000"/>
                </a:solidFill>
              </a:rPr>
              <a:t>Help Desk Support</a:t>
            </a:r>
          </a:p>
          <a:p>
            <a:pPr marL="171450" lvl="1" indent="-171450">
              <a:lnSpc>
                <a:spcPct val="150000"/>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smtClean="0">
                <a:solidFill>
                  <a:srgbClr val="000000"/>
                </a:solidFill>
              </a:rPr>
              <a:t>Migration Activity</a:t>
            </a:r>
          </a:p>
          <a:p>
            <a:pPr marL="171450" lvl="1" indent="-171450">
              <a:lnSpc>
                <a:spcPct val="150000"/>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smtClean="0">
                <a:solidFill>
                  <a:srgbClr val="000000"/>
                </a:solidFill>
              </a:rPr>
              <a:t>System Landscape Assessment</a:t>
            </a:r>
          </a:p>
        </p:txBody>
      </p:sp>
      <p:sp>
        <p:nvSpPr>
          <p:cNvPr id="62" name="TextBox 61"/>
          <p:cNvSpPr txBox="1"/>
          <p:nvPr/>
        </p:nvSpPr>
        <p:spPr>
          <a:xfrm>
            <a:off x="7014216" y="1095320"/>
            <a:ext cx="4597213" cy="1477328"/>
          </a:xfrm>
          <a:prstGeom prst="rect">
            <a:avLst/>
          </a:prstGeom>
          <a:noFill/>
        </p:spPr>
        <p:txBody>
          <a:bodyPr wrap="square" rtlCol="0">
            <a:spAutoFit/>
          </a:bodyPr>
          <a:lstStyle/>
          <a:p>
            <a:pPr marL="184781" indent="-172716">
              <a:lnSpc>
                <a:spcPct val="150000"/>
              </a:lnSpc>
              <a:buFont typeface="Wingdings" panose="05000000000000000000" pitchFamily="2" charset="2"/>
              <a:buChar char="§"/>
              <a:tabLst>
                <a:tab pos="184781" algn="l"/>
              </a:tabLst>
            </a:pPr>
            <a:r>
              <a:rPr lang="en-US" sz="1200" dirty="0" smtClean="0">
                <a:cs typeface="Calibri"/>
              </a:rPr>
              <a:t>Project </a:t>
            </a:r>
            <a:r>
              <a:rPr lang="en-US" sz="1200" dirty="0">
                <a:cs typeface="Calibri"/>
              </a:rPr>
              <a:t>level standard creation and </a:t>
            </a:r>
            <a:r>
              <a:rPr lang="en-US" sz="1200" dirty="0" smtClean="0">
                <a:cs typeface="Calibri"/>
              </a:rPr>
              <a:t>maintenance</a:t>
            </a:r>
          </a:p>
          <a:p>
            <a:pPr marL="184781" lvl="0" indent="-172716">
              <a:lnSpc>
                <a:spcPct val="150000"/>
              </a:lnSpc>
              <a:buFont typeface="Wingdings" panose="05000000000000000000" pitchFamily="2" charset="2"/>
              <a:buChar char="§"/>
              <a:tabLst>
                <a:tab pos="184781" algn="l"/>
              </a:tabLst>
            </a:pPr>
            <a:r>
              <a:rPr lang="en-US" sz="1200" dirty="0" smtClean="0">
                <a:solidFill>
                  <a:srgbClr val="000000"/>
                </a:solidFill>
                <a:cs typeface="Calibri"/>
              </a:rPr>
              <a:t>S</a:t>
            </a:r>
            <a:r>
              <a:rPr lang="en-US" sz="1200" spc="-11" dirty="0" smtClean="0">
                <a:solidFill>
                  <a:srgbClr val="000000"/>
                </a:solidFill>
                <a:cs typeface="Calibri"/>
              </a:rPr>
              <a:t>t</a:t>
            </a:r>
            <a:r>
              <a:rPr lang="en-US" sz="1200" spc="-15" dirty="0" smtClean="0">
                <a:solidFill>
                  <a:srgbClr val="000000"/>
                </a:solidFill>
                <a:cs typeface="Calibri"/>
              </a:rPr>
              <a:t>a</a:t>
            </a:r>
            <a:r>
              <a:rPr lang="en-US" sz="1200" dirty="0" smtClean="0">
                <a:solidFill>
                  <a:srgbClr val="000000"/>
                </a:solidFill>
                <a:cs typeface="Calibri"/>
              </a:rPr>
              <a:t>ti</a:t>
            </a:r>
            <a:r>
              <a:rPr lang="en-US" sz="1200" spc="-15" dirty="0" smtClean="0">
                <a:solidFill>
                  <a:srgbClr val="000000"/>
                </a:solidFill>
                <a:cs typeface="Calibri"/>
              </a:rPr>
              <a:t>s</a:t>
            </a:r>
            <a:r>
              <a:rPr lang="en-US" sz="1200" dirty="0" smtClean="0">
                <a:solidFill>
                  <a:srgbClr val="000000"/>
                </a:solidFill>
                <a:cs typeface="Calibri"/>
              </a:rPr>
              <a:t>ti</a:t>
            </a:r>
            <a:r>
              <a:rPr lang="en-US" sz="1200" spc="-20" dirty="0" smtClean="0">
                <a:solidFill>
                  <a:srgbClr val="000000"/>
                </a:solidFill>
                <a:cs typeface="Calibri"/>
              </a:rPr>
              <a:t>c</a:t>
            </a:r>
            <a:r>
              <a:rPr lang="en-US" sz="1200" dirty="0" smtClean="0">
                <a:solidFill>
                  <a:srgbClr val="000000"/>
                </a:solidFill>
                <a:cs typeface="Calibri"/>
              </a:rPr>
              <a:t>al</a:t>
            </a:r>
            <a:r>
              <a:rPr lang="en-US" sz="1200" spc="-11" dirty="0" smtClean="0">
                <a:solidFill>
                  <a:srgbClr val="000000"/>
                </a:solidFill>
                <a:cs typeface="Calibri"/>
              </a:rPr>
              <a:t> </a:t>
            </a:r>
            <a:r>
              <a:rPr lang="en-US" sz="1200" dirty="0" smtClean="0">
                <a:solidFill>
                  <a:srgbClr val="000000"/>
                </a:solidFill>
                <a:cs typeface="Calibri"/>
              </a:rPr>
              <a:t>and</a:t>
            </a:r>
            <a:r>
              <a:rPr lang="en-US" sz="1200" spc="-20" dirty="0" smtClean="0">
                <a:solidFill>
                  <a:srgbClr val="000000"/>
                </a:solidFill>
                <a:cs typeface="Calibri"/>
              </a:rPr>
              <a:t> </a:t>
            </a:r>
            <a:r>
              <a:rPr lang="en-US" sz="1200" dirty="0" smtClean="0">
                <a:solidFill>
                  <a:srgbClr val="000000"/>
                </a:solidFill>
                <a:cs typeface="Calibri"/>
              </a:rPr>
              <a:t>P</a:t>
            </a:r>
            <a:r>
              <a:rPr lang="en-US" sz="1200" spc="-25" dirty="0" smtClean="0">
                <a:solidFill>
                  <a:srgbClr val="000000"/>
                </a:solidFill>
                <a:cs typeface="Calibri"/>
              </a:rPr>
              <a:t>r</a:t>
            </a:r>
            <a:r>
              <a:rPr lang="en-US" sz="1200" dirty="0" smtClean="0">
                <a:solidFill>
                  <a:srgbClr val="000000"/>
                </a:solidFill>
                <a:cs typeface="Calibri"/>
              </a:rPr>
              <a:t>og</a:t>
            </a:r>
            <a:r>
              <a:rPr lang="en-US" sz="1200" spc="-25" dirty="0" smtClean="0">
                <a:solidFill>
                  <a:srgbClr val="000000"/>
                </a:solidFill>
                <a:cs typeface="Calibri"/>
              </a:rPr>
              <a:t>r</a:t>
            </a:r>
            <a:r>
              <a:rPr lang="en-US" sz="1200" dirty="0" smtClean="0">
                <a:solidFill>
                  <a:srgbClr val="000000"/>
                </a:solidFill>
                <a:cs typeface="Calibri"/>
              </a:rPr>
              <a:t>amming</a:t>
            </a:r>
            <a:r>
              <a:rPr lang="en-US" sz="1200" spc="-20" dirty="0" smtClean="0">
                <a:solidFill>
                  <a:srgbClr val="000000"/>
                </a:solidFill>
                <a:cs typeface="Calibri"/>
              </a:rPr>
              <a:t> </a:t>
            </a:r>
            <a:r>
              <a:rPr lang="en-US" sz="1200" dirty="0" smtClean="0">
                <a:solidFill>
                  <a:srgbClr val="000000"/>
                </a:solidFill>
                <a:cs typeface="Calibri"/>
              </a:rPr>
              <a:t>su</a:t>
            </a:r>
            <a:r>
              <a:rPr lang="en-US" sz="1200" spc="5" dirty="0" smtClean="0">
                <a:solidFill>
                  <a:srgbClr val="000000"/>
                </a:solidFill>
                <a:cs typeface="Calibri"/>
              </a:rPr>
              <a:t>p</a:t>
            </a:r>
            <a:r>
              <a:rPr lang="en-US" sz="1200" dirty="0" smtClean="0">
                <a:solidFill>
                  <a:srgbClr val="000000"/>
                </a:solidFill>
                <a:cs typeface="Calibri"/>
              </a:rPr>
              <a:t>port</a:t>
            </a:r>
            <a:r>
              <a:rPr lang="en-US" sz="1200" spc="-40" dirty="0" smtClean="0">
                <a:solidFill>
                  <a:srgbClr val="000000"/>
                </a:solidFill>
                <a:cs typeface="Calibri"/>
              </a:rPr>
              <a:t> </a:t>
            </a:r>
            <a:r>
              <a:rPr lang="en-US" sz="1200" spc="-20" dirty="0" smtClean="0">
                <a:solidFill>
                  <a:srgbClr val="000000"/>
                </a:solidFill>
                <a:cs typeface="Calibri"/>
              </a:rPr>
              <a:t>f</a:t>
            </a:r>
            <a:r>
              <a:rPr lang="en-US" sz="1200" dirty="0" smtClean="0">
                <a:solidFill>
                  <a:srgbClr val="000000"/>
                </a:solidFill>
                <a:cs typeface="Calibri"/>
              </a:rPr>
              <a:t>or</a:t>
            </a:r>
            <a:r>
              <a:rPr lang="en-US" sz="1200" spc="-5" dirty="0" smtClean="0">
                <a:solidFill>
                  <a:srgbClr val="000000"/>
                </a:solidFill>
                <a:cs typeface="Calibri"/>
              </a:rPr>
              <a:t>:</a:t>
            </a:r>
          </a:p>
          <a:p>
            <a:pPr marL="365751" lvl="0" indent="-182875">
              <a:lnSpc>
                <a:spcPct val="150000"/>
              </a:lnSpc>
              <a:buFont typeface="Arial" panose="020B0604020202020204" pitchFamily="34" charset="0"/>
              <a:buChar char="•"/>
              <a:tabLst>
                <a:tab pos="184781" algn="l"/>
              </a:tabLst>
            </a:pPr>
            <a:r>
              <a:rPr lang="en-US" sz="1200" dirty="0" smtClean="0">
                <a:solidFill>
                  <a:srgbClr val="000000"/>
                </a:solidFill>
                <a:cs typeface="Calibri"/>
              </a:rPr>
              <a:t>DS</a:t>
            </a:r>
            <a:r>
              <a:rPr lang="en-US" sz="1200" spc="-5" dirty="0" smtClean="0">
                <a:solidFill>
                  <a:srgbClr val="000000"/>
                </a:solidFill>
                <a:cs typeface="Calibri"/>
              </a:rPr>
              <a:t>U</a:t>
            </a:r>
            <a:r>
              <a:rPr lang="en-US" sz="1200" dirty="0" smtClean="0">
                <a:solidFill>
                  <a:srgbClr val="000000"/>
                </a:solidFill>
                <a:cs typeface="Calibri"/>
              </a:rPr>
              <a:t>R</a:t>
            </a:r>
            <a:r>
              <a:rPr lang="en-US" sz="1200" spc="-5" dirty="0" smtClean="0">
                <a:solidFill>
                  <a:srgbClr val="000000"/>
                </a:solidFill>
                <a:cs typeface="Calibri"/>
              </a:rPr>
              <a:t> </a:t>
            </a:r>
            <a:r>
              <a:rPr lang="en-US" sz="1200" dirty="0" smtClean="0">
                <a:solidFill>
                  <a:srgbClr val="000000"/>
                </a:solidFill>
                <a:cs typeface="Calibri"/>
              </a:rPr>
              <a:t>and</a:t>
            </a:r>
            <a:r>
              <a:rPr lang="en-US" sz="1200" spc="-20" dirty="0" smtClean="0">
                <a:solidFill>
                  <a:srgbClr val="000000"/>
                </a:solidFill>
                <a:cs typeface="Calibri"/>
              </a:rPr>
              <a:t> </a:t>
            </a:r>
            <a:r>
              <a:rPr lang="en-US" sz="1200" spc="-5" dirty="0" smtClean="0">
                <a:solidFill>
                  <a:srgbClr val="000000"/>
                </a:solidFill>
                <a:cs typeface="Calibri"/>
              </a:rPr>
              <a:t>R</a:t>
            </a:r>
            <a:r>
              <a:rPr lang="en-US" sz="1200" dirty="0" smtClean="0">
                <a:solidFill>
                  <a:srgbClr val="000000"/>
                </a:solidFill>
                <a:cs typeface="Calibri"/>
              </a:rPr>
              <a:t>MP</a:t>
            </a:r>
          </a:p>
          <a:p>
            <a:pPr marL="365751" lvl="0" indent="-182875">
              <a:lnSpc>
                <a:spcPct val="150000"/>
              </a:lnSpc>
              <a:buFont typeface="Arial" panose="020B0604020202020204" pitchFamily="34" charset="0"/>
              <a:buChar char="•"/>
              <a:tabLst>
                <a:tab pos="184781" algn="l"/>
              </a:tabLst>
            </a:pPr>
            <a:r>
              <a:rPr lang="en-US" sz="1200" spc="-5" dirty="0" smtClean="0">
                <a:solidFill>
                  <a:srgbClr val="000000"/>
                </a:solidFill>
                <a:cs typeface="Calibri"/>
              </a:rPr>
              <a:t>H</a:t>
            </a:r>
            <a:r>
              <a:rPr lang="en-US" sz="1200" spc="-11" dirty="0" smtClean="0">
                <a:solidFill>
                  <a:srgbClr val="000000"/>
                </a:solidFill>
                <a:cs typeface="Calibri"/>
              </a:rPr>
              <a:t>ealth authority</a:t>
            </a:r>
            <a:r>
              <a:rPr lang="en-US" sz="1200" spc="5" dirty="0" smtClean="0">
                <a:solidFill>
                  <a:srgbClr val="000000"/>
                </a:solidFill>
                <a:cs typeface="Calibri"/>
              </a:rPr>
              <a:t> </a:t>
            </a:r>
            <a:r>
              <a:rPr lang="en-US" sz="1200" spc="-20" dirty="0" smtClean="0">
                <a:solidFill>
                  <a:srgbClr val="000000"/>
                </a:solidFill>
                <a:cs typeface="Calibri"/>
              </a:rPr>
              <a:t>r</a:t>
            </a:r>
            <a:r>
              <a:rPr lang="en-US" sz="1200" spc="-11" dirty="0" smtClean="0">
                <a:solidFill>
                  <a:srgbClr val="000000"/>
                </a:solidFill>
                <a:cs typeface="Calibri"/>
              </a:rPr>
              <a:t>e</a:t>
            </a:r>
            <a:r>
              <a:rPr lang="en-US" sz="1200" spc="-5" dirty="0" smtClean="0">
                <a:solidFill>
                  <a:srgbClr val="000000"/>
                </a:solidFill>
                <a:cs typeface="Calibri"/>
              </a:rPr>
              <a:t>q</a:t>
            </a:r>
            <a:r>
              <a:rPr lang="en-US" sz="1200" dirty="0" smtClean="0">
                <a:solidFill>
                  <a:srgbClr val="000000"/>
                </a:solidFill>
                <a:cs typeface="Calibri"/>
              </a:rPr>
              <a:t>u</a:t>
            </a:r>
            <a:r>
              <a:rPr lang="en-US" sz="1200" spc="-11" dirty="0" smtClean="0">
                <a:solidFill>
                  <a:srgbClr val="000000"/>
                </a:solidFill>
                <a:cs typeface="Calibri"/>
              </a:rPr>
              <a:t>e</a:t>
            </a:r>
            <a:r>
              <a:rPr lang="en-US" sz="1200" spc="-20" dirty="0" smtClean="0">
                <a:solidFill>
                  <a:srgbClr val="000000"/>
                </a:solidFill>
                <a:cs typeface="Calibri"/>
              </a:rPr>
              <a:t>s</a:t>
            </a:r>
            <a:r>
              <a:rPr lang="en-US" sz="1200" spc="-5" dirty="0" smtClean="0">
                <a:solidFill>
                  <a:srgbClr val="000000"/>
                </a:solidFill>
                <a:cs typeface="Calibri"/>
              </a:rPr>
              <a:t>t</a:t>
            </a:r>
            <a:r>
              <a:rPr lang="en-US" sz="1200" spc="-31" dirty="0" smtClean="0">
                <a:solidFill>
                  <a:srgbClr val="000000"/>
                </a:solidFill>
                <a:cs typeface="Calibri"/>
              </a:rPr>
              <a:t> </a:t>
            </a:r>
            <a:r>
              <a:rPr lang="en-US" sz="1200" dirty="0" smtClean="0">
                <a:solidFill>
                  <a:srgbClr val="000000"/>
                </a:solidFill>
                <a:cs typeface="Calibri"/>
              </a:rPr>
              <a:t>a</a:t>
            </a:r>
            <a:r>
              <a:rPr lang="en-US" sz="1200" spc="5" dirty="0" smtClean="0">
                <a:solidFill>
                  <a:srgbClr val="000000"/>
                </a:solidFill>
                <a:cs typeface="Calibri"/>
              </a:rPr>
              <a:t>n</a:t>
            </a:r>
            <a:r>
              <a:rPr lang="en-US" sz="1200" dirty="0" smtClean="0">
                <a:solidFill>
                  <a:srgbClr val="000000"/>
                </a:solidFill>
                <a:cs typeface="Calibri"/>
              </a:rPr>
              <a:t>d</a:t>
            </a:r>
            <a:r>
              <a:rPr lang="en-US" sz="1200" spc="-15" dirty="0" smtClean="0">
                <a:solidFill>
                  <a:srgbClr val="000000"/>
                </a:solidFill>
                <a:cs typeface="Calibri"/>
              </a:rPr>
              <a:t> </a:t>
            </a:r>
            <a:r>
              <a:rPr lang="en-US" sz="1200" dirty="0" smtClean="0">
                <a:solidFill>
                  <a:srgbClr val="000000"/>
                </a:solidFill>
                <a:cs typeface="Calibri"/>
              </a:rPr>
              <a:t>a</a:t>
            </a:r>
            <a:r>
              <a:rPr lang="en-US" sz="1200" spc="5" dirty="0" smtClean="0">
                <a:solidFill>
                  <a:srgbClr val="000000"/>
                </a:solidFill>
                <a:cs typeface="Calibri"/>
              </a:rPr>
              <a:t>d</a:t>
            </a:r>
            <a:r>
              <a:rPr lang="en-US" sz="1200" dirty="0" smtClean="0">
                <a:solidFill>
                  <a:srgbClr val="000000"/>
                </a:solidFill>
                <a:cs typeface="Calibri"/>
              </a:rPr>
              <a:t>vi</a:t>
            </a:r>
            <a:r>
              <a:rPr lang="en-US" sz="1200" spc="-5" dirty="0" smtClean="0">
                <a:solidFill>
                  <a:srgbClr val="000000"/>
                </a:solidFill>
                <a:cs typeface="Calibri"/>
              </a:rPr>
              <a:t>s</a:t>
            </a:r>
            <a:r>
              <a:rPr lang="en-US" sz="1200" dirty="0" smtClean="0">
                <a:solidFill>
                  <a:srgbClr val="000000"/>
                </a:solidFill>
                <a:cs typeface="Calibri"/>
              </a:rPr>
              <a:t>o</a:t>
            </a:r>
            <a:r>
              <a:rPr lang="en-US" sz="1200" spc="-5" dirty="0" smtClean="0">
                <a:solidFill>
                  <a:srgbClr val="000000"/>
                </a:solidFill>
                <a:cs typeface="Calibri"/>
              </a:rPr>
              <a:t>ry</a:t>
            </a:r>
            <a:r>
              <a:rPr lang="en-US" sz="1200" spc="-11" dirty="0" smtClean="0">
                <a:solidFill>
                  <a:srgbClr val="000000"/>
                </a:solidFill>
                <a:cs typeface="Calibri"/>
              </a:rPr>
              <a:t> </a:t>
            </a:r>
            <a:r>
              <a:rPr lang="en-US" sz="1200" spc="-25" dirty="0" smtClean="0">
                <a:solidFill>
                  <a:srgbClr val="000000"/>
                </a:solidFill>
                <a:cs typeface="Calibri"/>
              </a:rPr>
              <a:t>c</a:t>
            </a:r>
            <a:r>
              <a:rPr lang="en-US" sz="1200" dirty="0" smtClean="0">
                <a:solidFill>
                  <a:srgbClr val="000000"/>
                </a:solidFill>
                <a:cs typeface="Calibri"/>
              </a:rPr>
              <a:t>ommi</a:t>
            </a:r>
            <a:r>
              <a:rPr lang="en-US" sz="1200" spc="-5" dirty="0" smtClean="0">
                <a:solidFill>
                  <a:srgbClr val="000000"/>
                </a:solidFill>
                <a:cs typeface="Calibri"/>
              </a:rPr>
              <a:t>t</a:t>
            </a:r>
            <a:r>
              <a:rPr lang="en-US" sz="1200" spc="-15" dirty="0" smtClean="0">
                <a:solidFill>
                  <a:srgbClr val="000000"/>
                </a:solidFill>
                <a:cs typeface="Calibri"/>
              </a:rPr>
              <a:t>t</a:t>
            </a:r>
            <a:r>
              <a:rPr lang="en-US" sz="1200" spc="-11" dirty="0" smtClean="0">
                <a:solidFill>
                  <a:srgbClr val="000000"/>
                </a:solidFill>
                <a:cs typeface="Calibri"/>
              </a:rPr>
              <a:t>ee</a:t>
            </a:r>
            <a:r>
              <a:rPr lang="en-US" sz="1200" spc="5" dirty="0" smtClean="0">
                <a:solidFill>
                  <a:srgbClr val="000000"/>
                </a:solidFill>
                <a:cs typeface="Calibri"/>
              </a:rPr>
              <a:t> </a:t>
            </a:r>
            <a:r>
              <a:rPr lang="en-US" sz="1200" spc="-11" dirty="0" smtClean="0">
                <a:solidFill>
                  <a:srgbClr val="000000"/>
                </a:solidFill>
                <a:cs typeface="Calibri"/>
              </a:rPr>
              <a:t>me</a:t>
            </a:r>
            <a:r>
              <a:rPr lang="en-US" sz="1200" spc="-15" dirty="0" smtClean="0">
                <a:solidFill>
                  <a:srgbClr val="000000"/>
                </a:solidFill>
                <a:cs typeface="Calibri"/>
              </a:rPr>
              <a:t>e</a:t>
            </a:r>
            <a:r>
              <a:rPr lang="en-US" sz="1200" spc="-5" dirty="0" smtClean="0">
                <a:solidFill>
                  <a:srgbClr val="000000"/>
                </a:solidFill>
                <a:cs typeface="Calibri"/>
              </a:rPr>
              <a:t>ti</a:t>
            </a:r>
            <a:r>
              <a:rPr lang="en-US" sz="1200" spc="5" dirty="0" smtClean="0">
                <a:solidFill>
                  <a:srgbClr val="000000"/>
                </a:solidFill>
                <a:cs typeface="Calibri"/>
              </a:rPr>
              <a:t>n</a:t>
            </a:r>
            <a:r>
              <a:rPr lang="en-US" sz="1200" spc="-5" dirty="0" smtClean="0">
                <a:solidFill>
                  <a:srgbClr val="000000"/>
                </a:solidFill>
                <a:cs typeface="Calibri"/>
              </a:rPr>
              <a:t>gs</a:t>
            </a:r>
            <a:endParaRPr lang="en-US" sz="1200" dirty="0" smtClean="0">
              <a:solidFill>
                <a:srgbClr val="000000"/>
              </a:solidFill>
            </a:endParaRPr>
          </a:p>
          <a:p>
            <a:pPr marL="365751" lvl="0" indent="-182875">
              <a:lnSpc>
                <a:spcPct val="150000"/>
              </a:lnSpc>
              <a:buFont typeface="Arial" panose="020B0604020202020204" pitchFamily="34" charset="0"/>
              <a:buChar char="•"/>
              <a:tabLst>
                <a:tab pos="184781" algn="l"/>
              </a:tabLst>
            </a:pPr>
            <a:r>
              <a:rPr lang="en-US" sz="1200" dirty="0" smtClean="0">
                <a:solidFill>
                  <a:srgbClr val="000000"/>
                </a:solidFill>
                <a:cs typeface="Calibri"/>
              </a:rPr>
              <a:t>Publi</a:t>
            </a:r>
            <a:r>
              <a:rPr lang="en-US" sz="1200" spc="-15" dirty="0" smtClean="0">
                <a:solidFill>
                  <a:srgbClr val="000000"/>
                </a:solidFill>
                <a:cs typeface="Calibri"/>
              </a:rPr>
              <a:t>ca</a:t>
            </a:r>
            <a:r>
              <a:rPr lang="en-US" sz="1200" spc="-5" dirty="0" smtClean="0">
                <a:solidFill>
                  <a:srgbClr val="000000"/>
                </a:solidFill>
                <a:cs typeface="Calibri"/>
              </a:rPr>
              <a:t>tion support</a:t>
            </a:r>
            <a:endParaRPr lang="en-US" sz="1200" dirty="0">
              <a:solidFill>
                <a:srgbClr val="000000"/>
              </a:solidFill>
              <a:cs typeface="Calibri"/>
            </a:endParaRPr>
          </a:p>
        </p:txBody>
      </p:sp>
      <p:sp>
        <p:nvSpPr>
          <p:cNvPr id="63" name="TextBox 62"/>
          <p:cNvSpPr txBox="1"/>
          <p:nvPr/>
        </p:nvSpPr>
        <p:spPr>
          <a:xfrm>
            <a:off x="7014216" y="3105490"/>
            <a:ext cx="4968860" cy="923330"/>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200" dirty="0">
                <a:cs typeface="Arial" pitchFamily="34" charset="0"/>
              </a:rPr>
              <a:t>Data de-identification and anonymization of patient level data</a:t>
            </a:r>
          </a:p>
          <a:p>
            <a:pPr marL="171450" indent="-171450">
              <a:lnSpc>
                <a:spcPct val="150000"/>
              </a:lnSpc>
              <a:buFont typeface="Wingdings" panose="05000000000000000000" pitchFamily="2" charset="2"/>
              <a:buChar char="§"/>
            </a:pPr>
            <a:r>
              <a:rPr lang="en-US" sz="1200" dirty="0">
                <a:cs typeface="Arial" pitchFamily="34" charset="0"/>
              </a:rPr>
              <a:t>Support for electronic submissions (eCTD, ClinicalTrials.gov, EudraCT, etc.) </a:t>
            </a:r>
          </a:p>
          <a:p>
            <a:pPr marL="171450" indent="-171450">
              <a:lnSpc>
                <a:spcPct val="150000"/>
              </a:lnSpc>
              <a:buFont typeface="Wingdings" panose="05000000000000000000" pitchFamily="2" charset="2"/>
              <a:buChar char="§"/>
            </a:pPr>
            <a:r>
              <a:rPr lang="en-US" sz="1200" dirty="0">
                <a:cs typeface="Arial" pitchFamily="34" charset="0"/>
              </a:rPr>
              <a:t>Standards Management for client specific global  CDISC </a:t>
            </a:r>
            <a:r>
              <a:rPr lang="en-US" sz="1200" dirty="0" smtClean="0">
                <a:cs typeface="Arial" pitchFamily="34" charset="0"/>
              </a:rPr>
              <a:t>standards</a:t>
            </a:r>
            <a:endParaRPr lang="en-US" sz="1200" dirty="0">
              <a:cs typeface="Arial" pitchFamily="34" charset="0"/>
            </a:endParaRPr>
          </a:p>
        </p:txBody>
      </p:sp>
      <p:sp>
        <p:nvSpPr>
          <p:cNvPr id="64" name="TextBox 63"/>
          <p:cNvSpPr txBox="1"/>
          <p:nvPr/>
        </p:nvSpPr>
        <p:spPr>
          <a:xfrm>
            <a:off x="7014216" y="4639263"/>
            <a:ext cx="3824418" cy="1477328"/>
          </a:xfrm>
          <a:prstGeom prst="rect">
            <a:avLst/>
          </a:prstGeom>
          <a:noFill/>
        </p:spPr>
        <p:txBody>
          <a:bodyPr wrap="square" rtlCol="0">
            <a:spAutoFit/>
          </a:bodyPr>
          <a:lstStyle/>
          <a:p>
            <a:pPr marL="171450" lvl="1" indent="-171450">
              <a:lnSpc>
                <a:spcPct val="150000"/>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smtClean="0">
                <a:solidFill>
                  <a:srgbClr val="000000"/>
                </a:solidFill>
              </a:rPr>
              <a:t>Assistance in</a:t>
            </a:r>
          </a:p>
          <a:p>
            <a:pPr marL="628650" lvl="2" indent="-171450">
              <a:lnSpc>
                <a:spcPct val="150000"/>
              </a:lnSpc>
              <a:buFont typeface="Arial" panose="020B0604020202020204" pitchFamily="34" charset="0"/>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smtClean="0">
                <a:solidFill>
                  <a:srgbClr val="000000"/>
                </a:solidFill>
              </a:rPr>
              <a:t>Investigator Meeting</a:t>
            </a:r>
          </a:p>
          <a:p>
            <a:pPr marL="628650" lvl="2" indent="-171450">
              <a:lnSpc>
                <a:spcPct val="150000"/>
              </a:lnSpc>
              <a:buFont typeface="Arial" panose="020B0604020202020204" pitchFamily="34" charset="0"/>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smtClean="0">
                <a:solidFill>
                  <a:srgbClr val="000000"/>
                </a:solidFill>
              </a:rPr>
              <a:t>Medical Review</a:t>
            </a:r>
          </a:p>
          <a:p>
            <a:pPr marL="171450" lvl="1" indent="-171450">
              <a:lnSpc>
                <a:spcPct val="150000"/>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smtClean="0">
                <a:solidFill>
                  <a:srgbClr val="000000"/>
                </a:solidFill>
              </a:rPr>
              <a:t>CDISC Consultancy</a:t>
            </a:r>
          </a:p>
          <a:p>
            <a:pPr marL="171450" lvl="1" indent="-171450">
              <a:lnSpc>
                <a:spcPct val="150000"/>
              </a:lnSpc>
              <a:buFont typeface="Wingdings" panose="05000000000000000000" pitchFamily="2" charset="2"/>
              <a:buChar char="§"/>
              <a:tabLst>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253538" algn="l"/>
              </a:tabLst>
            </a:pPr>
            <a:r>
              <a:rPr lang="en-US" sz="1200" dirty="0" smtClean="0">
                <a:solidFill>
                  <a:srgbClr val="000000"/>
                </a:solidFill>
              </a:rPr>
              <a:t>PALS</a:t>
            </a:r>
            <a:endParaRPr lang="en-US" sz="1200" dirty="0">
              <a:solidFill>
                <a:srgbClr val="000000"/>
              </a:solidFill>
            </a:endParaRPr>
          </a:p>
        </p:txBody>
      </p:sp>
      <p:cxnSp>
        <p:nvCxnSpPr>
          <p:cNvPr id="31" name="Straight Connector 30"/>
          <p:cNvCxnSpPr/>
          <p:nvPr/>
        </p:nvCxnSpPr>
        <p:spPr bwMode="auto">
          <a:xfrm>
            <a:off x="6047" y="5297719"/>
            <a:ext cx="1194113" cy="1476"/>
          </a:xfrm>
          <a:prstGeom prst="line">
            <a:avLst/>
          </a:prstGeom>
          <a:noFill/>
          <a:ln w="50800" cap="flat" cmpd="sng" algn="ctr">
            <a:solidFill>
              <a:srgbClr val="0063BE"/>
            </a:solidFill>
            <a:prstDash val="solid"/>
          </a:ln>
          <a:effectLst/>
        </p:spPr>
      </p:cxnSp>
      <p:cxnSp>
        <p:nvCxnSpPr>
          <p:cNvPr id="33" name="Straight Connector 32"/>
          <p:cNvCxnSpPr/>
          <p:nvPr/>
        </p:nvCxnSpPr>
        <p:spPr bwMode="auto">
          <a:xfrm>
            <a:off x="6047" y="5356763"/>
            <a:ext cx="1194113" cy="1476"/>
          </a:xfrm>
          <a:prstGeom prst="line">
            <a:avLst/>
          </a:prstGeom>
          <a:noFill/>
          <a:ln w="50800" cap="flat" cmpd="sng" algn="ctr">
            <a:solidFill>
              <a:srgbClr val="98B4E6"/>
            </a:solidFill>
            <a:prstDash val="solid"/>
          </a:ln>
          <a:effectLst/>
        </p:spPr>
      </p:cxnSp>
      <p:cxnSp>
        <p:nvCxnSpPr>
          <p:cNvPr id="50" name="Straight Connector 49"/>
          <p:cNvCxnSpPr/>
          <p:nvPr/>
        </p:nvCxnSpPr>
        <p:spPr bwMode="auto">
          <a:xfrm>
            <a:off x="6047" y="3572417"/>
            <a:ext cx="1194113" cy="1476"/>
          </a:xfrm>
          <a:prstGeom prst="line">
            <a:avLst/>
          </a:prstGeom>
          <a:noFill/>
          <a:ln w="50800" cap="flat" cmpd="sng" algn="ctr">
            <a:solidFill>
              <a:schemeClr val="accent1">
                <a:lumMod val="40000"/>
                <a:lumOff val="60000"/>
              </a:schemeClr>
            </a:solidFill>
            <a:prstDash val="solid"/>
          </a:ln>
          <a:effectLst/>
        </p:spPr>
      </p:cxnSp>
      <p:cxnSp>
        <p:nvCxnSpPr>
          <p:cNvPr id="51" name="Straight Connector 50"/>
          <p:cNvCxnSpPr/>
          <p:nvPr/>
        </p:nvCxnSpPr>
        <p:spPr bwMode="auto">
          <a:xfrm>
            <a:off x="6047" y="3631461"/>
            <a:ext cx="1194113" cy="1476"/>
          </a:xfrm>
          <a:prstGeom prst="line">
            <a:avLst/>
          </a:prstGeom>
          <a:noFill/>
          <a:ln w="50800" cap="flat" cmpd="sng" algn="ctr">
            <a:solidFill>
              <a:schemeClr val="accent1">
                <a:lumMod val="20000"/>
                <a:lumOff val="80000"/>
              </a:schemeClr>
            </a:solidFill>
            <a:prstDash val="solid"/>
          </a:ln>
          <a:effectLst/>
        </p:spPr>
      </p:cxnSp>
      <p:sp>
        <p:nvSpPr>
          <p:cNvPr id="52" name="AutoShape 9"/>
          <p:cNvSpPr>
            <a:spLocks noChangeArrowheads="1"/>
          </p:cNvSpPr>
          <p:nvPr/>
        </p:nvSpPr>
        <p:spPr bwMode="auto">
          <a:xfrm>
            <a:off x="542918" y="3125301"/>
            <a:ext cx="1412776" cy="942136"/>
          </a:xfrm>
          <a:prstGeom prst="ellipse">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400" b="1" dirty="0">
                <a:solidFill>
                  <a:schemeClr val="tx1"/>
                </a:solidFill>
              </a:rPr>
              <a:t>Specialized </a:t>
            </a:r>
          </a:p>
          <a:p>
            <a:pPr algn="ctr" defTabSz="914377"/>
            <a:r>
              <a:rPr lang="en-US" sz="1400" b="1" dirty="0">
                <a:solidFill>
                  <a:schemeClr val="tx1"/>
                </a:solidFill>
              </a:rPr>
              <a:t>Services</a:t>
            </a:r>
          </a:p>
          <a:p>
            <a:pPr algn="ctr" defTabSz="914377"/>
            <a:r>
              <a:rPr lang="en-US" sz="1400" b="1" dirty="0" err="1">
                <a:solidFill>
                  <a:schemeClr val="tx1"/>
                </a:solidFill>
              </a:rPr>
              <a:t>BnSP</a:t>
            </a:r>
            <a:endParaRPr lang="en-US" sz="1400" b="1" dirty="0">
              <a:solidFill>
                <a:schemeClr val="tx1"/>
              </a:solidFill>
            </a:endParaRPr>
          </a:p>
        </p:txBody>
      </p:sp>
      <p:sp>
        <p:nvSpPr>
          <p:cNvPr id="53" name="AutoShape 9"/>
          <p:cNvSpPr>
            <a:spLocks noChangeArrowheads="1"/>
          </p:cNvSpPr>
          <p:nvPr/>
        </p:nvSpPr>
        <p:spPr bwMode="auto">
          <a:xfrm rot="16200000">
            <a:off x="631172" y="2750563"/>
            <a:ext cx="1174681" cy="1679654"/>
          </a:xfrm>
          <a:prstGeom prst="blockArc">
            <a:avLst>
              <a:gd name="adj1" fmla="val 10800000"/>
              <a:gd name="adj2" fmla="val 153904"/>
              <a:gd name="adj3" fmla="val 8026"/>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54" name="AutoShape 9"/>
          <p:cNvSpPr>
            <a:spLocks noChangeArrowheads="1"/>
          </p:cNvSpPr>
          <p:nvPr/>
        </p:nvSpPr>
        <p:spPr bwMode="auto">
          <a:xfrm rot="16200000" flipV="1">
            <a:off x="668499" y="2733483"/>
            <a:ext cx="1174681" cy="1724445"/>
          </a:xfrm>
          <a:prstGeom prst="blockArc">
            <a:avLst>
              <a:gd name="adj1" fmla="val 10800000"/>
              <a:gd name="adj2" fmla="val 21494285"/>
              <a:gd name="adj3" fmla="val 8048"/>
            </a:avLst>
          </a:prstGeom>
          <a:gradFill rotWithShape="1">
            <a:gsLst>
              <a:gs pos="0">
                <a:srgbClr val="808080"/>
              </a:gs>
              <a:gs pos="35000">
                <a:srgbClr val="808080">
                  <a:lumMod val="40000"/>
                  <a:lumOff val="60000"/>
                </a:srgbClr>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55" name="AutoShape 9"/>
          <p:cNvSpPr>
            <a:spLocks noChangeArrowheads="1"/>
          </p:cNvSpPr>
          <p:nvPr/>
        </p:nvSpPr>
        <p:spPr bwMode="auto">
          <a:xfrm>
            <a:off x="542918" y="4864811"/>
            <a:ext cx="1412776" cy="942136"/>
          </a:xfrm>
          <a:prstGeom prst="ellipse">
            <a:avLst/>
          </a:prstGeom>
          <a:solidFill>
            <a:srgbClr val="B0DFF3"/>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400" b="1" dirty="0">
                <a:solidFill>
                  <a:schemeClr val="tx1"/>
                </a:solidFill>
              </a:rPr>
              <a:t>Specialized</a:t>
            </a:r>
          </a:p>
          <a:p>
            <a:pPr algn="ctr" defTabSz="914377"/>
            <a:r>
              <a:rPr lang="en-US" sz="1400" b="1" dirty="0">
                <a:solidFill>
                  <a:schemeClr val="tx1"/>
                </a:solidFill>
              </a:rPr>
              <a:t>Services</a:t>
            </a:r>
          </a:p>
          <a:p>
            <a:pPr algn="ctr" defTabSz="914377"/>
            <a:r>
              <a:rPr lang="en-US" sz="1400" b="1" dirty="0">
                <a:solidFill>
                  <a:schemeClr val="tx1"/>
                </a:solidFill>
              </a:rPr>
              <a:t>CDM</a:t>
            </a:r>
          </a:p>
        </p:txBody>
      </p:sp>
      <p:sp>
        <p:nvSpPr>
          <p:cNvPr id="65" name="AutoShape 9"/>
          <p:cNvSpPr>
            <a:spLocks noChangeArrowheads="1"/>
          </p:cNvSpPr>
          <p:nvPr/>
        </p:nvSpPr>
        <p:spPr bwMode="auto">
          <a:xfrm rot="16200000" flipV="1">
            <a:off x="668499" y="4472993"/>
            <a:ext cx="1174681" cy="1724445"/>
          </a:xfrm>
          <a:prstGeom prst="blockArc">
            <a:avLst>
              <a:gd name="adj1" fmla="val 10800000"/>
              <a:gd name="adj2" fmla="val 21494285"/>
              <a:gd name="adj3" fmla="val 8048"/>
            </a:avLst>
          </a:prstGeom>
          <a:gradFill rotWithShape="1">
            <a:gsLst>
              <a:gs pos="0">
                <a:srgbClr val="808080"/>
              </a:gs>
              <a:gs pos="35000">
                <a:srgbClr val="808080">
                  <a:lumMod val="40000"/>
                  <a:lumOff val="60000"/>
                </a:srgbClr>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
        <p:nvSpPr>
          <p:cNvPr id="66" name="AutoShape 9"/>
          <p:cNvSpPr>
            <a:spLocks noChangeArrowheads="1"/>
          </p:cNvSpPr>
          <p:nvPr/>
        </p:nvSpPr>
        <p:spPr bwMode="auto">
          <a:xfrm rot="16200000">
            <a:off x="631172" y="4499928"/>
            <a:ext cx="1174681" cy="1679654"/>
          </a:xfrm>
          <a:prstGeom prst="blockArc">
            <a:avLst>
              <a:gd name="adj1" fmla="val 10800000"/>
              <a:gd name="adj2" fmla="val 153904"/>
              <a:gd name="adj3" fmla="val 8026"/>
            </a:avLst>
          </a:prstGeom>
          <a:gradFill rotWithShape="1">
            <a:gsLst>
              <a:gs pos="0">
                <a:srgbClr val="0063BE"/>
              </a:gs>
              <a:gs pos="35000">
                <a:srgbClr val="98B4E6"/>
              </a:gs>
              <a:gs pos="100000">
                <a:srgbClr val="FFFFFF"/>
              </a:gs>
            </a:gsLst>
            <a:lin ang="16200000" scaled="1"/>
          </a:gradFill>
          <a:ln w="9525" cap="flat" cmpd="sng" algn="ctr">
            <a:noFill/>
            <a:prstDash val="solid"/>
            <a:headEnd/>
            <a:tailEnd/>
          </a:ln>
          <a:effectLst>
            <a:outerShdw blurRad="40000" dist="20000" dir="5400000" rotWithShape="0">
              <a:srgbClr val="000000">
                <a:alpha val="38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1618766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68580" tIns="34290" rIns="68580" bIns="34290" rtlCol="0" anchor="ctr">
            <a:noAutofit/>
          </a:bodyPr>
          <a:lstStyle/>
          <a:p>
            <a:r>
              <a:rPr lang="en-US" sz="2400" dirty="0"/>
              <a:t>BDM – Selected Client Base</a:t>
            </a:r>
          </a:p>
        </p:txBody>
      </p:sp>
      <p:sp>
        <p:nvSpPr>
          <p:cNvPr id="31" name="Can 34"/>
          <p:cNvSpPr>
            <a:spLocks noChangeArrowheads="1"/>
          </p:cNvSpPr>
          <p:nvPr/>
        </p:nvSpPr>
        <p:spPr bwMode="auto">
          <a:xfrm>
            <a:off x="402925" y="1262162"/>
            <a:ext cx="1685368" cy="476084"/>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Client</a:t>
            </a:r>
          </a:p>
        </p:txBody>
      </p:sp>
      <p:sp>
        <p:nvSpPr>
          <p:cNvPr id="32" name="Can 34"/>
          <p:cNvSpPr>
            <a:spLocks noChangeArrowheads="1"/>
          </p:cNvSpPr>
          <p:nvPr/>
        </p:nvSpPr>
        <p:spPr bwMode="auto">
          <a:xfrm>
            <a:off x="402925" y="2937242"/>
            <a:ext cx="1685368" cy="348003"/>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Platform / SOP</a:t>
            </a:r>
          </a:p>
        </p:txBody>
      </p:sp>
      <p:sp>
        <p:nvSpPr>
          <p:cNvPr id="33" name="Can 34"/>
          <p:cNvSpPr>
            <a:spLocks noChangeArrowheads="1"/>
          </p:cNvSpPr>
          <p:nvPr/>
        </p:nvSpPr>
        <p:spPr bwMode="auto">
          <a:xfrm>
            <a:off x="402925" y="3800531"/>
            <a:ext cx="1685368" cy="1375956"/>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Scope of Work</a:t>
            </a:r>
          </a:p>
        </p:txBody>
      </p:sp>
      <p:sp>
        <p:nvSpPr>
          <p:cNvPr id="35" name="Rounded Rectangle 22"/>
          <p:cNvSpPr>
            <a:spLocks noChangeArrowheads="1"/>
          </p:cNvSpPr>
          <p:nvPr/>
        </p:nvSpPr>
        <p:spPr bwMode="auto">
          <a:xfrm>
            <a:off x="5857701" y="1266839"/>
            <a:ext cx="2872034" cy="476084"/>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smtClean="0">
                <a:sym typeface="Verdana" pitchFamily="34" charset="0"/>
              </a:rPr>
              <a:t>Global Top 5 Swiss based Pharmaceutical Company</a:t>
            </a:r>
          </a:p>
        </p:txBody>
      </p:sp>
      <p:sp>
        <p:nvSpPr>
          <p:cNvPr id="43" name="Can 34"/>
          <p:cNvSpPr>
            <a:spLocks noChangeArrowheads="1"/>
          </p:cNvSpPr>
          <p:nvPr/>
        </p:nvSpPr>
        <p:spPr bwMode="auto">
          <a:xfrm>
            <a:off x="402925" y="1805713"/>
            <a:ext cx="1685368" cy="342677"/>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Years of Partnership</a:t>
            </a:r>
          </a:p>
        </p:txBody>
      </p:sp>
      <p:sp>
        <p:nvSpPr>
          <p:cNvPr id="44" name="Can 34"/>
          <p:cNvSpPr>
            <a:spLocks noChangeArrowheads="1"/>
          </p:cNvSpPr>
          <p:nvPr/>
        </p:nvSpPr>
        <p:spPr bwMode="auto">
          <a:xfrm>
            <a:off x="402925" y="2228557"/>
            <a:ext cx="1685368" cy="309443"/>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Delivery Center</a:t>
            </a:r>
          </a:p>
        </p:txBody>
      </p:sp>
      <p:sp>
        <p:nvSpPr>
          <p:cNvPr id="46" name="Can 34"/>
          <p:cNvSpPr>
            <a:spLocks noChangeArrowheads="1"/>
          </p:cNvSpPr>
          <p:nvPr/>
        </p:nvSpPr>
        <p:spPr bwMode="auto">
          <a:xfrm>
            <a:off x="402925" y="2605467"/>
            <a:ext cx="1685368" cy="264308"/>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smtClean="0">
                <a:solidFill>
                  <a:schemeClr val="tx1"/>
                </a:solidFill>
                <a:latin typeface="+mj-lt"/>
              </a:rPr>
              <a:t>Team Strength</a:t>
            </a:r>
            <a:endParaRPr lang="en-US" sz="1400" b="1" dirty="0">
              <a:solidFill>
                <a:schemeClr val="tx1"/>
              </a:solidFill>
              <a:latin typeface="+mj-lt"/>
            </a:endParaRPr>
          </a:p>
        </p:txBody>
      </p:sp>
      <p:sp>
        <p:nvSpPr>
          <p:cNvPr id="48" name="Rounded Rectangle 22"/>
          <p:cNvSpPr>
            <a:spLocks noChangeArrowheads="1"/>
          </p:cNvSpPr>
          <p:nvPr/>
        </p:nvSpPr>
        <p:spPr bwMode="auto">
          <a:xfrm>
            <a:off x="5857701" y="1807779"/>
            <a:ext cx="2872034" cy="350381"/>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pPr>
              <a:lnSpc>
                <a:spcPts val="900"/>
              </a:lnSpc>
            </a:pPr>
            <a:r>
              <a:rPr lang="en-US" sz="1200" dirty="0" smtClean="0">
                <a:sym typeface="Verdana" pitchFamily="34" charset="0"/>
              </a:rPr>
              <a:t>10+</a:t>
            </a:r>
            <a:endParaRPr lang="en-US" sz="1200" dirty="0">
              <a:sym typeface="Verdana" pitchFamily="34" charset="0"/>
            </a:endParaRPr>
          </a:p>
        </p:txBody>
      </p:sp>
      <p:sp>
        <p:nvSpPr>
          <p:cNvPr id="51" name="Rectangle 50"/>
          <p:cNvSpPr>
            <a:spLocks noChangeArrowheads="1"/>
          </p:cNvSpPr>
          <p:nvPr/>
        </p:nvSpPr>
        <p:spPr bwMode="auto">
          <a:xfrm>
            <a:off x="5857701" y="2223016"/>
            <a:ext cx="2872034" cy="309443"/>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pPr>
              <a:lnSpc>
                <a:spcPts val="900"/>
              </a:lnSpc>
            </a:pPr>
            <a:r>
              <a:rPr lang="en-US" sz="1200" dirty="0" smtClean="0">
                <a:sym typeface="Verdana" pitchFamily="34" charset="0"/>
              </a:rPr>
              <a:t>India</a:t>
            </a:r>
            <a:endParaRPr lang="en-US" sz="1200" dirty="0">
              <a:sym typeface="Verdana" pitchFamily="34" charset="0"/>
            </a:endParaRPr>
          </a:p>
        </p:txBody>
      </p:sp>
      <p:sp>
        <p:nvSpPr>
          <p:cNvPr id="57" name="Rounded Rectangle 22"/>
          <p:cNvSpPr>
            <a:spLocks noChangeArrowheads="1"/>
          </p:cNvSpPr>
          <p:nvPr/>
        </p:nvSpPr>
        <p:spPr bwMode="auto">
          <a:xfrm>
            <a:off x="5857701" y="2597315"/>
            <a:ext cx="2872034" cy="264307"/>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pPr>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t> 302</a:t>
            </a:r>
          </a:p>
        </p:txBody>
      </p:sp>
      <p:sp>
        <p:nvSpPr>
          <p:cNvPr id="60" name="Rounded Rectangle 22"/>
          <p:cNvSpPr>
            <a:spLocks noChangeArrowheads="1"/>
          </p:cNvSpPr>
          <p:nvPr/>
        </p:nvSpPr>
        <p:spPr bwMode="auto">
          <a:xfrm>
            <a:off x="5857701" y="2926478"/>
            <a:ext cx="2872034" cy="360106"/>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pPr>
              <a:lnSpc>
                <a:spcPts val="1260"/>
              </a:lnSpc>
              <a:defRPr/>
            </a:pPr>
            <a:r>
              <a:rPr lang="en-US" sz="1200" dirty="0" smtClean="0"/>
              <a:t>Client Platform, database and SOPs </a:t>
            </a:r>
          </a:p>
        </p:txBody>
      </p:sp>
      <p:sp>
        <p:nvSpPr>
          <p:cNvPr id="63" name="Rounded Rectangle 22"/>
          <p:cNvSpPr>
            <a:spLocks noChangeArrowheads="1"/>
          </p:cNvSpPr>
          <p:nvPr/>
        </p:nvSpPr>
        <p:spPr bwMode="auto">
          <a:xfrm>
            <a:off x="5857701" y="3776402"/>
            <a:ext cx="2872034" cy="1406965"/>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cs typeface="Calibri" pitchFamily="34" charset="0"/>
              </a:rPr>
              <a:t>End to end  CDM activities, Regulatory submission, expanded to  new services: Narrative </a:t>
            </a:r>
            <a:r>
              <a:rPr lang="en-US" sz="1200" dirty="0" smtClean="0">
                <a:cs typeface="Calibri" pitchFamily="34" charset="0"/>
              </a:rPr>
              <a:t>writing, Medical </a:t>
            </a:r>
            <a:r>
              <a:rPr lang="en-US" sz="1200" dirty="0">
                <a:cs typeface="Calibri" pitchFamily="34" charset="0"/>
              </a:rPr>
              <a:t>Evaluation , CTMS support, PV, Programming, MA </a:t>
            </a:r>
            <a:r>
              <a:rPr lang="en-US" sz="1200" dirty="0" smtClean="0">
                <a:cs typeface="Calibri" pitchFamily="34" charset="0"/>
              </a:rPr>
              <a:t>Trials. SDTM, ADaM, TLFs, e-Sub support, DSUR, Central Statistical monitoring report generation</a:t>
            </a:r>
          </a:p>
        </p:txBody>
      </p:sp>
      <p:sp>
        <p:nvSpPr>
          <p:cNvPr id="66" name="Rectangle 31"/>
          <p:cNvSpPr>
            <a:spLocks noChangeArrowheads="1"/>
          </p:cNvSpPr>
          <p:nvPr/>
        </p:nvSpPr>
        <p:spPr bwMode="auto">
          <a:xfrm>
            <a:off x="5835700" y="844062"/>
            <a:ext cx="2904257" cy="357921"/>
          </a:xfrm>
          <a:prstGeom prst="roundRect">
            <a:avLst/>
          </a:prstGeom>
          <a:solidFill>
            <a:srgbClr val="8ED2E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mj-lt"/>
                <a:sym typeface="Verdana" pitchFamily="34" charset="0"/>
              </a:rPr>
              <a:t>Sponsor </a:t>
            </a:r>
            <a:r>
              <a:rPr lang="en-US" sz="1400" b="1" dirty="0" smtClean="0">
                <a:solidFill>
                  <a:schemeClr val="bg1"/>
                </a:solidFill>
                <a:latin typeface="+mj-lt"/>
                <a:sym typeface="Verdana" pitchFamily="34" charset="0"/>
              </a:rPr>
              <a:t>2</a:t>
            </a:r>
            <a:endParaRPr lang="en-US" sz="1400" b="1" dirty="0">
              <a:solidFill>
                <a:schemeClr val="bg1"/>
              </a:solidFill>
              <a:latin typeface="+mj-lt"/>
              <a:sym typeface="Verdana" pitchFamily="34" charset="0"/>
            </a:endParaRPr>
          </a:p>
        </p:txBody>
      </p:sp>
      <p:sp>
        <p:nvSpPr>
          <p:cNvPr id="68" name="Can 34"/>
          <p:cNvSpPr>
            <a:spLocks noChangeArrowheads="1"/>
          </p:cNvSpPr>
          <p:nvPr/>
        </p:nvSpPr>
        <p:spPr bwMode="auto">
          <a:xfrm>
            <a:off x="402922" y="5263204"/>
            <a:ext cx="1685368" cy="679775"/>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Working Model</a:t>
            </a:r>
          </a:p>
        </p:txBody>
      </p:sp>
      <p:sp>
        <p:nvSpPr>
          <p:cNvPr id="70" name="Rounded Rectangle 22"/>
          <p:cNvSpPr>
            <a:spLocks noChangeArrowheads="1"/>
          </p:cNvSpPr>
          <p:nvPr/>
        </p:nvSpPr>
        <p:spPr bwMode="auto">
          <a:xfrm>
            <a:off x="5857700" y="5248223"/>
            <a:ext cx="2872034" cy="695838"/>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smtClean="0">
                <a:cs typeface="Calibri" pitchFamily="34" charset="0"/>
              </a:rPr>
              <a:t>Integrated model, TCS resources are part of global team. For few projects, entire deliverables are by TCS team</a:t>
            </a:r>
          </a:p>
        </p:txBody>
      </p:sp>
      <p:sp>
        <p:nvSpPr>
          <p:cNvPr id="72" name="Can 34"/>
          <p:cNvSpPr>
            <a:spLocks noChangeArrowheads="1"/>
          </p:cNvSpPr>
          <p:nvPr/>
        </p:nvSpPr>
        <p:spPr bwMode="auto">
          <a:xfrm>
            <a:off x="413148" y="6010450"/>
            <a:ext cx="1685368" cy="668041"/>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Quality Framework</a:t>
            </a:r>
          </a:p>
        </p:txBody>
      </p:sp>
      <p:sp>
        <p:nvSpPr>
          <p:cNvPr id="74" name="Rounded Rectangle 22"/>
          <p:cNvSpPr>
            <a:spLocks noChangeArrowheads="1"/>
          </p:cNvSpPr>
          <p:nvPr/>
        </p:nvSpPr>
        <p:spPr bwMode="auto">
          <a:xfrm>
            <a:off x="5867923" y="6008914"/>
            <a:ext cx="2872034" cy="668041"/>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smtClean="0">
                <a:cs typeface="Calibri" pitchFamily="34" charset="0"/>
              </a:rPr>
              <a:t>Feedback from global lead for each deliverable. Quarterly satisfaction surveys to measure engagement health</a:t>
            </a:r>
          </a:p>
        </p:txBody>
      </p:sp>
      <p:sp>
        <p:nvSpPr>
          <p:cNvPr id="38" name="Rounded Rectangle 22"/>
          <p:cNvSpPr>
            <a:spLocks noChangeArrowheads="1"/>
          </p:cNvSpPr>
          <p:nvPr/>
        </p:nvSpPr>
        <p:spPr bwMode="auto">
          <a:xfrm>
            <a:off x="2160301" y="1262299"/>
            <a:ext cx="3634456" cy="476084"/>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smtClean="0">
                <a:sym typeface="Verdana" pitchFamily="34" charset="0"/>
              </a:rPr>
              <a:t>Global Top 10 Pharmaceutical Company</a:t>
            </a:r>
          </a:p>
        </p:txBody>
      </p:sp>
      <p:sp>
        <p:nvSpPr>
          <p:cNvPr id="39" name="Rounded Rectangle 22"/>
          <p:cNvSpPr>
            <a:spLocks noChangeArrowheads="1"/>
          </p:cNvSpPr>
          <p:nvPr/>
        </p:nvSpPr>
        <p:spPr bwMode="auto">
          <a:xfrm>
            <a:off x="2160301" y="1798699"/>
            <a:ext cx="3634456" cy="360517"/>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a:lnSpc>
                <a:spcPts val="900"/>
              </a:lnSpc>
            </a:pPr>
            <a:r>
              <a:rPr lang="en-US" sz="1200" dirty="0">
                <a:sym typeface="Verdana" pitchFamily="34" charset="0"/>
              </a:rPr>
              <a:t>5</a:t>
            </a:r>
            <a:r>
              <a:rPr lang="en-US" sz="1200" dirty="0" smtClean="0">
                <a:sym typeface="Verdana" pitchFamily="34" charset="0"/>
              </a:rPr>
              <a:t>+ </a:t>
            </a:r>
            <a:endParaRPr lang="en-US" sz="1200" dirty="0">
              <a:sym typeface="Verdana" pitchFamily="34" charset="0"/>
            </a:endParaRPr>
          </a:p>
        </p:txBody>
      </p:sp>
      <p:sp>
        <p:nvSpPr>
          <p:cNvPr id="40" name="Rectangle 39"/>
          <p:cNvSpPr>
            <a:spLocks noChangeArrowheads="1"/>
          </p:cNvSpPr>
          <p:nvPr/>
        </p:nvSpPr>
        <p:spPr bwMode="auto">
          <a:xfrm>
            <a:off x="2160301" y="2219532"/>
            <a:ext cx="3634456" cy="321110"/>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a:lnSpc>
                <a:spcPts val="900"/>
              </a:lnSpc>
            </a:pPr>
            <a:r>
              <a:rPr lang="en-US" sz="1200" dirty="0" smtClean="0">
                <a:sym typeface="Verdana" pitchFamily="34" charset="0"/>
              </a:rPr>
              <a:t>India</a:t>
            </a:r>
            <a:endParaRPr lang="en-US" sz="1200" dirty="0">
              <a:sym typeface="Verdana" pitchFamily="34" charset="0"/>
            </a:endParaRPr>
          </a:p>
        </p:txBody>
      </p:sp>
      <p:sp>
        <p:nvSpPr>
          <p:cNvPr id="41" name="Rounded Rectangle 22"/>
          <p:cNvSpPr>
            <a:spLocks noChangeArrowheads="1"/>
          </p:cNvSpPr>
          <p:nvPr/>
        </p:nvSpPr>
        <p:spPr bwMode="auto">
          <a:xfrm>
            <a:off x="2160301" y="2600958"/>
            <a:ext cx="3634456" cy="254657"/>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t>271 </a:t>
            </a:r>
          </a:p>
        </p:txBody>
      </p:sp>
      <p:sp>
        <p:nvSpPr>
          <p:cNvPr id="42" name="Rounded Rectangle 22"/>
          <p:cNvSpPr>
            <a:spLocks noChangeArrowheads="1"/>
          </p:cNvSpPr>
          <p:nvPr/>
        </p:nvSpPr>
        <p:spPr bwMode="auto">
          <a:xfrm>
            <a:off x="2160301" y="2915931"/>
            <a:ext cx="3634456" cy="381984"/>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a:lnSpc>
                <a:spcPts val="1260"/>
              </a:lnSpc>
              <a:defRPr/>
            </a:pPr>
            <a:r>
              <a:rPr lang="en-US" sz="1200" dirty="0" smtClean="0"/>
              <a:t>TCS Platform and SOPs </a:t>
            </a:r>
          </a:p>
        </p:txBody>
      </p:sp>
      <p:sp>
        <p:nvSpPr>
          <p:cNvPr id="45" name="Rounded Rectangle 22"/>
          <p:cNvSpPr>
            <a:spLocks noChangeArrowheads="1"/>
          </p:cNvSpPr>
          <p:nvPr/>
        </p:nvSpPr>
        <p:spPr bwMode="auto">
          <a:xfrm>
            <a:off x="2160301" y="3800531"/>
            <a:ext cx="3634456" cy="1408305"/>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smtClean="0">
                <a:cs typeface="Calibri" pitchFamily="34" charset="0"/>
              </a:rPr>
              <a:t>Consulting  </a:t>
            </a:r>
            <a:r>
              <a:rPr lang="en-US" sz="1200" dirty="0">
                <a:cs typeface="Calibri" pitchFamily="34" charset="0"/>
              </a:rPr>
              <a:t>in </a:t>
            </a:r>
            <a:r>
              <a:rPr lang="en-US" sz="1200" dirty="0" smtClean="0">
                <a:cs typeface="Calibri" pitchFamily="34" charset="0"/>
              </a:rPr>
              <a:t>IT sector; End </a:t>
            </a:r>
            <a:r>
              <a:rPr lang="en-US" sz="1200" dirty="0">
                <a:cs typeface="Calibri" pitchFamily="34" charset="0"/>
              </a:rPr>
              <a:t>to </a:t>
            </a:r>
            <a:r>
              <a:rPr lang="en-US" sz="1200" dirty="0" smtClean="0">
                <a:cs typeface="Calibri" pitchFamily="34" charset="0"/>
              </a:rPr>
              <a:t>End </a:t>
            </a:r>
            <a:r>
              <a:rPr lang="en-US" sz="1200" dirty="0">
                <a:cs typeface="Calibri" pitchFamily="34" charset="0"/>
              </a:rPr>
              <a:t>CDM </a:t>
            </a:r>
            <a:r>
              <a:rPr lang="en-US" sz="1200" dirty="0" smtClean="0">
                <a:cs typeface="Calibri" pitchFamily="34" charset="0"/>
              </a:rPr>
              <a:t>, </a:t>
            </a:r>
            <a:r>
              <a:rPr lang="en-US" sz="1200" dirty="0">
                <a:cs typeface="Calibri" pitchFamily="34" charset="0"/>
              </a:rPr>
              <a:t>MW, Programming, Document Publishing, MDM, </a:t>
            </a:r>
            <a:r>
              <a:rPr lang="en-US" sz="1200" dirty="0" smtClean="0">
                <a:cs typeface="Calibri" pitchFamily="34" charset="0"/>
              </a:rPr>
              <a:t>Redaction. SDTM</a:t>
            </a:r>
            <a:r>
              <a:rPr lang="en-US" sz="1200" dirty="0">
                <a:cs typeface="Calibri" pitchFamily="34" charset="0"/>
              </a:rPr>
              <a:t>, ADaM, </a:t>
            </a:r>
            <a:r>
              <a:rPr lang="en-US" sz="1200" dirty="0" smtClean="0">
                <a:cs typeface="Calibri" pitchFamily="34" charset="0"/>
              </a:rPr>
              <a:t>TLFs for late phase development, </a:t>
            </a:r>
            <a:r>
              <a:rPr lang="en-US" sz="1200" dirty="0">
                <a:cs typeface="Calibri" pitchFamily="34" charset="0"/>
              </a:rPr>
              <a:t>Data </a:t>
            </a:r>
            <a:r>
              <a:rPr lang="en-US" sz="1200" dirty="0" smtClean="0">
                <a:cs typeface="Calibri" pitchFamily="34" charset="0"/>
              </a:rPr>
              <a:t>Anonymization, DSUR, Safety Assessment Committee (SAC), End to end </a:t>
            </a:r>
            <a:r>
              <a:rPr lang="en-US" sz="1200" dirty="0" err="1" smtClean="0">
                <a:cs typeface="Calibri" pitchFamily="34" charset="0"/>
              </a:rPr>
              <a:t>Clinpharm</a:t>
            </a:r>
            <a:r>
              <a:rPr lang="en-US" sz="1200" dirty="0" smtClean="0">
                <a:cs typeface="Calibri" pitchFamily="34" charset="0"/>
              </a:rPr>
              <a:t> &amp;  Medical Affairs Studies, data disclosure &amp;  e-sub activities</a:t>
            </a:r>
            <a:endParaRPr lang="en-US" sz="1200" dirty="0">
              <a:cs typeface="Calibri" pitchFamily="34" charset="0"/>
            </a:endParaRPr>
          </a:p>
        </p:txBody>
      </p:sp>
      <p:sp>
        <p:nvSpPr>
          <p:cNvPr id="53" name="Rectangle 31"/>
          <p:cNvSpPr>
            <a:spLocks noChangeArrowheads="1"/>
          </p:cNvSpPr>
          <p:nvPr/>
        </p:nvSpPr>
        <p:spPr bwMode="auto">
          <a:xfrm>
            <a:off x="2160565" y="844062"/>
            <a:ext cx="3628997" cy="357921"/>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mj-lt"/>
                <a:sym typeface="Verdana" pitchFamily="34" charset="0"/>
              </a:rPr>
              <a:t>Sponsor </a:t>
            </a:r>
            <a:r>
              <a:rPr lang="en-US" sz="1400" b="1" dirty="0" smtClean="0">
                <a:solidFill>
                  <a:schemeClr val="bg1"/>
                </a:solidFill>
                <a:latin typeface="+mj-lt"/>
                <a:sym typeface="Verdana" pitchFamily="34" charset="0"/>
              </a:rPr>
              <a:t>1</a:t>
            </a:r>
            <a:endParaRPr lang="en-US" sz="1400" b="1" dirty="0">
              <a:solidFill>
                <a:schemeClr val="bg1"/>
              </a:solidFill>
              <a:latin typeface="+mj-lt"/>
              <a:sym typeface="Verdana" pitchFamily="34" charset="0"/>
            </a:endParaRPr>
          </a:p>
        </p:txBody>
      </p:sp>
      <p:sp>
        <p:nvSpPr>
          <p:cNvPr id="54" name="Rounded Rectangle 22"/>
          <p:cNvSpPr>
            <a:spLocks noChangeArrowheads="1"/>
          </p:cNvSpPr>
          <p:nvPr/>
        </p:nvSpPr>
        <p:spPr bwMode="auto">
          <a:xfrm>
            <a:off x="2160301" y="5269152"/>
            <a:ext cx="3634456" cy="680609"/>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smtClean="0">
                <a:cs typeface="Calibri" pitchFamily="34" charset="0"/>
              </a:rPr>
              <a:t>TCS managing studies independently and  working with global team</a:t>
            </a:r>
          </a:p>
        </p:txBody>
      </p:sp>
      <p:sp>
        <p:nvSpPr>
          <p:cNvPr id="55" name="Rounded Rectangle 22"/>
          <p:cNvSpPr>
            <a:spLocks noChangeArrowheads="1"/>
          </p:cNvSpPr>
          <p:nvPr/>
        </p:nvSpPr>
        <p:spPr bwMode="auto">
          <a:xfrm>
            <a:off x="2160301" y="6010081"/>
            <a:ext cx="3634456" cy="666874"/>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smtClean="0">
                <a:sym typeface="Verdana" pitchFamily="34" charset="0"/>
              </a:rPr>
              <a:t>No formal </a:t>
            </a:r>
            <a:r>
              <a:rPr lang="en-US" sz="1200" dirty="0">
                <a:sym typeface="Verdana" pitchFamily="34" charset="0"/>
              </a:rPr>
              <a:t>SLA / KPI for checking quality and </a:t>
            </a:r>
            <a:r>
              <a:rPr lang="en-US" sz="1200" dirty="0" smtClean="0">
                <a:sym typeface="Verdana" pitchFamily="34" charset="0"/>
              </a:rPr>
              <a:t>timeline Client performs </a:t>
            </a:r>
            <a:r>
              <a:rPr lang="en-US" sz="1200" dirty="0">
                <a:sym typeface="Verdana" pitchFamily="34" charset="0"/>
              </a:rPr>
              <a:t>random qc</a:t>
            </a:r>
          </a:p>
        </p:txBody>
      </p:sp>
      <p:sp>
        <p:nvSpPr>
          <p:cNvPr id="76" name="Rounded Rectangle 22"/>
          <p:cNvSpPr>
            <a:spLocks noChangeArrowheads="1"/>
          </p:cNvSpPr>
          <p:nvPr/>
        </p:nvSpPr>
        <p:spPr bwMode="auto">
          <a:xfrm>
            <a:off x="8761863" y="1262163"/>
            <a:ext cx="3109096" cy="476084"/>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smtClean="0">
                <a:sym typeface="Verdana" pitchFamily="34" charset="0"/>
              </a:rPr>
              <a:t>Global Top 5 Pharmaceutical Company</a:t>
            </a:r>
          </a:p>
        </p:txBody>
      </p:sp>
      <p:sp>
        <p:nvSpPr>
          <p:cNvPr id="77" name="Rounded Rectangle 22"/>
          <p:cNvSpPr>
            <a:spLocks noChangeArrowheads="1"/>
          </p:cNvSpPr>
          <p:nvPr/>
        </p:nvSpPr>
        <p:spPr bwMode="auto">
          <a:xfrm>
            <a:off x="8761863" y="1799079"/>
            <a:ext cx="3109096" cy="360517"/>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a:lnSpc>
                <a:spcPts val="900"/>
              </a:lnSpc>
            </a:pPr>
            <a:r>
              <a:rPr lang="en-US" sz="1200" dirty="0">
                <a:sym typeface="Verdana" pitchFamily="34" charset="0"/>
              </a:rPr>
              <a:t>3</a:t>
            </a:r>
            <a:r>
              <a:rPr lang="en-US" sz="1200" dirty="0" smtClean="0">
                <a:sym typeface="Verdana" pitchFamily="34" charset="0"/>
              </a:rPr>
              <a:t>+ </a:t>
            </a:r>
            <a:endParaRPr lang="en-US" sz="1200" dirty="0">
              <a:sym typeface="Verdana" pitchFamily="34" charset="0"/>
            </a:endParaRPr>
          </a:p>
        </p:txBody>
      </p:sp>
      <p:sp>
        <p:nvSpPr>
          <p:cNvPr id="78" name="Rectangle 77"/>
          <p:cNvSpPr>
            <a:spLocks noChangeArrowheads="1"/>
          </p:cNvSpPr>
          <p:nvPr/>
        </p:nvSpPr>
        <p:spPr bwMode="auto">
          <a:xfrm>
            <a:off x="8761863" y="2220102"/>
            <a:ext cx="3109096" cy="321110"/>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a:lnSpc>
                <a:spcPts val="900"/>
              </a:lnSpc>
            </a:pPr>
            <a:r>
              <a:rPr lang="en-US" sz="1200" dirty="0" smtClean="0">
                <a:sym typeface="Verdana" pitchFamily="34" charset="0"/>
              </a:rPr>
              <a:t>India, France and US</a:t>
            </a:r>
            <a:endParaRPr lang="en-US" sz="1200" dirty="0">
              <a:sym typeface="Verdana" pitchFamily="34" charset="0"/>
            </a:endParaRPr>
          </a:p>
        </p:txBody>
      </p:sp>
      <p:sp>
        <p:nvSpPr>
          <p:cNvPr id="79" name="Rounded Rectangle 22"/>
          <p:cNvSpPr>
            <a:spLocks noChangeArrowheads="1"/>
          </p:cNvSpPr>
          <p:nvPr/>
        </p:nvSpPr>
        <p:spPr bwMode="auto">
          <a:xfrm>
            <a:off x="8761863" y="2601718"/>
            <a:ext cx="3109096" cy="254657"/>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t>53</a:t>
            </a:r>
          </a:p>
        </p:txBody>
      </p:sp>
      <p:sp>
        <p:nvSpPr>
          <p:cNvPr id="80" name="Rounded Rectangle 22"/>
          <p:cNvSpPr>
            <a:spLocks noChangeArrowheads="1"/>
          </p:cNvSpPr>
          <p:nvPr/>
        </p:nvSpPr>
        <p:spPr bwMode="auto">
          <a:xfrm>
            <a:off x="8761863" y="2916881"/>
            <a:ext cx="3109096" cy="381984"/>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a:lnSpc>
                <a:spcPts val="1260"/>
              </a:lnSpc>
              <a:defRPr/>
            </a:pPr>
            <a:r>
              <a:rPr lang="en-US" sz="1200" dirty="0" smtClean="0"/>
              <a:t>Client Platform and SOPs </a:t>
            </a:r>
          </a:p>
        </p:txBody>
      </p:sp>
      <p:sp>
        <p:nvSpPr>
          <p:cNvPr id="81" name="Rounded Rectangle 22"/>
          <p:cNvSpPr>
            <a:spLocks noChangeArrowheads="1"/>
          </p:cNvSpPr>
          <p:nvPr/>
        </p:nvSpPr>
        <p:spPr bwMode="auto">
          <a:xfrm>
            <a:off x="8761863" y="3776402"/>
            <a:ext cx="3109096" cy="1400086"/>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cs typeface="Calibri" pitchFamily="34" charset="0"/>
              </a:rPr>
              <a:t>End to end CDM activities</a:t>
            </a:r>
          </a:p>
          <a:p>
            <a:r>
              <a:rPr lang="en-US" sz="1200" dirty="0" smtClean="0">
                <a:cs typeface="Calibri" pitchFamily="34" charset="0"/>
              </a:rPr>
              <a:t>Medical </a:t>
            </a:r>
            <a:r>
              <a:rPr lang="en-US" sz="1200" dirty="0">
                <a:cs typeface="Calibri" pitchFamily="34" charset="0"/>
              </a:rPr>
              <a:t>writing</a:t>
            </a:r>
          </a:p>
          <a:p>
            <a:r>
              <a:rPr lang="en-US" sz="1200" dirty="0" smtClean="0">
                <a:cs typeface="Calibri" pitchFamily="34" charset="0"/>
              </a:rPr>
              <a:t>SAP,  SDTM, ADaM, TLFs, CSR inputs, data </a:t>
            </a:r>
          </a:p>
          <a:p>
            <a:r>
              <a:rPr lang="en-US" sz="1200" dirty="0" smtClean="0">
                <a:cs typeface="Calibri" pitchFamily="34" charset="0"/>
              </a:rPr>
              <a:t>review and surveillance reports, DSUR, DMC, e-sub activities, patient narratives</a:t>
            </a:r>
          </a:p>
        </p:txBody>
      </p:sp>
      <p:sp>
        <p:nvSpPr>
          <p:cNvPr id="82" name="Rectangle 31"/>
          <p:cNvSpPr>
            <a:spLocks noChangeArrowheads="1"/>
          </p:cNvSpPr>
          <p:nvPr/>
        </p:nvSpPr>
        <p:spPr bwMode="auto">
          <a:xfrm>
            <a:off x="8754269" y="844062"/>
            <a:ext cx="3109096" cy="357921"/>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mj-lt"/>
                <a:sym typeface="Verdana" pitchFamily="34" charset="0"/>
              </a:rPr>
              <a:t>Sponsor </a:t>
            </a:r>
            <a:r>
              <a:rPr lang="en-US" sz="1400" b="1" dirty="0" smtClean="0">
                <a:solidFill>
                  <a:schemeClr val="bg1"/>
                </a:solidFill>
                <a:latin typeface="+mj-lt"/>
                <a:sym typeface="Verdana" pitchFamily="34" charset="0"/>
              </a:rPr>
              <a:t>3</a:t>
            </a:r>
            <a:endParaRPr lang="en-US" sz="1400" b="1" dirty="0">
              <a:solidFill>
                <a:schemeClr val="bg1"/>
              </a:solidFill>
              <a:latin typeface="+mj-lt"/>
              <a:sym typeface="Verdana" pitchFamily="34" charset="0"/>
            </a:endParaRPr>
          </a:p>
        </p:txBody>
      </p:sp>
      <p:sp>
        <p:nvSpPr>
          <p:cNvPr id="83" name="Rounded Rectangle 22"/>
          <p:cNvSpPr>
            <a:spLocks noChangeArrowheads="1"/>
          </p:cNvSpPr>
          <p:nvPr/>
        </p:nvSpPr>
        <p:spPr bwMode="auto">
          <a:xfrm>
            <a:off x="8761863" y="5248224"/>
            <a:ext cx="3109096" cy="701718"/>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smtClean="0">
                <a:cs typeface="Calibri" pitchFamily="34" charset="0"/>
              </a:rPr>
              <a:t>TCS managing studies independently and working with global clinical teams</a:t>
            </a:r>
          </a:p>
        </p:txBody>
      </p:sp>
      <p:sp>
        <p:nvSpPr>
          <p:cNvPr id="84" name="Rounded Rectangle 22"/>
          <p:cNvSpPr>
            <a:spLocks noChangeArrowheads="1"/>
          </p:cNvSpPr>
          <p:nvPr/>
        </p:nvSpPr>
        <p:spPr bwMode="auto">
          <a:xfrm>
            <a:off x="8761863" y="6010450"/>
            <a:ext cx="3109096" cy="668040"/>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Formal SLA / KPI for checking quality and </a:t>
            </a:r>
            <a:r>
              <a:rPr lang="en-US" sz="1200" dirty="0" smtClean="0">
                <a:sym typeface="Verdana" pitchFamily="34" charset="0"/>
              </a:rPr>
              <a:t>timeline.</a:t>
            </a:r>
            <a:endParaRPr lang="en-US" sz="1200" dirty="0">
              <a:sym typeface="Verdana" pitchFamily="34" charset="0"/>
            </a:endParaRPr>
          </a:p>
          <a:p>
            <a:r>
              <a:rPr lang="en-US" sz="1200" dirty="0" smtClean="0">
                <a:sym typeface="Verdana" pitchFamily="34" charset="0"/>
              </a:rPr>
              <a:t>Client performs  random qc</a:t>
            </a:r>
            <a:endParaRPr lang="en-US" sz="1200" dirty="0">
              <a:sym typeface="Verdana" pitchFamily="34" charset="0"/>
            </a:endParaRPr>
          </a:p>
        </p:txBody>
      </p:sp>
      <p:sp>
        <p:nvSpPr>
          <p:cNvPr id="47" name="Can 34"/>
          <p:cNvSpPr>
            <a:spLocks noChangeArrowheads="1"/>
          </p:cNvSpPr>
          <p:nvPr/>
        </p:nvSpPr>
        <p:spPr bwMode="auto">
          <a:xfrm>
            <a:off x="398157" y="3352712"/>
            <a:ext cx="1685368" cy="387503"/>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smtClean="0">
                <a:solidFill>
                  <a:schemeClr val="tx1"/>
                </a:solidFill>
                <a:latin typeface="+mj-lt"/>
              </a:rPr>
              <a:t>Application</a:t>
            </a:r>
            <a:endParaRPr lang="en-US" sz="1400" b="1" dirty="0">
              <a:solidFill>
                <a:schemeClr val="tx1"/>
              </a:solidFill>
              <a:latin typeface="+mj-lt"/>
            </a:endParaRPr>
          </a:p>
        </p:txBody>
      </p:sp>
      <p:sp>
        <p:nvSpPr>
          <p:cNvPr id="49" name="Rounded Rectangle 22"/>
          <p:cNvSpPr>
            <a:spLocks noChangeArrowheads="1"/>
          </p:cNvSpPr>
          <p:nvPr/>
        </p:nvSpPr>
        <p:spPr bwMode="auto">
          <a:xfrm>
            <a:off x="5852933" y="3351440"/>
            <a:ext cx="2872034" cy="360106"/>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pPr>
              <a:lnSpc>
                <a:spcPts val="1260"/>
              </a:lnSpc>
              <a:defRPr/>
            </a:pPr>
            <a:r>
              <a:rPr lang="en-US" sz="1200" dirty="0"/>
              <a:t>RAVE, OC RDC</a:t>
            </a:r>
          </a:p>
        </p:txBody>
      </p:sp>
      <p:sp>
        <p:nvSpPr>
          <p:cNvPr id="50" name="Rounded Rectangle 22"/>
          <p:cNvSpPr>
            <a:spLocks noChangeArrowheads="1"/>
          </p:cNvSpPr>
          <p:nvPr/>
        </p:nvSpPr>
        <p:spPr bwMode="auto">
          <a:xfrm>
            <a:off x="2155533" y="3358231"/>
            <a:ext cx="3634456" cy="381984"/>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a:lnSpc>
                <a:spcPts val="1260"/>
              </a:lnSpc>
              <a:defRPr/>
            </a:pPr>
            <a:r>
              <a:rPr lang="en-US" sz="1200" dirty="0"/>
              <a:t>RAVE, OC RDC</a:t>
            </a:r>
          </a:p>
        </p:txBody>
      </p:sp>
      <p:sp>
        <p:nvSpPr>
          <p:cNvPr id="52" name="Rounded Rectangle 22"/>
          <p:cNvSpPr>
            <a:spLocks noChangeArrowheads="1"/>
          </p:cNvSpPr>
          <p:nvPr/>
        </p:nvSpPr>
        <p:spPr bwMode="auto">
          <a:xfrm>
            <a:off x="8757095" y="3351441"/>
            <a:ext cx="3109096" cy="360106"/>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pPr defTabSz="914400"/>
            <a:r>
              <a:rPr lang="en-US" sz="1200" dirty="0">
                <a:solidFill>
                  <a:schemeClr val="dk1"/>
                </a:solidFill>
                <a:latin typeface="Arial" pitchFamily="34" charset="0"/>
                <a:cs typeface="Arial" pitchFamily="34" charset="0"/>
              </a:rPr>
              <a:t>TCS Internal Platform - IDM</a:t>
            </a:r>
          </a:p>
        </p:txBody>
      </p:sp>
    </p:spTree>
    <p:extLst>
      <p:ext uri="{BB962C8B-B14F-4D97-AF65-F5344CB8AC3E}">
        <p14:creationId xmlns:p14="http://schemas.microsoft.com/office/powerpoint/2010/main" val="31917399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7652775" y="1400845"/>
            <a:ext cx="4588435" cy="3736147"/>
          </a:xfrm>
          <a:prstGeom prst="rect">
            <a:avLst/>
          </a:prstGeom>
          <a:solidFill>
            <a:srgbClr val="1D93FF">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5" y="852974"/>
            <a:ext cx="7631417" cy="4296053"/>
          </a:xfrm>
          <a:prstGeom prst="rect">
            <a:avLst/>
          </a:prstGeom>
        </p:spPr>
      </p:pic>
      <p:sp>
        <p:nvSpPr>
          <p:cNvPr id="87" name="Rectangle 86"/>
          <p:cNvSpPr/>
          <p:nvPr/>
        </p:nvSpPr>
        <p:spPr>
          <a:xfrm>
            <a:off x="-7796" y="5151500"/>
            <a:ext cx="12209767" cy="1114567"/>
          </a:xfrm>
          <a:prstGeom prst="rect">
            <a:avLst/>
          </a:prstGeom>
          <a:solidFill>
            <a:srgbClr val="375A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8" name="Rectangle 87"/>
          <p:cNvSpPr/>
          <p:nvPr/>
        </p:nvSpPr>
        <p:spPr>
          <a:xfrm>
            <a:off x="-7796" y="831671"/>
            <a:ext cx="12199795" cy="512906"/>
          </a:xfrm>
          <a:prstGeom prst="rect">
            <a:avLst/>
          </a:prstGeom>
          <a:solidFill>
            <a:schemeClr val="accent1">
              <a:lumMod val="50000"/>
              <a:alpha val="3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9" name="Rectangle 88"/>
          <p:cNvSpPr/>
          <p:nvPr/>
        </p:nvSpPr>
        <p:spPr>
          <a:xfrm>
            <a:off x="7652775" y="848038"/>
            <a:ext cx="4549197" cy="507559"/>
          </a:xfrm>
          <a:prstGeom prst="rect">
            <a:avLst/>
          </a:prstGeom>
          <a:solidFill>
            <a:schemeClr val="accent1">
              <a:lumMod val="50000"/>
              <a:alpha val="3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90" name="Rectangle 89"/>
          <p:cNvSpPr/>
          <p:nvPr/>
        </p:nvSpPr>
        <p:spPr>
          <a:xfrm rot="16200000">
            <a:off x="6217530" y="2277459"/>
            <a:ext cx="4311093" cy="1433522"/>
          </a:xfrm>
          <a:prstGeom prst="rect">
            <a:avLst/>
          </a:prstGeom>
          <a:gradFill flip="none" rotWithShape="1">
            <a:gsLst>
              <a:gs pos="52000">
                <a:schemeClr val="tx1">
                  <a:alpha val="0"/>
                </a:schemeClr>
              </a:gs>
              <a:gs pos="0">
                <a:schemeClr val="tx1">
                  <a:alpha val="42000"/>
                </a:schemeClr>
              </a:gs>
              <a:gs pos="100000">
                <a:schemeClr val="bg1">
                  <a:alpha val="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cxnSp>
        <p:nvCxnSpPr>
          <p:cNvPr id="97" name="Straight Connector 96"/>
          <p:cNvCxnSpPr/>
          <p:nvPr/>
        </p:nvCxnSpPr>
        <p:spPr>
          <a:xfrm>
            <a:off x="0" y="829696"/>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7637543" y="843819"/>
            <a:ext cx="12213" cy="42985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0" y="5142347"/>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729" y="1344003"/>
            <a:ext cx="122098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729" y="5146088"/>
            <a:ext cx="122081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6" name="Picture 8" descr="http://www.usnews.com/dims4/USNEWS/4373bf3/2147483647/thumbnail/652x435%3E/quality/85/?url=%2Fcmsmedia%2F45%2Fb6%2F01f48a1f40a1b7628047992ce333%2F140320-healthtechnology-st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775" y="1353731"/>
            <a:ext cx="4549197" cy="378326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1" y="850500"/>
            <a:ext cx="7623248" cy="4289981"/>
          </a:xfrm>
          <a:prstGeom prst="rect">
            <a:avLst/>
          </a:prstGeom>
          <a:solidFill>
            <a:schemeClr val="tx1">
              <a:alpha val="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12" name="Rectangle 111"/>
          <p:cNvSpPr/>
          <p:nvPr/>
        </p:nvSpPr>
        <p:spPr>
          <a:xfrm>
            <a:off x="-9971" y="857601"/>
            <a:ext cx="12201970" cy="5408466"/>
          </a:xfrm>
          <a:prstGeom prst="rect">
            <a:avLst/>
          </a:prstGeom>
          <a:solidFill>
            <a:srgbClr val="0063BE">
              <a:alpha val="3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prstClr val="white"/>
              </a:solidFill>
              <a:latin typeface="+mj-lt"/>
            </a:endParaRPr>
          </a:p>
        </p:txBody>
      </p:sp>
      <p:sp>
        <p:nvSpPr>
          <p:cNvPr id="113" name="Rectangle 112"/>
          <p:cNvSpPr/>
          <p:nvPr/>
        </p:nvSpPr>
        <p:spPr>
          <a:xfrm>
            <a:off x="-9729" y="1353731"/>
            <a:ext cx="7632975" cy="3786559"/>
          </a:xfrm>
          <a:prstGeom prst="rect">
            <a:avLst/>
          </a:pr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grpSp>
        <p:nvGrpSpPr>
          <p:cNvPr id="114" name="Group 113"/>
          <p:cNvGrpSpPr/>
          <p:nvPr/>
        </p:nvGrpSpPr>
        <p:grpSpPr>
          <a:xfrm>
            <a:off x="-125845" y="1026134"/>
            <a:ext cx="3230214" cy="5247577"/>
            <a:chOff x="-76294" y="1470185"/>
            <a:chExt cx="2957879" cy="4805161"/>
          </a:xfrm>
        </p:grpSpPr>
        <p:pic>
          <p:nvPicPr>
            <p:cNvPr id="115" name="Picture 114"/>
            <p:cNvPicPr>
              <a:picLocks noChangeAspect="1"/>
            </p:cNvPicPr>
            <p:nvPr/>
          </p:nvPicPr>
          <p:blipFill rotWithShape="1">
            <a:blip r:embed="rId4" cstate="print">
              <a:extLst>
                <a:ext uri="{28A0092B-C50C-407E-A947-70E740481C1C}">
                  <a14:useLocalDpi xmlns:a14="http://schemas.microsoft.com/office/drawing/2010/main" val="0"/>
                </a:ext>
              </a:extLst>
            </a:blip>
            <a:srcRect l="13640" b="6746"/>
            <a:stretch/>
          </p:blipFill>
          <p:spPr>
            <a:xfrm>
              <a:off x="-76294" y="1470185"/>
              <a:ext cx="2957879" cy="4804155"/>
            </a:xfrm>
            <a:prstGeom prst="rect">
              <a:avLst/>
            </a:prstGeom>
          </p:spPr>
        </p:pic>
        <p:pic>
          <p:nvPicPr>
            <p:cNvPr id="116" name="Picture 115"/>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5127"/>
            <a:stretch/>
          </p:blipFill>
          <p:spPr>
            <a:xfrm>
              <a:off x="-76116" y="1682219"/>
              <a:ext cx="2897138" cy="4593127"/>
            </a:xfrm>
            <a:prstGeom prst="rect">
              <a:avLst/>
            </a:prstGeom>
          </p:spPr>
        </p:pic>
      </p:grpSp>
      <p:sp>
        <p:nvSpPr>
          <p:cNvPr id="3" name="Rectangle 2"/>
          <p:cNvSpPr/>
          <p:nvPr/>
        </p:nvSpPr>
        <p:spPr>
          <a:xfrm flipH="1">
            <a:off x="2573781" y="1864595"/>
            <a:ext cx="5078991" cy="545052"/>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1600" dirty="0" smtClean="0">
                <a:solidFill>
                  <a:schemeClr val="bg2"/>
                </a:solidFill>
              </a:rPr>
              <a:t>TCS – CDM </a:t>
            </a:r>
            <a:r>
              <a:rPr lang="en-US" sz="1600" dirty="0" err="1" smtClean="0">
                <a:solidFill>
                  <a:schemeClr val="bg2"/>
                </a:solidFill>
              </a:rPr>
              <a:t>Engagment</a:t>
            </a:r>
            <a:endParaRPr lang="en-US" sz="1600" dirty="0" smtClean="0">
              <a:solidFill>
                <a:schemeClr val="bg2"/>
              </a:solidFill>
            </a:endParaRPr>
          </a:p>
        </p:txBody>
      </p:sp>
      <p:sp>
        <p:nvSpPr>
          <p:cNvPr id="23" name="Rectangle 22"/>
          <p:cNvSpPr/>
          <p:nvPr/>
        </p:nvSpPr>
        <p:spPr>
          <a:xfrm flipH="1">
            <a:off x="2573780" y="3039414"/>
            <a:ext cx="5078991" cy="42648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1600" dirty="0">
                <a:solidFill>
                  <a:schemeClr val="bg2"/>
                </a:solidFill>
              </a:rPr>
              <a:t>Synergy opportunities within and across BDM &amp; CDSS</a:t>
            </a:r>
          </a:p>
        </p:txBody>
      </p:sp>
      <p:sp>
        <p:nvSpPr>
          <p:cNvPr id="24" name="Rectangle 23"/>
          <p:cNvSpPr/>
          <p:nvPr/>
        </p:nvSpPr>
        <p:spPr>
          <a:xfrm flipH="1">
            <a:off x="2581249" y="3510631"/>
            <a:ext cx="5078991" cy="42648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600" dirty="0">
                <a:solidFill>
                  <a:schemeClr val="bg2"/>
                </a:solidFill>
              </a:rPr>
              <a:t>Session-3 | MRT Roadmap &amp; MDR Walk through</a:t>
            </a:r>
            <a:endParaRPr lang="en-US" sz="1450" dirty="0">
              <a:solidFill>
                <a:schemeClr val="bg2"/>
              </a:solidFill>
              <a:latin typeface="+mj-lt"/>
              <a:ea typeface="SimSun" panose="02010600030101010101" pitchFamily="2" charset="-122"/>
              <a:cs typeface="Arial" panose="020B0604020202020204" pitchFamily="34" charset="0"/>
            </a:endParaRPr>
          </a:p>
        </p:txBody>
      </p:sp>
      <p:sp>
        <p:nvSpPr>
          <p:cNvPr id="25" name="Rectangle 24"/>
          <p:cNvSpPr/>
          <p:nvPr/>
        </p:nvSpPr>
        <p:spPr>
          <a:xfrm flipH="1">
            <a:off x="2581251" y="2458230"/>
            <a:ext cx="5078991" cy="527730"/>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1600" dirty="0">
                <a:solidFill>
                  <a:schemeClr val="bg2"/>
                </a:solidFill>
              </a:rPr>
              <a:t>TCS  Capabilities / Competencies &amp; Collaborations </a:t>
            </a:r>
            <a:r>
              <a:rPr lang="en-US" sz="1600" dirty="0" smtClean="0">
                <a:solidFill>
                  <a:schemeClr val="bg2"/>
                </a:solidFill>
              </a:rPr>
              <a:t>   with </a:t>
            </a:r>
            <a:r>
              <a:rPr lang="en-US" sz="1600" dirty="0">
                <a:solidFill>
                  <a:schemeClr val="bg2"/>
                </a:solidFill>
              </a:rPr>
              <a:t>other sponsors</a:t>
            </a:r>
          </a:p>
        </p:txBody>
      </p:sp>
      <p:sp>
        <p:nvSpPr>
          <p:cNvPr id="26" name="Rectangle 25"/>
          <p:cNvSpPr/>
          <p:nvPr/>
        </p:nvSpPr>
        <p:spPr>
          <a:xfrm flipH="1">
            <a:off x="2581252" y="1389101"/>
            <a:ext cx="5078991"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1600" dirty="0">
                <a:solidFill>
                  <a:schemeClr val="bg2"/>
                </a:solidFill>
              </a:rPr>
              <a:t>TCS – CDSS Engagement</a:t>
            </a:r>
          </a:p>
        </p:txBody>
      </p:sp>
      <p:sp>
        <p:nvSpPr>
          <p:cNvPr id="27" name="Rectangle 26"/>
          <p:cNvSpPr/>
          <p:nvPr/>
        </p:nvSpPr>
        <p:spPr>
          <a:xfrm flipH="1">
            <a:off x="2581250" y="3997853"/>
            <a:ext cx="5078991" cy="1137949"/>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1600" dirty="0">
                <a:solidFill>
                  <a:schemeClr val="bg2"/>
                </a:solidFill>
              </a:rPr>
              <a:t>Session-3 | MRT Roadmap – </a:t>
            </a:r>
            <a:r>
              <a:rPr lang="en-US" sz="1600" dirty="0" err="1">
                <a:solidFill>
                  <a:schemeClr val="bg2"/>
                </a:solidFill>
              </a:rPr>
              <a:t>ADaM</a:t>
            </a:r>
            <a:r>
              <a:rPr lang="en-US" sz="1600" dirty="0">
                <a:solidFill>
                  <a:schemeClr val="bg2"/>
                </a:solidFill>
              </a:rPr>
              <a:t> Approach </a:t>
            </a:r>
            <a:endParaRPr lang="en-US" sz="1600" dirty="0" smtClean="0">
              <a:solidFill>
                <a:schemeClr val="bg2"/>
              </a:solidFill>
            </a:endParaRPr>
          </a:p>
          <a:p>
            <a:pPr marL="742950" lvl="1" indent="-285750">
              <a:buFont typeface="Wingdings" panose="05000000000000000000" pitchFamily="2" charset="2"/>
              <a:buChar char="Ø"/>
            </a:pPr>
            <a:r>
              <a:rPr lang="en-US" sz="1600" dirty="0" err="1" smtClean="0">
                <a:solidFill>
                  <a:schemeClr val="bg2"/>
                </a:solidFill>
              </a:rPr>
              <a:t>ADaM</a:t>
            </a:r>
            <a:r>
              <a:rPr lang="en-US" sz="1600" dirty="0" smtClean="0">
                <a:solidFill>
                  <a:schemeClr val="bg2"/>
                </a:solidFill>
              </a:rPr>
              <a:t> </a:t>
            </a:r>
            <a:r>
              <a:rPr lang="en-US" sz="1600" dirty="0">
                <a:solidFill>
                  <a:schemeClr val="bg2"/>
                </a:solidFill>
              </a:rPr>
              <a:t>Governance &amp; Life Cycle </a:t>
            </a:r>
            <a:r>
              <a:rPr lang="en-US" sz="1600" dirty="0" smtClean="0">
                <a:solidFill>
                  <a:schemeClr val="bg2"/>
                </a:solidFill>
              </a:rPr>
              <a:t>Management</a:t>
            </a:r>
          </a:p>
          <a:p>
            <a:pPr marL="742950" lvl="1" indent="-285750">
              <a:buFont typeface="Wingdings" panose="05000000000000000000" pitchFamily="2" charset="2"/>
              <a:buChar char="Ø"/>
            </a:pPr>
            <a:r>
              <a:rPr lang="en-US" sz="1600" dirty="0" err="1" smtClean="0">
                <a:solidFill>
                  <a:schemeClr val="bg2"/>
                </a:solidFill>
              </a:rPr>
              <a:t>ADaM</a:t>
            </a:r>
            <a:r>
              <a:rPr lang="en-US" sz="1600" dirty="0" smtClean="0">
                <a:solidFill>
                  <a:schemeClr val="bg2"/>
                </a:solidFill>
              </a:rPr>
              <a:t> Transformation</a:t>
            </a:r>
          </a:p>
          <a:p>
            <a:pPr marL="742950" lvl="1" indent="-285750">
              <a:buFont typeface="Wingdings" panose="05000000000000000000" pitchFamily="2" charset="2"/>
              <a:buChar char="Ø"/>
            </a:pPr>
            <a:r>
              <a:rPr lang="en-US" sz="1600" dirty="0" smtClean="0">
                <a:solidFill>
                  <a:schemeClr val="bg2"/>
                </a:solidFill>
              </a:rPr>
              <a:t>Synergy </a:t>
            </a:r>
            <a:r>
              <a:rPr lang="en-US" sz="1600" dirty="0">
                <a:solidFill>
                  <a:schemeClr val="bg2"/>
                </a:solidFill>
              </a:rPr>
              <a:t>- Combined SDTM &amp; </a:t>
            </a:r>
            <a:r>
              <a:rPr lang="en-US" sz="1600" dirty="0" err="1">
                <a:solidFill>
                  <a:schemeClr val="bg2"/>
                </a:solidFill>
              </a:rPr>
              <a:t>ADaM</a:t>
            </a:r>
            <a:r>
              <a:rPr lang="en-US" sz="1600" dirty="0">
                <a:solidFill>
                  <a:schemeClr val="bg2"/>
                </a:solidFill>
              </a:rPr>
              <a:t> MDR</a:t>
            </a:r>
          </a:p>
        </p:txBody>
      </p:sp>
      <p:sp>
        <p:nvSpPr>
          <p:cNvPr id="6" name="Title 5"/>
          <p:cNvSpPr>
            <a:spLocks noGrp="1"/>
          </p:cNvSpPr>
          <p:nvPr>
            <p:ph type="title"/>
          </p:nvPr>
        </p:nvSpPr>
        <p:spPr/>
        <p:txBody>
          <a:bodyPr/>
          <a:lstStyle/>
          <a:p>
            <a:r>
              <a:rPr lang="en-US" sz="2400" dirty="0" smtClean="0">
                <a:solidFill>
                  <a:sysClr val="window" lastClr="FFFFFF"/>
                </a:solidFill>
                <a:latin typeface="Calibri" panose="020F0502020204030204" pitchFamily="34" charset="0"/>
              </a:rPr>
              <a:t>Agenda</a:t>
            </a:r>
            <a:endParaRPr lang="en-US" dirty="0"/>
          </a:p>
        </p:txBody>
      </p:sp>
    </p:spTree>
    <p:extLst>
      <p:ext uri="{BB962C8B-B14F-4D97-AF65-F5344CB8AC3E}">
        <p14:creationId xmlns:p14="http://schemas.microsoft.com/office/powerpoint/2010/main" val="1532901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an 34"/>
          <p:cNvSpPr>
            <a:spLocks noChangeArrowheads="1"/>
          </p:cNvSpPr>
          <p:nvPr/>
        </p:nvSpPr>
        <p:spPr bwMode="auto">
          <a:xfrm>
            <a:off x="395051" y="1274862"/>
            <a:ext cx="2005512" cy="497007"/>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Client</a:t>
            </a:r>
          </a:p>
        </p:txBody>
      </p:sp>
      <p:sp>
        <p:nvSpPr>
          <p:cNvPr id="77" name="Can 34"/>
          <p:cNvSpPr>
            <a:spLocks noChangeArrowheads="1"/>
          </p:cNvSpPr>
          <p:nvPr/>
        </p:nvSpPr>
        <p:spPr bwMode="auto">
          <a:xfrm>
            <a:off x="395051" y="3050678"/>
            <a:ext cx="2005512" cy="441256"/>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Platform / SOP</a:t>
            </a:r>
          </a:p>
        </p:txBody>
      </p:sp>
      <p:sp>
        <p:nvSpPr>
          <p:cNvPr id="78" name="Can 34"/>
          <p:cNvSpPr>
            <a:spLocks noChangeArrowheads="1"/>
          </p:cNvSpPr>
          <p:nvPr/>
        </p:nvSpPr>
        <p:spPr bwMode="auto">
          <a:xfrm>
            <a:off x="395051" y="4073418"/>
            <a:ext cx="2005512" cy="959855"/>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Scope of Work</a:t>
            </a:r>
          </a:p>
        </p:txBody>
      </p:sp>
      <p:sp>
        <p:nvSpPr>
          <p:cNvPr id="79" name="Rounded Rectangle 22"/>
          <p:cNvSpPr>
            <a:spLocks noChangeArrowheads="1"/>
          </p:cNvSpPr>
          <p:nvPr/>
        </p:nvSpPr>
        <p:spPr bwMode="auto">
          <a:xfrm>
            <a:off x="5574337" y="1274862"/>
            <a:ext cx="3111690" cy="497008"/>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sym typeface="Verdana" pitchFamily="34" charset="0"/>
              </a:rPr>
              <a:t>Global Top European Pharmaceutical Company</a:t>
            </a:r>
          </a:p>
        </p:txBody>
      </p:sp>
      <p:sp>
        <p:nvSpPr>
          <p:cNvPr id="81" name="Can 34"/>
          <p:cNvSpPr>
            <a:spLocks noChangeArrowheads="1"/>
          </p:cNvSpPr>
          <p:nvPr/>
        </p:nvSpPr>
        <p:spPr bwMode="auto">
          <a:xfrm>
            <a:off x="395051" y="1841984"/>
            <a:ext cx="2005512" cy="331737"/>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Years of Partnership</a:t>
            </a:r>
          </a:p>
        </p:txBody>
      </p:sp>
      <p:sp>
        <p:nvSpPr>
          <p:cNvPr id="82" name="Can 34"/>
          <p:cNvSpPr>
            <a:spLocks noChangeArrowheads="1"/>
          </p:cNvSpPr>
          <p:nvPr/>
        </p:nvSpPr>
        <p:spPr bwMode="auto">
          <a:xfrm>
            <a:off x="395051" y="2243835"/>
            <a:ext cx="2005512" cy="303514"/>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Delivery Center</a:t>
            </a:r>
          </a:p>
        </p:txBody>
      </p:sp>
      <p:sp>
        <p:nvSpPr>
          <p:cNvPr id="84" name="Can 34"/>
          <p:cNvSpPr>
            <a:spLocks noChangeArrowheads="1"/>
          </p:cNvSpPr>
          <p:nvPr/>
        </p:nvSpPr>
        <p:spPr bwMode="auto">
          <a:xfrm>
            <a:off x="395051" y="2617463"/>
            <a:ext cx="2005512" cy="363101"/>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Team Strength</a:t>
            </a:r>
          </a:p>
        </p:txBody>
      </p:sp>
      <p:sp>
        <p:nvSpPr>
          <p:cNvPr id="85" name="Rounded Rectangle 22"/>
          <p:cNvSpPr>
            <a:spLocks noChangeArrowheads="1"/>
          </p:cNvSpPr>
          <p:nvPr/>
        </p:nvSpPr>
        <p:spPr bwMode="auto">
          <a:xfrm>
            <a:off x="5574337" y="1840555"/>
            <a:ext cx="3111690" cy="331737"/>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sym typeface="Verdana" pitchFamily="34" charset="0"/>
              </a:rPr>
              <a:t>4+ </a:t>
            </a:r>
          </a:p>
        </p:txBody>
      </p:sp>
      <p:sp>
        <p:nvSpPr>
          <p:cNvPr id="87" name="Rounded Rectangle 22"/>
          <p:cNvSpPr>
            <a:spLocks noChangeArrowheads="1"/>
          </p:cNvSpPr>
          <p:nvPr/>
        </p:nvSpPr>
        <p:spPr bwMode="auto">
          <a:xfrm>
            <a:off x="5574337" y="2236121"/>
            <a:ext cx="3111690" cy="316393"/>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sym typeface="Verdana" pitchFamily="34" charset="0"/>
              </a:rPr>
              <a:t>India</a:t>
            </a:r>
          </a:p>
        </p:txBody>
      </p:sp>
      <p:sp>
        <p:nvSpPr>
          <p:cNvPr id="91" name="Rounded Rectangle 22"/>
          <p:cNvSpPr>
            <a:spLocks noChangeArrowheads="1"/>
          </p:cNvSpPr>
          <p:nvPr/>
        </p:nvSpPr>
        <p:spPr bwMode="auto">
          <a:xfrm>
            <a:off x="5574337" y="2616964"/>
            <a:ext cx="3111690" cy="376479"/>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t>77 </a:t>
            </a:r>
          </a:p>
        </p:txBody>
      </p:sp>
      <p:sp>
        <p:nvSpPr>
          <p:cNvPr id="93" name="Rounded Rectangle 22"/>
          <p:cNvSpPr>
            <a:spLocks noChangeArrowheads="1"/>
          </p:cNvSpPr>
          <p:nvPr/>
        </p:nvSpPr>
        <p:spPr bwMode="auto">
          <a:xfrm>
            <a:off x="5574337" y="3062935"/>
            <a:ext cx="3111690" cy="441257"/>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sym typeface="Verdana" pitchFamily="34" charset="0"/>
              </a:rPr>
              <a:t>Client Platform and SOPs. TCS SOPs customized for certain key deliverables </a:t>
            </a:r>
          </a:p>
        </p:txBody>
      </p:sp>
      <p:sp>
        <p:nvSpPr>
          <p:cNvPr id="95" name="Rounded Rectangle 22"/>
          <p:cNvSpPr>
            <a:spLocks noChangeArrowheads="1"/>
          </p:cNvSpPr>
          <p:nvPr/>
        </p:nvSpPr>
        <p:spPr bwMode="auto">
          <a:xfrm>
            <a:off x="5584526" y="4098865"/>
            <a:ext cx="3111690" cy="959855"/>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sym typeface="Verdana" pitchFamily="34" charset="0"/>
              </a:rPr>
              <a:t>Protocol inputs, SAP, Randomization, PK merge, SDTM, ADaM, TLFs, CSR inputs, HL7 data parsing</a:t>
            </a:r>
          </a:p>
        </p:txBody>
      </p:sp>
      <p:sp>
        <p:nvSpPr>
          <p:cNvPr id="97" name="Rectangle 31"/>
          <p:cNvSpPr>
            <a:spLocks noChangeArrowheads="1"/>
          </p:cNvSpPr>
          <p:nvPr/>
        </p:nvSpPr>
        <p:spPr bwMode="auto">
          <a:xfrm>
            <a:off x="5574337" y="856333"/>
            <a:ext cx="3111690" cy="357921"/>
          </a:xfrm>
          <a:prstGeom prst="roundRect">
            <a:avLst/>
          </a:prstGeom>
          <a:solidFill>
            <a:srgbClr val="8ED2E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solidFill>
                <a:latin typeface="+mj-lt"/>
                <a:sym typeface="Verdana" pitchFamily="34" charset="0"/>
              </a:rPr>
              <a:t>Sponsor </a:t>
            </a:r>
            <a:r>
              <a:rPr lang="en-US" sz="1400" b="1" dirty="0" smtClean="0">
                <a:solidFill>
                  <a:schemeClr val="tx1"/>
                </a:solidFill>
                <a:latin typeface="+mj-lt"/>
                <a:sym typeface="Verdana" pitchFamily="34" charset="0"/>
              </a:rPr>
              <a:t>5</a:t>
            </a:r>
            <a:endParaRPr lang="en-US" sz="1400" b="1" dirty="0">
              <a:solidFill>
                <a:schemeClr val="tx1"/>
              </a:solidFill>
              <a:latin typeface="+mj-lt"/>
              <a:sym typeface="Verdana" pitchFamily="34" charset="0"/>
            </a:endParaRPr>
          </a:p>
        </p:txBody>
      </p:sp>
      <p:sp>
        <p:nvSpPr>
          <p:cNvPr id="99" name="Can 34"/>
          <p:cNvSpPr>
            <a:spLocks noChangeArrowheads="1"/>
          </p:cNvSpPr>
          <p:nvPr/>
        </p:nvSpPr>
        <p:spPr bwMode="auto">
          <a:xfrm>
            <a:off x="381403" y="5117901"/>
            <a:ext cx="2005512" cy="707377"/>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Working Model</a:t>
            </a:r>
          </a:p>
        </p:txBody>
      </p:sp>
      <p:sp>
        <p:nvSpPr>
          <p:cNvPr id="100" name="Rounded Rectangle 22"/>
          <p:cNvSpPr>
            <a:spLocks noChangeArrowheads="1"/>
          </p:cNvSpPr>
          <p:nvPr/>
        </p:nvSpPr>
        <p:spPr bwMode="auto">
          <a:xfrm>
            <a:off x="5587983" y="5124184"/>
            <a:ext cx="3111690" cy="707378"/>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sym typeface="Verdana" pitchFamily="34" charset="0"/>
              </a:rPr>
              <a:t>Study based team of cross functional resources. TCS takes complete ownership of all deliverables.</a:t>
            </a:r>
          </a:p>
        </p:txBody>
      </p:sp>
      <p:sp>
        <p:nvSpPr>
          <p:cNvPr id="102" name="Can 34"/>
          <p:cNvSpPr>
            <a:spLocks noChangeArrowheads="1"/>
          </p:cNvSpPr>
          <p:nvPr/>
        </p:nvSpPr>
        <p:spPr bwMode="auto">
          <a:xfrm>
            <a:off x="395051" y="5909907"/>
            <a:ext cx="2005512" cy="729857"/>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Quality Framework</a:t>
            </a:r>
          </a:p>
        </p:txBody>
      </p:sp>
      <p:sp>
        <p:nvSpPr>
          <p:cNvPr id="103" name="Rounded Rectangle 22"/>
          <p:cNvSpPr>
            <a:spLocks noChangeArrowheads="1"/>
          </p:cNvSpPr>
          <p:nvPr/>
        </p:nvSpPr>
        <p:spPr bwMode="auto">
          <a:xfrm>
            <a:off x="5584521" y="5909909"/>
            <a:ext cx="3111690" cy="729856"/>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sym typeface="Verdana" pitchFamily="34" charset="0"/>
              </a:rPr>
              <a:t>Formal SLA / KPI for checking quality and timeline. Study based KPIs &amp; health are monitored by TCS</a:t>
            </a:r>
          </a:p>
        </p:txBody>
      </p:sp>
      <p:sp>
        <p:nvSpPr>
          <p:cNvPr id="115" name="Rounded Rectangle 22"/>
          <p:cNvSpPr>
            <a:spLocks noChangeArrowheads="1"/>
          </p:cNvSpPr>
          <p:nvPr/>
        </p:nvSpPr>
        <p:spPr bwMode="auto">
          <a:xfrm>
            <a:off x="8773999" y="1274862"/>
            <a:ext cx="3058777" cy="497008"/>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Global Top 3 Biotech Company</a:t>
            </a:r>
          </a:p>
        </p:txBody>
      </p:sp>
      <p:sp>
        <p:nvSpPr>
          <p:cNvPr id="116" name="Rounded Rectangle 22"/>
          <p:cNvSpPr>
            <a:spLocks noChangeArrowheads="1"/>
          </p:cNvSpPr>
          <p:nvPr/>
        </p:nvSpPr>
        <p:spPr bwMode="auto">
          <a:xfrm>
            <a:off x="8774915" y="1832855"/>
            <a:ext cx="3058777" cy="331737"/>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2+ </a:t>
            </a:r>
          </a:p>
        </p:txBody>
      </p:sp>
      <p:sp>
        <p:nvSpPr>
          <p:cNvPr id="117" name="Rectangle 116"/>
          <p:cNvSpPr>
            <a:spLocks noChangeArrowheads="1"/>
          </p:cNvSpPr>
          <p:nvPr/>
        </p:nvSpPr>
        <p:spPr bwMode="auto">
          <a:xfrm>
            <a:off x="8775831" y="2238456"/>
            <a:ext cx="3058777" cy="316393"/>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India</a:t>
            </a:r>
          </a:p>
        </p:txBody>
      </p:sp>
      <p:sp>
        <p:nvSpPr>
          <p:cNvPr id="119" name="Rounded Rectangle 22"/>
          <p:cNvSpPr>
            <a:spLocks noChangeArrowheads="1"/>
          </p:cNvSpPr>
          <p:nvPr/>
        </p:nvSpPr>
        <p:spPr bwMode="auto">
          <a:xfrm>
            <a:off x="8776747" y="2630343"/>
            <a:ext cx="3058777" cy="345516"/>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t>8</a:t>
            </a:r>
          </a:p>
        </p:txBody>
      </p:sp>
      <p:sp>
        <p:nvSpPr>
          <p:cNvPr id="120" name="Rounded Rectangle 22"/>
          <p:cNvSpPr>
            <a:spLocks noChangeArrowheads="1"/>
          </p:cNvSpPr>
          <p:nvPr/>
        </p:nvSpPr>
        <p:spPr bwMode="auto">
          <a:xfrm>
            <a:off x="8777663" y="3052801"/>
            <a:ext cx="3058777" cy="441257"/>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t>Client Platform and SOPs </a:t>
            </a:r>
          </a:p>
        </p:txBody>
      </p:sp>
      <p:sp>
        <p:nvSpPr>
          <p:cNvPr id="121" name="Rounded Rectangle 22"/>
          <p:cNvSpPr>
            <a:spLocks noChangeArrowheads="1"/>
          </p:cNvSpPr>
          <p:nvPr/>
        </p:nvSpPr>
        <p:spPr bwMode="auto">
          <a:xfrm>
            <a:off x="8778579" y="4108801"/>
            <a:ext cx="3058777" cy="929850"/>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t>Statistical Analysis for Chemistry, Manufacturing and Control </a:t>
            </a:r>
          </a:p>
        </p:txBody>
      </p:sp>
      <p:sp>
        <p:nvSpPr>
          <p:cNvPr id="122" name="Rectangle 31"/>
          <p:cNvSpPr>
            <a:spLocks noChangeArrowheads="1"/>
          </p:cNvSpPr>
          <p:nvPr/>
        </p:nvSpPr>
        <p:spPr bwMode="auto">
          <a:xfrm>
            <a:off x="8773083" y="856333"/>
            <a:ext cx="3058777" cy="357921"/>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mj-lt"/>
                <a:sym typeface="Verdana" pitchFamily="34" charset="0"/>
              </a:rPr>
              <a:t>Sponsor 6</a:t>
            </a:r>
          </a:p>
        </p:txBody>
      </p:sp>
      <p:sp>
        <p:nvSpPr>
          <p:cNvPr id="123" name="Rounded Rectangle 22"/>
          <p:cNvSpPr>
            <a:spLocks noChangeArrowheads="1"/>
          </p:cNvSpPr>
          <p:nvPr/>
        </p:nvSpPr>
        <p:spPr bwMode="auto">
          <a:xfrm>
            <a:off x="8779495" y="5114150"/>
            <a:ext cx="3058777" cy="707378"/>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t>TCS managing assigned work independently,</a:t>
            </a:r>
          </a:p>
        </p:txBody>
      </p:sp>
      <p:sp>
        <p:nvSpPr>
          <p:cNvPr id="124" name="Rounded Rectangle 22"/>
          <p:cNvSpPr>
            <a:spLocks noChangeArrowheads="1"/>
          </p:cNvSpPr>
          <p:nvPr/>
        </p:nvSpPr>
        <p:spPr bwMode="auto">
          <a:xfrm>
            <a:off x="8780408" y="5909909"/>
            <a:ext cx="3058777" cy="729856"/>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Formal SLA / KPI for checking quality and timeline. Client reviews reports</a:t>
            </a:r>
          </a:p>
        </p:txBody>
      </p:sp>
      <p:sp>
        <p:nvSpPr>
          <p:cNvPr id="56" name="Rounded Rectangle 22"/>
          <p:cNvSpPr>
            <a:spLocks noChangeArrowheads="1"/>
          </p:cNvSpPr>
          <p:nvPr/>
        </p:nvSpPr>
        <p:spPr bwMode="auto">
          <a:xfrm>
            <a:off x="2451726" y="1274862"/>
            <a:ext cx="3051909" cy="494145"/>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Global Top European Pharmaceutical Company</a:t>
            </a:r>
          </a:p>
        </p:txBody>
      </p:sp>
      <p:sp>
        <p:nvSpPr>
          <p:cNvPr id="57" name="Rounded Rectangle 22"/>
          <p:cNvSpPr>
            <a:spLocks noChangeArrowheads="1"/>
          </p:cNvSpPr>
          <p:nvPr/>
        </p:nvSpPr>
        <p:spPr bwMode="auto">
          <a:xfrm>
            <a:off x="2451726" y="1840042"/>
            <a:ext cx="3051909" cy="331737"/>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7+ </a:t>
            </a:r>
          </a:p>
        </p:txBody>
      </p:sp>
      <p:sp>
        <p:nvSpPr>
          <p:cNvPr id="58" name="Rounded Rectangle 22"/>
          <p:cNvSpPr>
            <a:spLocks noChangeArrowheads="1"/>
          </p:cNvSpPr>
          <p:nvPr/>
        </p:nvSpPr>
        <p:spPr bwMode="auto">
          <a:xfrm>
            <a:off x="2451726" y="2231467"/>
            <a:ext cx="3051909" cy="316392"/>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India and Denmark</a:t>
            </a:r>
          </a:p>
        </p:txBody>
      </p:sp>
      <p:sp>
        <p:nvSpPr>
          <p:cNvPr id="59" name="Rounded Rectangle 22"/>
          <p:cNvSpPr>
            <a:spLocks noChangeArrowheads="1"/>
          </p:cNvSpPr>
          <p:nvPr/>
        </p:nvSpPr>
        <p:spPr bwMode="auto">
          <a:xfrm>
            <a:off x="2451726" y="2620424"/>
            <a:ext cx="3051909" cy="365165"/>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t>33 </a:t>
            </a:r>
          </a:p>
        </p:txBody>
      </p:sp>
      <p:sp>
        <p:nvSpPr>
          <p:cNvPr id="60" name="Rounded Rectangle 22"/>
          <p:cNvSpPr>
            <a:spLocks noChangeArrowheads="1"/>
          </p:cNvSpPr>
          <p:nvPr/>
        </p:nvSpPr>
        <p:spPr bwMode="auto">
          <a:xfrm>
            <a:off x="2451726" y="3049995"/>
            <a:ext cx="3051909" cy="441256"/>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Client as well as TCS Platform and SOPs </a:t>
            </a:r>
          </a:p>
        </p:txBody>
      </p:sp>
      <p:sp>
        <p:nvSpPr>
          <p:cNvPr id="61" name="Rounded Rectangle 22"/>
          <p:cNvSpPr>
            <a:spLocks noChangeArrowheads="1"/>
          </p:cNvSpPr>
          <p:nvPr/>
        </p:nvSpPr>
        <p:spPr bwMode="auto">
          <a:xfrm>
            <a:off x="2451726" y="4077639"/>
            <a:ext cx="3051909" cy="959855"/>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t>End to end CDM activities , data mapping data standards/SDTM,IMP Tracking &amp; management, ADaM, TLFs for early &amp;  late phase development, DSUR, publication support</a:t>
            </a:r>
          </a:p>
        </p:txBody>
      </p:sp>
      <p:sp>
        <p:nvSpPr>
          <p:cNvPr id="62" name="Rectangle 31"/>
          <p:cNvSpPr>
            <a:spLocks noChangeArrowheads="1"/>
          </p:cNvSpPr>
          <p:nvPr/>
        </p:nvSpPr>
        <p:spPr bwMode="auto">
          <a:xfrm>
            <a:off x="2450645" y="818885"/>
            <a:ext cx="3062763" cy="406003"/>
          </a:xfrm>
          <a:prstGeom prst="roundRect">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bg1"/>
                </a:solidFill>
                <a:latin typeface="+mj-lt"/>
                <a:sym typeface="Verdana" pitchFamily="34" charset="0"/>
              </a:rPr>
              <a:t>Sponsor 4</a:t>
            </a:r>
            <a:endParaRPr lang="en-US" sz="1400" b="1" dirty="0">
              <a:solidFill>
                <a:schemeClr val="bg1"/>
              </a:solidFill>
              <a:latin typeface="+mj-lt"/>
              <a:sym typeface="Verdana" pitchFamily="34" charset="0"/>
            </a:endParaRPr>
          </a:p>
        </p:txBody>
      </p:sp>
      <p:sp>
        <p:nvSpPr>
          <p:cNvPr id="63" name="Rounded Rectangle 22"/>
          <p:cNvSpPr>
            <a:spLocks noChangeArrowheads="1"/>
          </p:cNvSpPr>
          <p:nvPr/>
        </p:nvSpPr>
        <p:spPr bwMode="auto">
          <a:xfrm>
            <a:off x="2451724" y="5098816"/>
            <a:ext cx="3051909" cy="736895"/>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t>Integrated model , TCS resources are part of global team. Entire deliverables are by TCS team</a:t>
            </a:r>
          </a:p>
        </p:txBody>
      </p:sp>
      <p:sp>
        <p:nvSpPr>
          <p:cNvPr id="64" name="Rounded Rectangle 22"/>
          <p:cNvSpPr>
            <a:spLocks noChangeArrowheads="1"/>
          </p:cNvSpPr>
          <p:nvPr/>
        </p:nvSpPr>
        <p:spPr bwMode="auto">
          <a:xfrm>
            <a:off x="2461949" y="5909909"/>
            <a:ext cx="3033445" cy="729856"/>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Quality assessed based on random sample quality control. No formal SLA / KPI. Feedback from client study lead</a:t>
            </a:r>
          </a:p>
        </p:txBody>
      </p:sp>
      <p:sp>
        <p:nvSpPr>
          <p:cNvPr id="38" name="Can 34"/>
          <p:cNvSpPr>
            <a:spLocks noChangeArrowheads="1"/>
          </p:cNvSpPr>
          <p:nvPr/>
        </p:nvSpPr>
        <p:spPr bwMode="auto">
          <a:xfrm>
            <a:off x="386810" y="3562048"/>
            <a:ext cx="2005512" cy="441256"/>
          </a:xfrm>
          <a:prstGeom prst="rect">
            <a:avLst/>
          </a:prstGeom>
          <a:solidFill>
            <a:schemeClr val="accent1">
              <a:lumMod val="40000"/>
              <a:lumOff val="60000"/>
            </a:schemeClr>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r>
              <a:rPr lang="en-US" sz="1400" b="1" dirty="0">
                <a:solidFill>
                  <a:schemeClr val="tx1"/>
                </a:solidFill>
                <a:latin typeface="+mj-lt"/>
              </a:rPr>
              <a:t>Application</a:t>
            </a:r>
          </a:p>
        </p:txBody>
      </p:sp>
      <p:sp>
        <p:nvSpPr>
          <p:cNvPr id="39" name="Rounded Rectangle 22"/>
          <p:cNvSpPr>
            <a:spLocks noChangeArrowheads="1"/>
          </p:cNvSpPr>
          <p:nvPr/>
        </p:nvSpPr>
        <p:spPr bwMode="auto">
          <a:xfrm>
            <a:off x="5566096" y="3580900"/>
            <a:ext cx="3111690" cy="441257"/>
          </a:xfrm>
          <a:prstGeom prst="rect">
            <a:avLst/>
          </a:prstGeom>
          <a:solidFill>
            <a:schemeClr val="tx2">
              <a:lumMod val="20000"/>
              <a:lumOff val="80000"/>
            </a:schemeClr>
          </a:solidFill>
          <a:ln w="12700">
            <a:solidFill>
              <a:schemeClr val="tx2">
                <a:lumMod val="40000"/>
                <a:lumOff val="60000"/>
              </a:schemeClr>
            </a:solidFill>
            <a:prstDash val="solid"/>
            <a:round/>
            <a:headEnd/>
            <a:tailEnd/>
          </a:ln>
          <a:effectLst/>
        </p:spPr>
        <p:txBody>
          <a:bodyPr lIns="182880" rIns="91440" anchor="ctr"/>
          <a:lstStyle/>
          <a:p>
            <a:r>
              <a:rPr lang="en-US" sz="1200" dirty="0">
                <a:sym typeface="Verdana" pitchFamily="34" charset="0"/>
              </a:rPr>
              <a:t>TCS Platform and SOPs </a:t>
            </a:r>
          </a:p>
        </p:txBody>
      </p:sp>
      <p:sp>
        <p:nvSpPr>
          <p:cNvPr id="40" name="Rounded Rectangle 22"/>
          <p:cNvSpPr>
            <a:spLocks noChangeArrowheads="1"/>
          </p:cNvSpPr>
          <p:nvPr/>
        </p:nvSpPr>
        <p:spPr bwMode="auto">
          <a:xfrm>
            <a:off x="8772167" y="3580801"/>
            <a:ext cx="3058777" cy="441257"/>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t>Not Applicable</a:t>
            </a:r>
          </a:p>
        </p:txBody>
      </p:sp>
      <p:sp>
        <p:nvSpPr>
          <p:cNvPr id="41" name="Rounded Rectangle 22"/>
          <p:cNvSpPr>
            <a:spLocks noChangeArrowheads="1"/>
          </p:cNvSpPr>
          <p:nvPr/>
        </p:nvSpPr>
        <p:spPr bwMode="auto">
          <a:xfrm>
            <a:off x="2443485" y="3563817"/>
            <a:ext cx="3051909" cy="441256"/>
          </a:xfrm>
          <a:prstGeom prst="rect">
            <a:avLst/>
          </a:prstGeom>
          <a:solidFill>
            <a:schemeClr val="accent1">
              <a:lumMod val="20000"/>
              <a:lumOff val="80000"/>
            </a:schemeClr>
          </a:solidFill>
          <a:ln w="9525">
            <a:solidFill>
              <a:schemeClr val="accent1">
                <a:lumMod val="40000"/>
                <a:lumOff val="60000"/>
              </a:schemeClr>
            </a:solidFill>
            <a:prstDash val="solid"/>
            <a:round/>
            <a:headEnd/>
            <a:tailEnd/>
          </a:ln>
          <a:effectLst>
            <a:outerShdw blurRad="50800" dist="50800" dir="5400000" algn="ctr" rotWithShape="0">
              <a:srgbClr val="000000">
                <a:alpha val="0"/>
              </a:srgbClr>
            </a:outerShdw>
          </a:effectLst>
        </p:spPr>
        <p:txBody>
          <a:bodyPr lIns="182880" rIns="91440" anchor="ctr"/>
          <a:lstStyle/>
          <a:p>
            <a:r>
              <a:rPr lang="en-US" sz="1200" dirty="0">
                <a:sym typeface="Verdana" pitchFamily="34" charset="0"/>
              </a:rPr>
              <a:t>Client Proprietary</a:t>
            </a:r>
          </a:p>
        </p:txBody>
      </p:sp>
      <p:sp>
        <p:nvSpPr>
          <p:cNvPr id="2" name="Title 1"/>
          <p:cNvSpPr>
            <a:spLocks noGrp="1"/>
          </p:cNvSpPr>
          <p:nvPr>
            <p:ph type="title"/>
          </p:nvPr>
        </p:nvSpPr>
        <p:spPr/>
        <p:txBody>
          <a:bodyPr>
            <a:normAutofit/>
          </a:bodyPr>
          <a:lstStyle/>
          <a:p>
            <a:r>
              <a:rPr lang="en-US" sz="2400" dirty="0"/>
              <a:t>BDM – Selected Client Base (Contd.)</a:t>
            </a:r>
          </a:p>
        </p:txBody>
      </p:sp>
    </p:spTree>
    <p:extLst>
      <p:ext uri="{BB962C8B-B14F-4D97-AF65-F5344CB8AC3E}">
        <p14:creationId xmlns:p14="http://schemas.microsoft.com/office/powerpoint/2010/main" val="23598058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p:txBody>
          <a:bodyPr>
            <a:normAutofit/>
          </a:bodyPr>
          <a:lstStyle/>
          <a:p>
            <a:r>
              <a:rPr lang="en-US" sz="2400" dirty="0" smtClean="0"/>
              <a:t>CDM | B&amp;SP Process </a:t>
            </a:r>
            <a:r>
              <a:rPr lang="en-US" sz="2400" dirty="0"/>
              <a:t>A</a:t>
            </a:r>
            <a:r>
              <a:rPr lang="en-US" sz="2400" dirty="0" smtClean="0"/>
              <a:t>dvantages</a:t>
            </a:r>
            <a:endParaRPr lang="en-US" sz="2400" dirty="0"/>
          </a:p>
        </p:txBody>
      </p:sp>
      <p:cxnSp>
        <p:nvCxnSpPr>
          <p:cNvPr id="53" name="Straight Arrow Connector 52"/>
          <p:cNvCxnSpPr/>
          <p:nvPr/>
        </p:nvCxnSpPr>
        <p:spPr>
          <a:xfrm>
            <a:off x="3069388" y="6087404"/>
            <a:ext cx="3086727" cy="0"/>
          </a:xfrm>
          <a:prstGeom prst="straightConnector1">
            <a:avLst/>
          </a:prstGeom>
          <a:ln w="38100">
            <a:solidFill>
              <a:schemeClr val="accent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884940" y="5795488"/>
            <a:ext cx="3619220" cy="276999"/>
          </a:xfrm>
          <a:prstGeom prst="rect">
            <a:avLst/>
          </a:prstGeom>
          <a:noFill/>
        </p:spPr>
        <p:txBody>
          <a:bodyPr wrap="square" rtlCol="0">
            <a:spAutoFit/>
          </a:bodyPr>
          <a:lstStyle/>
          <a:p>
            <a:pPr algn="ctr"/>
            <a:r>
              <a:rPr lang="en-US" sz="1200" b="1" dirty="0">
                <a:solidFill>
                  <a:schemeClr val="accent1"/>
                </a:solidFill>
                <a:latin typeface="+mj-lt"/>
              </a:rPr>
              <a:t>Outcomes with Benefits – depiction only</a:t>
            </a:r>
          </a:p>
        </p:txBody>
      </p:sp>
      <p:sp>
        <p:nvSpPr>
          <p:cNvPr id="66" name="Rectangular Callout 65"/>
          <p:cNvSpPr/>
          <p:nvPr/>
        </p:nvSpPr>
        <p:spPr>
          <a:xfrm>
            <a:off x="6604958" y="5792596"/>
            <a:ext cx="2235078" cy="321833"/>
          </a:xfrm>
          <a:prstGeom prst="wedgeRectCallout">
            <a:avLst>
              <a:gd name="adj1" fmla="val -31994"/>
              <a:gd name="adj2" fmla="val 127304"/>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mj-lt"/>
              </a:rPr>
              <a:t>Process value adds</a:t>
            </a:r>
          </a:p>
        </p:txBody>
      </p:sp>
      <p:sp>
        <p:nvSpPr>
          <p:cNvPr id="4" name="Rounded Rectangle 3"/>
          <p:cNvSpPr/>
          <p:nvPr/>
        </p:nvSpPr>
        <p:spPr bwMode="auto">
          <a:xfrm>
            <a:off x="198185" y="1605480"/>
            <a:ext cx="11681998" cy="4089138"/>
          </a:xfrm>
          <a:prstGeom prst="roundRect">
            <a:avLst>
              <a:gd name="adj" fmla="val 0"/>
            </a:avLst>
          </a:prstGeom>
          <a:solidFill>
            <a:schemeClr val="bg1"/>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1000" b="1" dirty="0">
                <a:solidFill>
                  <a:prstClr val="white"/>
                </a:solidFill>
                <a:latin typeface="+mj-lt"/>
                <a:ea typeface="Verdana" pitchFamily="34" charset="0"/>
                <a:cs typeface="Verdana" pitchFamily="34" charset="0"/>
              </a:rPr>
              <a:t>CDM</a:t>
            </a:r>
          </a:p>
        </p:txBody>
      </p:sp>
      <p:cxnSp>
        <p:nvCxnSpPr>
          <p:cNvPr id="5" name="Straight Connector 4"/>
          <p:cNvCxnSpPr/>
          <p:nvPr/>
        </p:nvCxnSpPr>
        <p:spPr>
          <a:xfrm>
            <a:off x="200863" y="3625416"/>
            <a:ext cx="11668591"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6" name="Straight Connector 5"/>
          <p:cNvCxnSpPr/>
          <p:nvPr/>
        </p:nvCxnSpPr>
        <p:spPr>
          <a:xfrm>
            <a:off x="218095" y="4474597"/>
            <a:ext cx="11668591"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7" name="Straight Arrow Connector 6"/>
          <p:cNvCxnSpPr/>
          <p:nvPr/>
        </p:nvCxnSpPr>
        <p:spPr>
          <a:xfrm>
            <a:off x="1309469" y="1437821"/>
            <a:ext cx="0" cy="4256797"/>
          </a:xfrm>
          <a:prstGeom prst="straightConnector1">
            <a:avLst/>
          </a:prstGeom>
          <a:ln w="2857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439016" y="1565198"/>
            <a:ext cx="1751" cy="4108396"/>
          </a:xfrm>
          <a:prstGeom prst="straightConnector1">
            <a:avLst/>
          </a:prstGeom>
          <a:ln w="2857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257389" y="1451974"/>
            <a:ext cx="0" cy="4259496"/>
          </a:xfrm>
          <a:prstGeom prst="straightConnector1">
            <a:avLst/>
          </a:prstGeom>
          <a:ln w="2857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117204" y="1203654"/>
            <a:ext cx="647124" cy="371069"/>
          </a:xfrm>
          <a:prstGeom prst="roundRect">
            <a:avLst/>
          </a:prstGeom>
          <a:solidFill>
            <a:schemeClr val="bg1">
              <a:lumMod val="85000"/>
            </a:schemeClr>
          </a:solidFill>
          <a:ln>
            <a:noFill/>
          </a:ln>
          <a:effectLst/>
        </p:spPr>
        <p:txBody>
          <a:bodyPr wrap="none" lIns="45720" rIns="45720" anchor="ctr">
            <a:noAutofit/>
          </a:bodyPr>
          <a:lstStyle/>
          <a:p>
            <a:pPr algn="ctr" fontAlgn="b"/>
            <a:r>
              <a:rPr lang="en-US" sz="1000" b="1" dirty="0">
                <a:solidFill>
                  <a:srgbClr val="000000"/>
                </a:solidFill>
                <a:latin typeface="+mj-lt"/>
              </a:rPr>
              <a:t>DB</a:t>
            </a:r>
          </a:p>
          <a:p>
            <a:pPr algn="ctr" fontAlgn="b"/>
            <a:r>
              <a:rPr lang="en-US" sz="1000" b="1" dirty="0">
                <a:solidFill>
                  <a:srgbClr val="000000"/>
                </a:solidFill>
                <a:latin typeface="+mj-lt"/>
              </a:rPr>
              <a:t> Go-live</a:t>
            </a:r>
          </a:p>
        </p:txBody>
      </p:sp>
      <p:sp>
        <p:nvSpPr>
          <p:cNvPr id="11" name="Rounded Rectangle 10"/>
          <p:cNvSpPr/>
          <p:nvPr/>
        </p:nvSpPr>
        <p:spPr>
          <a:xfrm>
            <a:off x="4038887" y="1197847"/>
            <a:ext cx="431417" cy="249499"/>
          </a:xfrm>
          <a:prstGeom prst="roundRect">
            <a:avLst/>
          </a:prstGeom>
          <a:solidFill>
            <a:schemeClr val="bg1">
              <a:lumMod val="85000"/>
            </a:schemeClr>
          </a:solidFill>
          <a:ln>
            <a:noFill/>
          </a:ln>
          <a:effectLst/>
        </p:spPr>
        <p:txBody>
          <a:bodyPr wrap="none" lIns="45720" rIns="45720" anchor="ctr">
            <a:noAutofit/>
          </a:bodyPr>
          <a:lstStyle/>
          <a:p>
            <a:pPr algn="ctr" fontAlgn="b"/>
            <a:r>
              <a:rPr lang="en-US" sz="1000" b="1" dirty="0">
                <a:solidFill>
                  <a:srgbClr val="000000"/>
                </a:solidFill>
                <a:latin typeface="+mj-lt"/>
              </a:rPr>
              <a:t>FPI</a:t>
            </a:r>
          </a:p>
        </p:txBody>
      </p:sp>
      <p:sp>
        <p:nvSpPr>
          <p:cNvPr id="12" name="Rounded Rectangle 11"/>
          <p:cNvSpPr/>
          <p:nvPr/>
        </p:nvSpPr>
        <p:spPr bwMode="auto">
          <a:xfrm>
            <a:off x="1348717" y="1751699"/>
            <a:ext cx="754974" cy="232179"/>
          </a:xfrm>
          <a:prstGeom prst="roundRect">
            <a:avLst/>
          </a:prstGeom>
          <a:solidFill>
            <a:srgbClr val="D1ECF9"/>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100" b="1" dirty="0">
                <a:solidFill>
                  <a:schemeClr val="tx1"/>
                </a:solidFill>
              </a:rPr>
              <a:t>eCRF</a:t>
            </a:r>
          </a:p>
        </p:txBody>
      </p:sp>
      <p:sp>
        <p:nvSpPr>
          <p:cNvPr id="13" name="Rounded Rectangle 12"/>
          <p:cNvSpPr/>
          <p:nvPr/>
        </p:nvSpPr>
        <p:spPr bwMode="auto">
          <a:xfrm>
            <a:off x="2134040" y="1751699"/>
            <a:ext cx="1109100" cy="247660"/>
          </a:xfrm>
          <a:prstGeom prst="roundRect">
            <a:avLst/>
          </a:prstGeom>
          <a:solidFill>
            <a:srgbClr val="D1ECF9"/>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100" b="1" dirty="0">
                <a:solidFill>
                  <a:schemeClr val="tx1"/>
                </a:solidFill>
              </a:rPr>
              <a:t>EDC Build</a:t>
            </a:r>
          </a:p>
        </p:txBody>
      </p:sp>
      <p:sp>
        <p:nvSpPr>
          <p:cNvPr id="14" name="Rounded Rectangle 13"/>
          <p:cNvSpPr/>
          <p:nvPr/>
        </p:nvSpPr>
        <p:spPr bwMode="auto">
          <a:xfrm>
            <a:off x="1815956" y="3945277"/>
            <a:ext cx="1137370" cy="358795"/>
          </a:xfrm>
          <a:prstGeom prst="roundRect">
            <a:avLst/>
          </a:prstGeom>
          <a:solidFill>
            <a:schemeClr val="accent1">
              <a:lumMod val="60000"/>
              <a:lumOff val="40000"/>
            </a:schemeClr>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defTabSz="914377"/>
            <a:r>
              <a:rPr lang="en-US" sz="1100" b="1" dirty="0">
                <a:solidFill>
                  <a:schemeClr val="tx1"/>
                </a:solidFill>
              </a:rPr>
              <a:t>Edit Check Statistical</a:t>
            </a:r>
          </a:p>
        </p:txBody>
      </p:sp>
      <p:sp>
        <p:nvSpPr>
          <p:cNvPr id="15" name="Rounded Rectangle 14"/>
          <p:cNvSpPr/>
          <p:nvPr/>
        </p:nvSpPr>
        <p:spPr bwMode="auto">
          <a:xfrm>
            <a:off x="3541621" y="4520729"/>
            <a:ext cx="1363163" cy="518370"/>
          </a:xfrm>
          <a:prstGeom prst="roundRect">
            <a:avLst/>
          </a:prstGeom>
          <a:solidFill>
            <a:schemeClr val="tx2">
              <a:lumMod val="20000"/>
              <a:lumOff val="80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defTabSz="914377"/>
            <a:r>
              <a:rPr lang="en-US" sz="1100" b="1" dirty="0">
                <a:solidFill>
                  <a:schemeClr val="tx1"/>
                </a:solidFill>
              </a:rPr>
              <a:t>Stat Programming Specifications</a:t>
            </a:r>
          </a:p>
        </p:txBody>
      </p:sp>
      <p:cxnSp>
        <p:nvCxnSpPr>
          <p:cNvPr id="16" name="Elbow Connector 15"/>
          <p:cNvCxnSpPr>
            <a:stCxn id="14" idx="0"/>
            <a:endCxn id="21" idx="2"/>
          </p:cNvCxnSpPr>
          <p:nvPr/>
        </p:nvCxnSpPr>
        <p:spPr>
          <a:xfrm rot="16200000" flipV="1">
            <a:off x="1452082" y="3012718"/>
            <a:ext cx="1602131" cy="262989"/>
          </a:xfrm>
          <a:prstGeom prst="bentConnector3">
            <a:avLst>
              <a:gd name="adj1" fmla="val 50000"/>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2463080" y="3679201"/>
            <a:ext cx="1186394" cy="224466"/>
          </a:xfrm>
          <a:prstGeom prst="roundRect">
            <a:avLst/>
          </a:prstGeom>
          <a:solidFill>
            <a:schemeClr val="accent1">
              <a:lumMod val="60000"/>
              <a:lumOff val="40000"/>
            </a:schemeClr>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defTabSz="914377"/>
            <a:r>
              <a:rPr lang="en-US" sz="1100" b="1" dirty="0">
                <a:solidFill>
                  <a:schemeClr val="tx1"/>
                </a:solidFill>
              </a:rPr>
              <a:t>SAP</a:t>
            </a:r>
          </a:p>
        </p:txBody>
      </p:sp>
      <p:sp>
        <p:nvSpPr>
          <p:cNvPr id="18" name="Pentagon 17"/>
          <p:cNvSpPr/>
          <p:nvPr/>
        </p:nvSpPr>
        <p:spPr bwMode="auto">
          <a:xfrm>
            <a:off x="198149" y="1879082"/>
            <a:ext cx="1036935" cy="662155"/>
          </a:xfrm>
          <a:prstGeom prst="homePlate">
            <a:avLst/>
          </a:prstGeom>
          <a:solidFill>
            <a:srgbClr val="B0DFF3"/>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defTabSz="914377"/>
            <a:r>
              <a:rPr lang="en-US" sz="1200" b="1" dirty="0">
                <a:solidFill>
                  <a:schemeClr val="tx1"/>
                </a:solidFill>
              </a:rPr>
              <a:t>CDM</a:t>
            </a:r>
          </a:p>
        </p:txBody>
      </p:sp>
      <p:sp>
        <p:nvSpPr>
          <p:cNvPr id="19" name="Pentagon 18"/>
          <p:cNvSpPr/>
          <p:nvPr/>
        </p:nvSpPr>
        <p:spPr bwMode="auto">
          <a:xfrm>
            <a:off x="198149" y="3711157"/>
            <a:ext cx="1036935" cy="662155"/>
          </a:xfrm>
          <a:prstGeom prst="homePlate">
            <a:avLst/>
          </a:prstGeom>
          <a:solidFill>
            <a:schemeClr val="accent1">
              <a:lumMod val="60000"/>
              <a:lumOff val="40000"/>
            </a:schemeClr>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defTabSz="914377"/>
            <a:r>
              <a:rPr lang="en-US" sz="1200" b="1" dirty="0">
                <a:solidFill>
                  <a:schemeClr val="tx1"/>
                </a:solidFill>
              </a:rPr>
              <a:t>Biostats</a:t>
            </a:r>
          </a:p>
        </p:txBody>
      </p:sp>
      <p:sp>
        <p:nvSpPr>
          <p:cNvPr id="20" name="Pentagon 19"/>
          <p:cNvSpPr/>
          <p:nvPr/>
        </p:nvSpPr>
        <p:spPr bwMode="auto">
          <a:xfrm>
            <a:off x="198149" y="4577659"/>
            <a:ext cx="1036935" cy="662155"/>
          </a:xfrm>
          <a:prstGeom prst="homePlate">
            <a:avLst/>
          </a:prstGeom>
          <a:solidFill>
            <a:schemeClr val="tx2">
              <a:lumMod val="20000"/>
              <a:lumOff val="80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defTabSz="914377"/>
            <a:r>
              <a:rPr lang="en-US" sz="1200" b="1" dirty="0">
                <a:solidFill>
                  <a:schemeClr val="tx1"/>
                </a:solidFill>
              </a:rPr>
              <a:t>Clinical </a:t>
            </a:r>
          </a:p>
          <a:p>
            <a:pPr defTabSz="914377"/>
            <a:r>
              <a:rPr lang="en-US" sz="1200" b="1" dirty="0">
                <a:solidFill>
                  <a:schemeClr val="tx1"/>
                </a:solidFill>
              </a:rPr>
              <a:t>Stat </a:t>
            </a:r>
          </a:p>
          <a:p>
            <a:pPr defTabSz="914377"/>
            <a:r>
              <a:rPr lang="en-US" sz="1200" b="1" dirty="0">
                <a:solidFill>
                  <a:schemeClr val="tx1"/>
                </a:solidFill>
              </a:rPr>
              <a:t>Prog.</a:t>
            </a:r>
          </a:p>
        </p:txBody>
      </p:sp>
      <p:sp>
        <p:nvSpPr>
          <p:cNvPr id="21" name="Rounded Rectangle 20"/>
          <p:cNvSpPr/>
          <p:nvPr/>
        </p:nvSpPr>
        <p:spPr bwMode="auto">
          <a:xfrm>
            <a:off x="1420603" y="2033574"/>
            <a:ext cx="1402100" cy="309572"/>
          </a:xfrm>
          <a:prstGeom prst="roundRect">
            <a:avLst/>
          </a:prstGeom>
          <a:solidFill>
            <a:srgbClr val="D1ECF9"/>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100" b="1" dirty="0">
                <a:solidFill>
                  <a:schemeClr val="tx1"/>
                </a:solidFill>
              </a:rPr>
              <a:t>Edit Check Spec</a:t>
            </a:r>
          </a:p>
        </p:txBody>
      </p:sp>
      <p:sp>
        <p:nvSpPr>
          <p:cNvPr id="22" name="Rounded Rectangle 21"/>
          <p:cNvSpPr/>
          <p:nvPr/>
        </p:nvSpPr>
        <p:spPr>
          <a:xfrm>
            <a:off x="413858" y="1184181"/>
            <a:ext cx="1743640" cy="263165"/>
          </a:xfrm>
          <a:prstGeom prst="roundRect">
            <a:avLst/>
          </a:prstGeom>
          <a:solidFill>
            <a:schemeClr val="bg1">
              <a:lumMod val="85000"/>
            </a:schemeClr>
          </a:solidFill>
          <a:ln>
            <a:noFill/>
          </a:ln>
          <a:effectLst/>
        </p:spPr>
        <p:txBody>
          <a:bodyPr wrap="none" lIns="45720" rIns="45720" anchor="ctr">
            <a:noAutofit/>
          </a:bodyPr>
          <a:lstStyle/>
          <a:p>
            <a:pPr algn="ctr" fontAlgn="b"/>
            <a:r>
              <a:rPr lang="en-US" sz="1000" b="1" dirty="0">
                <a:solidFill>
                  <a:srgbClr val="000000"/>
                </a:solidFill>
                <a:latin typeface="+mj-lt"/>
              </a:rPr>
              <a:t>Final Approved Protocol</a:t>
            </a:r>
          </a:p>
        </p:txBody>
      </p:sp>
      <p:cxnSp>
        <p:nvCxnSpPr>
          <p:cNvPr id="23" name="Straight Arrow Connector 22"/>
          <p:cNvCxnSpPr/>
          <p:nvPr/>
        </p:nvCxnSpPr>
        <p:spPr>
          <a:xfrm>
            <a:off x="10228011" y="1451974"/>
            <a:ext cx="9940" cy="4259496"/>
          </a:xfrm>
          <a:prstGeom prst="straightConnector1">
            <a:avLst/>
          </a:prstGeom>
          <a:ln w="2857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369102" y="1198334"/>
            <a:ext cx="633701" cy="263165"/>
          </a:xfrm>
          <a:prstGeom prst="roundRect">
            <a:avLst/>
          </a:prstGeom>
          <a:solidFill>
            <a:schemeClr val="bg1">
              <a:lumMod val="85000"/>
            </a:schemeClr>
          </a:solidFill>
          <a:ln>
            <a:noFill/>
          </a:ln>
          <a:effectLst/>
        </p:spPr>
        <p:txBody>
          <a:bodyPr wrap="none" lIns="45720" rIns="45720" anchor="ctr">
            <a:noAutofit/>
          </a:bodyPr>
          <a:lstStyle/>
          <a:p>
            <a:pPr algn="ctr" fontAlgn="b"/>
            <a:r>
              <a:rPr lang="en-US" sz="1000" b="1" dirty="0">
                <a:solidFill>
                  <a:srgbClr val="000000"/>
                </a:solidFill>
                <a:latin typeface="+mj-lt"/>
              </a:rPr>
              <a:t>LPLV</a:t>
            </a:r>
          </a:p>
        </p:txBody>
      </p:sp>
      <p:sp>
        <p:nvSpPr>
          <p:cNvPr id="25" name="Rounded Rectangle 24"/>
          <p:cNvSpPr/>
          <p:nvPr/>
        </p:nvSpPr>
        <p:spPr>
          <a:xfrm>
            <a:off x="9840582" y="1198334"/>
            <a:ext cx="774858" cy="263165"/>
          </a:xfrm>
          <a:prstGeom prst="roundRect">
            <a:avLst/>
          </a:prstGeom>
          <a:solidFill>
            <a:schemeClr val="bg1">
              <a:lumMod val="85000"/>
            </a:schemeClr>
          </a:solidFill>
          <a:ln>
            <a:noFill/>
          </a:ln>
          <a:effectLst/>
        </p:spPr>
        <p:txBody>
          <a:bodyPr wrap="none" lIns="45720" rIns="45720" anchor="ctr">
            <a:noAutofit/>
          </a:bodyPr>
          <a:lstStyle/>
          <a:p>
            <a:pPr algn="ctr" fontAlgn="b"/>
            <a:r>
              <a:rPr lang="en-US" sz="1000" b="1" dirty="0" smtClean="0">
                <a:solidFill>
                  <a:srgbClr val="000000"/>
                </a:solidFill>
                <a:latin typeface="+mj-lt"/>
              </a:rPr>
              <a:t>DB Freeze</a:t>
            </a:r>
            <a:endParaRPr lang="en-US" sz="1000" b="1" dirty="0">
              <a:solidFill>
                <a:srgbClr val="000000"/>
              </a:solidFill>
              <a:latin typeface="+mj-lt"/>
            </a:endParaRPr>
          </a:p>
        </p:txBody>
      </p:sp>
      <p:cxnSp>
        <p:nvCxnSpPr>
          <p:cNvPr id="26" name="Straight Arrow Connector 25"/>
          <p:cNvCxnSpPr/>
          <p:nvPr/>
        </p:nvCxnSpPr>
        <p:spPr>
          <a:xfrm>
            <a:off x="7316542" y="1565198"/>
            <a:ext cx="0" cy="4146272"/>
          </a:xfrm>
          <a:prstGeom prst="straightConnector1">
            <a:avLst/>
          </a:prstGeom>
          <a:ln w="2857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819289" y="1196400"/>
            <a:ext cx="970683" cy="378323"/>
          </a:xfrm>
          <a:prstGeom prst="roundRect">
            <a:avLst/>
          </a:prstGeom>
          <a:solidFill>
            <a:schemeClr val="bg1">
              <a:lumMod val="85000"/>
            </a:schemeClr>
          </a:solidFill>
          <a:ln>
            <a:noFill/>
          </a:ln>
          <a:effectLst/>
        </p:spPr>
        <p:txBody>
          <a:bodyPr wrap="none" lIns="45720" rIns="45720" anchor="ctr">
            <a:noAutofit/>
          </a:bodyPr>
          <a:lstStyle/>
          <a:p>
            <a:pPr algn="ctr" fontAlgn="b"/>
            <a:r>
              <a:rPr lang="it-IT" sz="1000" b="1" dirty="0">
                <a:solidFill>
                  <a:srgbClr val="000000"/>
                </a:solidFill>
                <a:latin typeface="+mj-lt"/>
              </a:rPr>
              <a:t>~50% data in</a:t>
            </a:r>
            <a:endParaRPr lang="en-US" sz="1000" b="1" dirty="0">
              <a:solidFill>
                <a:srgbClr val="000000"/>
              </a:solidFill>
              <a:latin typeface="+mj-lt"/>
            </a:endParaRPr>
          </a:p>
        </p:txBody>
      </p:sp>
      <p:cxnSp>
        <p:nvCxnSpPr>
          <p:cNvPr id="28" name="Straight Arrow Connector 27"/>
          <p:cNvCxnSpPr/>
          <p:nvPr/>
        </p:nvCxnSpPr>
        <p:spPr>
          <a:xfrm>
            <a:off x="8685954" y="1451974"/>
            <a:ext cx="11551" cy="4259496"/>
          </a:xfrm>
          <a:prstGeom prst="straightConnector1">
            <a:avLst/>
          </a:prstGeom>
          <a:ln w="2857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628589" y="1522739"/>
            <a:ext cx="0" cy="4259496"/>
          </a:xfrm>
          <a:prstGeom prst="straightConnector1">
            <a:avLst/>
          </a:prstGeom>
          <a:ln w="28575">
            <a:solidFill>
              <a:schemeClr val="bg1">
                <a:lumMod val="5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10997470" y="1193200"/>
            <a:ext cx="882712" cy="339064"/>
          </a:xfrm>
          <a:prstGeom prst="roundRect">
            <a:avLst/>
          </a:prstGeom>
          <a:solidFill>
            <a:schemeClr val="bg1">
              <a:lumMod val="85000"/>
            </a:schemeClr>
          </a:solidFill>
          <a:ln>
            <a:noFill/>
          </a:ln>
          <a:effectLst/>
        </p:spPr>
        <p:txBody>
          <a:bodyPr wrap="none" lIns="45720" rIns="45720" anchor="ctr">
            <a:noAutofit/>
          </a:bodyPr>
          <a:lstStyle/>
          <a:p>
            <a:pPr algn="ctr" fontAlgn="b"/>
            <a:r>
              <a:rPr lang="en-US" sz="1000" b="1" dirty="0">
                <a:solidFill>
                  <a:srgbClr val="000000"/>
                </a:solidFill>
                <a:latin typeface="+mj-lt"/>
              </a:rPr>
              <a:t>TFL</a:t>
            </a:r>
          </a:p>
          <a:p>
            <a:pPr algn="ctr" fontAlgn="b"/>
            <a:r>
              <a:rPr lang="en-US" sz="1000" b="1" dirty="0">
                <a:solidFill>
                  <a:srgbClr val="000000"/>
                </a:solidFill>
                <a:latin typeface="+mj-lt"/>
              </a:rPr>
              <a:t> Generation</a:t>
            </a:r>
          </a:p>
        </p:txBody>
      </p:sp>
      <p:sp>
        <p:nvSpPr>
          <p:cNvPr id="31" name="Rounded Rectangle 30"/>
          <p:cNvSpPr/>
          <p:nvPr/>
        </p:nvSpPr>
        <p:spPr bwMode="auto">
          <a:xfrm>
            <a:off x="8840036" y="1654520"/>
            <a:ext cx="1308381" cy="710138"/>
          </a:xfrm>
          <a:prstGeom prst="roundRect">
            <a:avLst/>
          </a:prstGeom>
          <a:solidFill>
            <a:srgbClr val="D1ECF9"/>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100" b="1" dirty="0">
                <a:solidFill>
                  <a:schemeClr val="tx1"/>
                </a:solidFill>
              </a:rPr>
              <a:t>Pre Lock </a:t>
            </a:r>
          </a:p>
          <a:p>
            <a:pPr algn="ctr" defTabSz="914377"/>
            <a:r>
              <a:rPr lang="en-US" sz="1100" b="1" dirty="0">
                <a:solidFill>
                  <a:schemeClr val="tx1"/>
                </a:solidFill>
              </a:rPr>
              <a:t>Activities- </a:t>
            </a:r>
            <a:r>
              <a:rPr lang="en-US" sz="1100" b="1" dirty="0" smtClean="0">
                <a:solidFill>
                  <a:schemeClr val="tx1"/>
                </a:solidFill>
              </a:rPr>
              <a:t>Final </a:t>
            </a:r>
            <a:endParaRPr lang="en-US" sz="1100" b="1" dirty="0">
              <a:solidFill>
                <a:schemeClr val="tx1"/>
              </a:solidFill>
            </a:endParaRPr>
          </a:p>
          <a:p>
            <a:pPr algn="ctr" defTabSz="914377"/>
            <a:r>
              <a:rPr lang="en-US" sz="1100" b="1" dirty="0">
                <a:solidFill>
                  <a:schemeClr val="tx1"/>
                </a:solidFill>
              </a:rPr>
              <a:t>Checks &amp; </a:t>
            </a:r>
            <a:r>
              <a:rPr lang="en-US" sz="1100" b="1" dirty="0" smtClean="0">
                <a:solidFill>
                  <a:schemeClr val="tx1"/>
                </a:solidFill>
              </a:rPr>
              <a:t>Recon</a:t>
            </a:r>
            <a:endParaRPr lang="en-US" sz="1100" b="1" dirty="0">
              <a:solidFill>
                <a:schemeClr val="tx1"/>
              </a:solidFill>
            </a:endParaRPr>
          </a:p>
        </p:txBody>
      </p:sp>
      <p:sp>
        <p:nvSpPr>
          <p:cNvPr id="32" name="Rounded Rectangle 31"/>
          <p:cNvSpPr/>
          <p:nvPr/>
        </p:nvSpPr>
        <p:spPr bwMode="auto">
          <a:xfrm>
            <a:off x="6845903" y="3726501"/>
            <a:ext cx="970684" cy="408655"/>
          </a:xfrm>
          <a:prstGeom prst="roundRect">
            <a:avLst/>
          </a:prstGeom>
          <a:solidFill>
            <a:schemeClr val="accent1">
              <a:lumMod val="60000"/>
              <a:lumOff val="40000"/>
            </a:schemeClr>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defTabSz="914377"/>
            <a:r>
              <a:rPr lang="en-US" sz="1100" b="1" dirty="0">
                <a:solidFill>
                  <a:schemeClr val="tx1"/>
                </a:solidFill>
              </a:rPr>
              <a:t>Review draft TFL's</a:t>
            </a:r>
          </a:p>
        </p:txBody>
      </p:sp>
      <p:sp>
        <p:nvSpPr>
          <p:cNvPr id="33" name="Rounded Rectangle 32"/>
          <p:cNvSpPr/>
          <p:nvPr/>
        </p:nvSpPr>
        <p:spPr bwMode="auto">
          <a:xfrm>
            <a:off x="8242023" y="3681142"/>
            <a:ext cx="1027063" cy="438683"/>
          </a:xfrm>
          <a:prstGeom prst="roundRect">
            <a:avLst/>
          </a:prstGeom>
          <a:solidFill>
            <a:schemeClr val="accent1">
              <a:lumMod val="60000"/>
              <a:lumOff val="40000"/>
            </a:schemeClr>
          </a:solidFill>
          <a:ln w="95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defTabSz="914377"/>
            <a:r>
              <a:rPr lang="en-US" sz="1100" b="1" dirty="0">
                <a:solidFill>
                  <a:schemeClr val="tx1"/>
                </a:solidFill>
              </a:rPr>
              <a:t>Review  Pre DBL TFL’s</a:t>
            </a:r>
          </a:p>
        </p:txBody>
      </p:sp>
      <p:sp>
        <p:nvSpPr>
          <p:cNvPr id="34" name="Rounded Rectangle 33"/>
          <p:cNvSpPr/>
          <p:nvPr/>
        </p:nvSpPr>
        <p:spPr bwMode="auto">
          <a:xfrm>
            <a:off x="5159157" y="4575117"/>
            <a:ext cx="1509990" cy="337023"/>
          </a:xfrm>
          <a:prstGeom prst="roundRect">
            <a:avLst/>
          </a:prstGeom>
          <a:solidFill>
            <a:schemeClr val="tx2">
              <a:lumMod val="20000"/>
              <a:lumOff val="80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defTabSz="914377"/>
            <a:r>
              <a:rPr lang="en-US" sz="1100" b="1" dirty="0">
                <a:solidFill>
                  <a:schemeClr val="tx1"/>
                </a:solidFill>
              </a:rPr>
              <a:t>Review SDTM Extracts</a:t>
            </a:r>
          </a:p>
        </p:txBody>
      </p:sp>
      <p:sp>
        <p:nvSpPr>
          <p:cNvPr id="35" name="Rounded Rectangle 34"/>
          <p:cNvSpPr/>
          <p:nvPr/>
        </p:nvSpPr>
        <p:spPr bwMode="auto">
          <a:xfrm>
            <a:off x="4979263" y="5012537"/>
            <a:ext cx="1456027" cy="288574"/>
          </a:xfrm>
          <a:prstGeom prst="roundRect">
            <a:avLst/>
          </a:prstGeom>
          <a:solidFill>
            <a:schemeClr val="tx2">
              <a:lumMod val="20000"/>
              <a:lumOff val="80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defTabSz="914377"/>
            <a:r>
              <a:rPr lang="en-US" sz="1100" b="1" dirty="0">
                <a:solidFill>
                  <a:schemeClr val="tx1"/>
                </a:solidFill>
              </a:rPr>
              <a:t>Programming </a:t>
            </a:r>
          </a:p>
          <a:p>
            <a:pPr algn="ctr" defTabSz="914377"/>
            <a:r>
              <a:rPr lang="en-US" sz="1100" b="1" dirty="0">
                <a:solidFill>
                  <a:schemeClr val="tx1"/>
                </a:solidFill>
              </a:rPr>
              <a:t>SAS Macros</a:t>
            </a:r>
          </a:p>
        </p:txBody>
      </p:sp>
      <p:sp>
        <p:nvSpPr>
          <p:cNvPr id="36" name="Rounded Rectangle 35"/>
          <p:cNvSpPr/>
          <p:nvPr/>
        </p:nvSpPr>
        <p:spPr bwMode="auto">
          <a:xfrm>
            <a:off x="4263075" y="1745803"/>
            <a:ext cx="3397398" cy="439038"/>
          </a:xfrm>
          <a:prstGeom prst="roundRect">
            <a:avLst/>
          </a:prstGeom>
          <a:solidFill>
            <a:srgbClr val="D1ECF9"/>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100" b="1" dirty="0">
                <a:solidFill>
                  <a:schemeClr val="tx1"/>
                </a:solidFill>
              </a:rPr>
              <a:t>Ongoing CDM activities - validation, coding, reconciliation</a:t>
            </a:r>
          </a:p>
        </p:txBody>
      </p:sp>
      <p:cxnSp>
        <p:nvCxnSpPr>
          <p:cNvPr id="37" name="Straight Arrow Connector 36"/>
          <p:cNvCxnSpPr/>
          <p:nvPr/>
        </p:nvCxnSpPr>
        <p:spPr>
          <a:xfrm>
            <a:off x="1352687" y="5659330"/>
            <a:ext cx="2130115" cy="0"/>
          </a:xfrm>
          <a:prstGeom prst="straightConnector1">
            <a:avLst/>
          </a:prstGeom>
          <a:ln w="38100">
            <a:solidFill>
              <a:schemeClr val="accent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618298" y="5364903"/>
            <a:ext cx="1563881" cy="307777"/>
          </a:xfrm>
          <a:prstGeom prst="rect">
            <a:avLst/>
          </a:prstGeom>
          <a:noFill/>
        </p:spPr>
        <p:txBody>
          <a:bodyPr wrap="square" rtlCol="0">
            <a:spAutoFit/>
          </a:bodyPr>
          <a:lstStyle/>
          <a:p>
            <a:pPr algn="ctr"/>
            <a:r>
              <a:rPr lang="en-US" sz="1400" b="1" dirty="0" smtClean="0">
                <a:solidFill>
                  <a:schemeClr val="accent1"/>
                </a:solidFill>
                <a:latin typeface="+mj-lt"/>
              </a:rPr>
              <a:t>4-6 </a:t>
            </a:r>
            <a:r>
              <a:rPr lang="en-US" sz="1400" b="1" dirty="0">
                <a:solidFill>
                  <a:schemeClr val="accent1"/>
                </a:solidFill>
                <a:latin typeface="+mj-lt"/>
              </a:rPr>
              <a:t>weeks</a:t>
            </a:r>
          </a:p>
        </p:txBody>
      </p:sp>
      <p:cxnSp>
        <p:nvCxnSpPr>
          <p:cNvPr id="39" name="Straight Arrow Connector 38"/>
          <p:cNvCxnSpPr/>
          <p:nvPr/>
        </p:nvCxnSpPr>
        <p:spPr>
          <a:xfrm>
            <a:off x="8732091" y="5630412"/>
            <a:ext cx="1515800" cy="0"/>
          </a:xfrm>
          <a:prstGeom prst="straightConnector1">
            <a:avLst/>
          </a:prstGeom>
          <a:ln w="38100">
            <a:solidFill>
              <a:schemeClr val="accent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732091" y="5329897"/>
            <a:ext cx="1563881" cy="307777"/>
          </a:xfrm>
          <a:prstGeom prst="rect">
            <a:avLst/>
          </a:prstGeom>
          <a:noFill/>
        </p:spPr>
        <p:txBody>
          <a:bodyPr wrap="square" rtlCol="0">
            <a:spAutoFit/>
          </a:bodyPr>
          <a:lstStyle/>
          <a:p>
            <a:pPr algn="ctr"/>
            <a:r>
              <a:rPr lang="en-US" sz="1400" b="1" dirty="0">
                <a:solidFill>
                  <a:schemeClr val="accent1"/>
                </a:solidFill>
                <a:latin typeface="+mj-lt"/>
              </a:rPr>
              <a:t>3-4 weeks</a:t>
            </a:r>
          </a:p>
        </p:txBody>
      </p:sp>
      <p:cxnSp>
        <p:nvCxnSpPr>
          <p:cNvPr id="41" name="Straight Arrow Connector 40"/>
          <p:cNvCxnSpPr/>
          <p:nvPr/>
        </p:nvCxnSpPr>
        <p:spPr>
          <a:xfrm>
            <a:off x="10239887" y="5630412"/>
            <a:ext cx="1388702" cy="0"/>
          </a:xfrm>
          <a:prstGeom prst="straightConnector1">
            <a:avLst/>
          </a:prstGeom>
          <a:ln w="38100">
            <a:solidFill>
              <a:schemeClr val="accent1">
                <a:lumMod val="7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418830" y="5320616"/>
            <a:ext cx="1563881" cy="307777"/>
          </a:xfrm>
          <a:prstGeom prst="rect">
            <a:avLst/>
          </a:prstGeom>
          <a:noFill/>
        </p:spPr>
        <p:txBody>
          <a:bodyPr wrap="square" rtlCol="0">
            <a:spAutoFit/>
          </a:bodyPr>
          <a:lstStyle/>
          <a:p>
            <a:r>
              <a:rPr lang="en-US" sz="1400" b="1" dirty="0" smtClean="0">
                <a:solidFill>
                  <a:schemeClr val="accent1"/>
                </a:solidFill>
                <a:latin typeface="+mj-lt"/>
              </a:rPr>
              <a:t>2-3 </a:t>
            </a:r>
            <a:r>
              <a:rPr lang="en-US" sz="1400" b="1" dirty="0">
                <a:solidFill>
                  <a:schemeClr val="accent1"/>
                </a:solidFill>
                <a:latin typeface="+mj-lt"/>
              </a:rPr>
              <a:t>weeks</a:t>
            </a:r>
          </a:p>
        </p:txBody>
      </p:sp>
      <p:sp>
        <p:nvSpPr>
          <p:cNvPr id="43" name="Pentagon 42"/>
          <p:cNvSpPr/>
          <p:nvPr/>
        </p:nvSpPr>
        <p:spPr bwMode="auto">
          <a:xfrm>
            <a:off x="191845" y="2901267"/>
            <a:ext cx="1036935" cy="662155"/>
          </a:xfrm>
          <a:prstGeom prst="homePlate">
            <a:avLst/>
          </a:prstGeom>
          <a:solidFill>
            <a:schemeClr val="tx2">
              <a:lumMod val="60000"/>
              <a:lumOff val="40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defTabSz="914377"/>
            <a:r>
              <a:rPr lang="en-US" sz="1200" b="1" dirty="0">
                <a:solidFill>
                  <a:schemeClr val="tx1"/>
                </a:solidFill>
              </a:rPr>
              <a:t>Data </a:t>
            </a:r>
          </a:p>
          <a:p>
            <a:pPr defTabSz="914377"/>
            <a:r>
              <a:rPr lang="en-US" sz="1200" b="1" dirty="0" err="1">
                <a:solidFill>
                  <a:schemeClr val="tx1"/>
                </a:solidFill>
              </a:rPr>
              <a:t>Aquistion</a:t>
            </a:r>
            <a:endParaRPr lang="en-US" sz="1200" b="1" dirty="0">
              <a:solidFill>
                <a:schemeClr val="tx1"/>
              </a:solidFill>
            </a:endParaRPr>
          </a:p>
        </p:txBody>
      </p:sp>
      <p:sp>
        <p:nvSpPr>
          <p:cNvPr id="44" name="Rounded Rectangle 43"/>
          <p:cNvSpPr/>
          <p:nvPr/>
        </p:nvSpPr>
        <p:spPr bwMode="auto">
          <a:xfrm>
            <a:off x="2157498" y="2350617"/>
            <a:ext cx="1301230" cy="380815"/>
          </a:xfrm>
          <a:prstGeom prst="roundRect">
            <a:avLst/>
          </a:prstGeom>
          <a:solidFill>
            <a:srgbClr val="D1ECF9"/>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100" b="1" dirty="0">
                <a:solidFill>
                  <a:schemeClr val="tx1"/>
                </a:solidFill>
              </a:rPr>
              <a:t>3rd Party Data Agreement</a:t>
            </a:r>
          </a:p>
        </p:txBody>
      </p:sp>
      <p:sp>
        <p:nvSpPr>
          <p:cNvPr id="45" name="Rounded Rectangle 44"/>
          <p:cNvSpPr/>
          <p:nvPr/>
        </p:nvSpPr>
        <p:spPr bwMode="auto">
          <a:xfrm>
            <a:off x="4844624" y="2905468"/>
            <a:ext cx="3397398" cy="439038"/>
          </a:xfrm>
          <a:prstGeom prst="roundRect">
            <a:avLst/>
          </a:prstGeom>
          <a:solidFill>
            <a:schemeClr val="tx2">
              <a:lumMod val="60000"/>
              <a:lumOff val="40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defTabSz="914377"/>
            <a:r>
              <a:rPr lang="en-US" sz="1100" b="1" dirty="0">
                <a:solidFill>
                  <a:schemeClr val="tx1"/>
                </a:solidFill>
              </a:rPr>
              <a:t>3rd Party Data Transfers</a:t>
            </a:r>
          </a:p>
        </p:txBody>
      </p:sp>
      <p:sp>
        <p:nvSpPr>
          <p:cNvPr id="46" name="Rounded Rectangle 45"/>
          <p:cNvSpPr/>
          <p:nvPr/>
        </p:nvSpPr>
        <p:spPr bwMode="auto">
          <a:xfrm>
            <a:off x="9039588" y="2395959"/>
            <a:ext cx="970685" cy="380815"/>
          </a:xfrm>
          <a:prstGeom prst="roundRect">
            <a:avLst/>
          </a:prstGeom>
          <a:solidFill>
            <a:srgbClr val="D1ECF9"/>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US" sz="1100" b="1" dirty="0">
                <a:solidFill>
                  <a:schemeClr val="tx1"/>
                </a:solidFill>
              </a:rPr>
              <a:t>Final Data </a:t>
            </a:r>
          </a:p>
          <a:p>
            <a:pPr algn="ctr" defTabSz="914377"/>
            <a:r>
              <a:rPr lang="en-US" sz="1100" b="1" dirty="0">
                <a:solidFill>
                  <a:schemeClr val="tx1"/>
                </a:solidFill>
              </a:rPr>
              <a:t>Transfer</a:t>
            </a:r>
          </a:p>
        </p:txBody>
      </p:sp>
      <p:sp>
        <p:nvSpPr>
          <p:cNvPr id="47" name="Rectangular Callout 46"/>
          <p:cNvSpPr/>
          <p:nvPr/>
        </p:nvSpPr>
        <p:spPr>
          <a:xfrm>
            <a:off x="4632948" y="3696118"/>
            <a:ext cx="1929279" cy="634937"/>
          </a:xfrm>
          <a:prstGeom prst="wedgeRectCallout">
            <a:avLst>
              <a:gd name="adj1" fmla="val 65565"/>
              <a:gd name="adj2" fmla="val -17342"/>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mj-lt"/>
              </a:rPr>
              <a:t>Standard  tracking and reconciliation steps</a:t>
            </a:r>
          </a:p>
        </p:txBody>
      </p:sp>
      <p:sp>
        <p:nvSpPr>
          <p:cNvPr id="48" name="Rectangular Callout 47"/>
          <p:cNvSpPr/>
          <p:nvPr/>
        </p:nvSpPr>
        <p:spPr>
          <a:xfrm>
            <a:off x="4521471" y="1185393"/>
            <a:ext cx="1967289" cy="428161"/>
          </a:xfrm>
          <a:prstGeom prst="wedgeRectCallout">
            <a:avLst>
              <a:gd name="adj1" fmla="val 883"/>
              <a:gd name="adj2" fmla="val 76805"/>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mj-lt"/>
              </a:rPr>
              <a:t>Data Trends, training sites</a:t>
            </a:r>
          </a:p>
        </p:txBody>
      </p:sp>
      <p:sp>
        <p:nvSpPr>
          <p:cNvPr id="49" name="Rectangular Callout 48"/>
          <p:cNvSpPr/>
          <p:nvPr/>
        </p:nvSpPr>
        <p:spPr>
          <a:xfrm>
            <a:off x="7202442" y="2189175"/>
            <a:ext cx="1516937" cy="358655"/>
          </a:xfrm>
          <a:prstGeom prst="wedgeRectCallout">
            <a:avLst>
              <a:gd name="adj1" fmla="val -45052"/>
              <a:gd name="adj2" fmla="val -137088"/>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mj-lt"/>
              </a:rPr>
              <a:t>“Clean as you go”</a:t>
            </a:r>
          </a:p>
        </p:txBody>
      </p:sp>
      <p:sp>
        <p:nvSpPr>
          <p:cNvPr id="50" name="Rectangular Callout 49"/>
          <p:cNvSpPr/>
          <p:nvPr/>
        </p:nvSpPr>
        <p:spPr>
          <a:xfrm>
            <a:off x="2028206" y="836717"/>
            <a:ext cx="1516937" cy="348605"/>
          </a:xfrm>
          <a:prstGeom prst="wedgeRectCallout">
            <a:avLst>
              <a:gd name="adj1" fmla="val -33181"/>
              <a:gd name="adj2" fmla="val 232407"/>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mj-lt"/>
              </a:rPr>
              <a:t>Global Standard</a:t>
            </a:r>
          </a:p>
        </p:txBody>
      </p:sp>
      <p:cxnSp>
        <p:nvCxnSpPr>
          <p:cNvPr id="51" name="Elbow Connector 50"/>
          <p:cNvCxnSpPr>
            <a:stCxn id="45" idx="0"/>
            <a:endCxn id="36" idx="2"/>
          </p:cNvCxnSpPr>
          <p:nvPr/>
        </p:nvCxnSpPr>
        <p:spPr>
          <a:xfrm rot="16200000" flipV="1">
            <a:off x="5892236" y="2254380"/>
            <a:ext cx="720627" cy="581550"/>
          </a:xfrm>
          <a:prstGeom prst="bentConnector3">
            <a:avLst>
              <a:gd name="adj1" fmla="val 50000"/>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2" name="7-Point Star 51"/>
          <p:cNvSpPr/>
          <p:nvPr/>
        </p:nvSpPr>
        <p:spPr>
          <a:xfrm>
            <a:off x="10128947" y="3187612"/>
            <a:ext cx="1711095" cy="1432107"/>
          </a:xfrm>
          <a:prstGeom prst="star7">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r>
              <a:rPr lang="en-US" sz="1100" b="1" i="1" dirty="0">
                <a:solidFill>
                  <a:schemeClr val="bg1"/>
                </a:solidFill>
                <a:latin typeface="+mj-lt"/>
              </a:rPr>
              <a:t>Achieve Right Quality and deliver on time every time</a:t>
            </a:r>
          </a:p>
        </p:txBody>
      </p:sp>
      <p:sp>
        <p:nvSpPr>
          <p:cNvPr id="55" name="Rectangular Callout 54"/>
          <p:cNvSpPr/>
          <p:nvPr/>
        </p:nvSpPr>
        <p:spPr>
          <a:xfrm>
            <a:off x="7521600" y="4345464"/>
            <a:ext cx="2181911" cy="358655"/>
          </a:xfrm>
          <a:prstGeom prst="wedgeRectCallout">
            <a:avLst>
              <a:gd name="adj1" fmla="val -39637"/>
              <a:gd name="adj2" fmla="val -127918"/>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0000"/>
                </a:solidFill>
                <a:latin typeface="+mj-lt"/>
              </a:rPr>
              <a:t>Upfront review of draft TLFs and SDTM</a:t>
            </a:r>
          </a:p>
        </p:txBody>
      </p:sp>
      <p:cxnSp>
        <p:nvCxnSpPr>
          <p:cNvPr id="68" name="Straight Connector 67"/>
          <p:cNvCxnSpPr/>
          <p:nvPr/>
        </p:nvCxnSpPr>
        <p:spPr>
          <a:xfrm>
            <a:off x="218095" y="2834765"/>
            <a:ext cx="11662087"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69" name="Straight Connector 68"/>
          <p:cNvCxnSpPr/>
          <p:nvPr/>
        </p:nvCxnSpPr>
        <p:spPr>
          <a:xfrm>
            <a:off x="171451" y="5309082"/>
            <a:ext cx="11668591" cy="0"/>
          </a:xfrm>
          <a:prstGeom prst="line">
            <a:avLst/>
          </a:prstGeom>
          <a:solidFill>
            <a:srgbClr val="FEE0B7"/>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0" name="Rounded Rectangle 59"/>
          <p:cNvSpPr/>
          <p:nvPr/>
        </p:nvSpPr>
        <p:spPr bwMode="auto">
          <a:xfrm>
            <a:off x="3613814" y="2241295"/>
            <a:ext cx="1363163" cy="518370"/>
          </a:xfrm>
          <a:prstGeom prst="roundRect">
            <a:avLst/>
          </a:prstGeom>
          <a:solidFill>
            <a:schemeClr val="tx2">
              <a:lumMod val="20000"/>
              <a:lumOff val="80000"/>
            </a:schemeClr>
          </a:solidFill>
          <a:ln w="952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ctr"/>
          <a:lstStyle/>
          <a:p>
            <a:pPr algn="ctr" defTabSz="914377"/>
            <a:r>
              <a:rPr lang="en-US" sz="1100" b="1" dirty="0">
                <a:solidFill>
                  <a:schemeClr val="tx1"/>
                </a:solidFill>
              </a:rPr>
              <a:t>SDTM Transformation</a:t>
            </a:r>
          </a:p>
        </p:txBody>
      </p:sp>
    </p:spTree>
    <p:extLst>
      <p:ext uri="{BB962C8B-B14F-4D97-AF65-F5344CB8AC3E}">
        <p14:creationId xmlns:p14="http://schemas.microsoft.com/office/powerpoint/2010/main" val="3546314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7" name="Group 6"/>
          <p:cNvGrpSpPr/>
          <p:nvPr/>
        </p:nvGrpSpPr>
        <p:grpSpPr>
          <a:xfrm>
            <a:off x="101600" y="629462"/>
            <a:ext cx="11480800" cy="5618938"/>
            <a:chOff x="76200" y="629462"/>
            <a:chExt cx="8610600" cy="5618938"/>
          </a:xfrm>
        </p:grpSpPr>
        <p:grpSp>
          <p:nvGrpSpPr>
            <p:cNvPr id="556" name="Group 555"/>
            <p:cNvGrpSpPr/>
            <p:nvPr/>
          </p:nvGrpSpPr>
          <p:grpSpPr>
            <a:xfrm>
              <a:off x="76200" y="629462"/>
              <a:ext cx="8610600" cy="5618938"/>
              <a:chOff x="76200" y="629462"/>
              <a:chExt cx="8610600" cy="5618938"/>
            </a:xfrm>
          </p:grpSpPr>
          <p:sp>
            <p:nvSpPr>
              <p:cNvPr id="480" name="Rectangle 479"/>
              <p:cNvSpPr/>
              <p:nvPr/>
            </p:nvSpPr>
            <p:spPr>
              <a:xfrm>
                <a:off x="76200" y="2814848"/>
                <a:ext cx="2362200" cy="3433552"/>
              </a:xfrm>
              <a:prstGeom prst="rect">
                <a:avLst/>
              </a:prstGeom>
              <a:solidFill>
                <a:schemeClr val="bg1">
                  <a:lumMod val="85000"/>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Rectangle 5"/>
              <p:cNvSpPr/>
              <p:nvPr/>
            </p:nvSpPr>
            <p:spPr>
              <a:xfrm>
                <a:off x="76200" y="2293960"/>
                <a:ext cx="2362200" cy="508000"/>
              </a:xfrm>
              <a:prstGeom prst="rect">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Study Startup</a:t>
                </a:r>
              </a:p>
            </p:txBody>
          </p:sp>
          <p:sp>
            <p:nvSpPr>
              <p:cNvPr id="407" name="Rectangle 406"/>
              <p:cNvSpPr/>
              <p:nvPr/>
            </p:nvSpPr>
            <p:spPr>
              <a:xfrm>
                <a:off x="152400" y="2871148"/>
                <a:ext cx="2209800" cy="4124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109538" indent="-109538">
                  <a:buFont typeface="+mj-lt"/>
                  <a:buAutoNum type="arabicPeriod"/>
                </a:pPr>
                <a:r>
                  <a:rPr lang="en-US" sz="1100" dirty="0">
                    <a:solidFill>
                      <a:srgbClr val="000000"/>
                    </a:solidFill>
                  </a:rPr>
                  <a:t>Understand protocol, DVS &amp; e-CRF</a:t>
                </a:r>
              </a:p>
            </p:txBody>
          </p:sp>
          <p:sp>
            <p:nvSpPr>
              <p:cNvPr id="414" name="Rectangle 413"/>
              <p:cNvSpPr/>
              <p:nvPr/>
            </p:nvSpPr>
            <p:spPr>
              <a:xfrm>
                <a:off x="152400" y="3276600"/>
                <a:ext cx="2209800" cy="55969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228600" indent="-228600">
                  <a:buFont typeface="+mj-lt"/>
                  <a:buAutoNum type="arabicPeriod" startAt="2"/>
                </a:pPr>
                <a:r>
                  <a:rPr lang="en-US" sz="1100" dirty="0">
                    <a:solidFill>
                      <a:srgbClr val="000000"/>
                    </a:solidFill>
                  </a:rPr>
                  <a:t>Review of each check in the DVS for any discrepancy &amp; raise clarification</a:t>
                </a:r>
              </a:p>
            </p:txBody>
          </p:sp>
          <p:sp>
            <p:nvSpPr>
              <p:cNvPr id="428" name="Rectangle 427"/>
              <p:cNvSpPr/>
              <p:nvPr/>
            </p:nvSpPr>
            <p:spPr>
              <a:xfrm>
                <a:off x="152400" y="3810000"/>
                <a:ext cx="2209800" cy="15465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228600" indent="-228600">
                  <a:buFont typeface="+mj-lt"/>
                  <a:buAutoNum type="arabicPeriod" startAt="3"/>
                </a:pPr>
                <a:r>
                  <a:rPr lang="en-US" sz="1100" dirty="0">
                    <a:solidFill>
                      <a:srgbClr val="000000"/>
                    </a:solidFill>
                  </a:rPr>
                  <a:t>Program the checks</a:t>
                </a:r>
              </a:p>
            </p:txBody>
          </p:sp>
          <p:sp>
            <p:nvSpPr>
              <p:cNvPr id="429" name="Rectangle 428"/>
              <p:cNvSpPr/>
              <p:nvPr/>
            </p:nvSpPr>
            <p:spPr>
              <a:xfrm>
                <a:off x="152400" y="4072701"/>
                <a:ext cx="2209800" cy="34689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228600" indent="-228600">
                  <a:buFont typeface="+mj-lt"/>
                  <a:buAutoNum type="arabicPeriod" startAt="4"/>
                </a:pPr>
                <a:r>
                  <a:rPr lang="en-US" sz="1100" dirty="0">
                    <a:solidFill>
                      <a:srgbClr val="000000"/>
                    </a:solidFill>
                  </a:rPr>
                  <a:t>Conduct Unit testing</a:t>
                </a:r>
              </a:p>
              <a:p>
                <a:pPr marL="228600" indent="-228600">
                  <a:buFont typeface="+mj-lt"/>
                  <a:buAutoNum type="arabicPeriod" startAt="4"/>
                </a:pPr>
                <a:r>
                  <a:rPr lang="en-US" sz="1100" dirty="0">
                    <a:solidFill>
                      <a:srgbClr val="000000"/>
                    </a:solidFill>
                  </a:rPr>
                  <a:t>Conduct Cross testing</a:t>
                </a:r>
              </a:p>
            </p:txBody>
          </p:sp>
          <p:sp>
            <p:nvSpPr>
              <p:cNvPr id="433" name="Rectangle 432"/>
              <p:cNvSpPr/>
              <p:nvPr/>
            </p:nvSpPr>
            <p:spPr>
              <a:xfrm>
                <a:off x="152400" y="4441208"/>
                <a:ext cx="2209800" cy="34514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228600" indent="-228600">
                  <a:buFont typeface="+mj-lt"/>
                  <a:buAutoNum type="arabicPeriod" startAt="6"/>
                </a:pPr>
                <a:r>
                  <a:rPr lang="en-US" sz="1100" dirty="0">
                    <a:solidFill>
                      <a:srgbClr val="000000"/>
                    </a:solidFill>
                  </a:rPr>
                  <a:t>Install the forms, rules and admin files</a:t>
                </a:r>
              </a:p>
            </p:txBody>
          </p:sp>
          <p:sp>
            <p:nvSpPr>
              <p:cNvPr id="487" name="Rectangle 486"/>
              <p:cNvSpPr/>
              <p:nvPr/>
            </p:nvSpPr>
            <p:spPr>
              <a:xfrm>
                <a:off x="163774" y="4800600"/>
                <a:ext cx="2187052" cy="60718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228600" indent="-228600">
                  <a:buFont typeface="+mj-lt"/>
                  <a:buAutoNum type="arabicPeriod" startAt="7"/>
                </a:pPr>
                <a:r>
                  <a:rPr lang="en-US" sz="1100" dirty="0">
                    <a:solidFill>
                      <a:srgbClr val="000000"/>
                    </a:solidFill>
                  </a:rPr>
                  <a:t>SAS Checks are programmed to capture two or more data point/forms.</a:t>
                </a:r>
              </a:p>
            </p:txBody>
          </p:sp>
          <p:grpSp>
            <p:nvGrpSpPr>
              <p:cNvPr id="555" name="Group 554"/>
              <p:cNvGrpSpPr/>
              <p:nvPr/>
            </p:nvGrpSpPr>
            <p:grpSpPr>
              <a:xfrm>
                <a:off x="381000" y="629462"/>
                <a:ext cx="8305800" cy="5618938"/>
                <a:chOff x="381000" y="629462"/>
                <a:chExt cx="8305800" cy="5618938"/>
              </a:xfrm>
            </p:grpSpPr>
            <p:sp>
              <p:nvSpPr>
                <p:cNvPr id="486" name="Rectangle 485"/>
                <p:cNvSpPr/>
                <p:nvPr/>
              </p:nvSpPr>
              <p:spPr>
                <a:xfrm>
                  <a:off x="6324600" y="2797792"/>
                  <a:ext cx="2362200" cy="3450608"/>
                </a:xfrm>
                <a:prstGeom prst="rect">
                  <a:avLst/>
                </a:prstGeom>
                <a:solidFill>
                  <a:schemeClr val="bg1">
                    <a:lumMod val="85000"/>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84" name="Rectangle 483"/>
                <p:cNvSpPr/>
                <p:nvPr/>
              </p:nvSpPr>
              <p:spPr>
                <a:xfrm>
                  <a:off x="3200400" y="2814848"/>
                  <a:ext cx="2362200" cy="3433552"/>
                </a:xfrm>
                <a:prstGeom prst="rect">
                  <a:avLst/>
                </a:prstGeom>
                <a:solidFill>
                  <a:schemeClr val="bg1">
                    <a:lumMod val="85000"/>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91" name="Rectangle 390"/>
                <p:cNvSpPr/>
                <p:nvPr/>
              </p:nvSpPr>
              <p:spPr>
                <a:xfrm>
                  <a:off x="3200400" y="2293960"/>
                  <a:ext cx="2362200" cy="508000"/>
                </a:xfrm>
                <a:prstGeom prst="rect">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Study Conduct </a:t>
                  </a:r>
                </a:p>
              </p:txBody>
            </p:sp>
            <p:sp>
              <p:nvSpPr>
                <p:cNvPr id="392" name="Rectangle 391"/>
                <p:cNvSpPr/>
                <p:nvPr/>
              </p:nvSpPr>
              <p:spPr>
                <a:xfrm>
                  <a:off x="6324600" y="2286000"/>
                  <a:ext cx="2362200" cy="508000"/>
                </a:xfrm>
                <a:prstGeom prst="rect">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white"/>
                      </a:solidFill>
                    </a:rPr>
                    <a:t>Study Close-out</a:t>
                  </a:r>
                </a:p>
              </p:txBody>
            </p:sp>
            <p:sp>
              <p:nvSpPr>
                <p:cNvPr id="395" name="Rectangle 394"/>
                <p:cNvSpPr/>
                <p:nvPr/>
              </p:nvSpPr>
              <p:spPr>
                <a:xfrm>
                  <a:off x="6387153" y="2811440"/>
                  <a:ext cx="2209799" cy="55500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109538" indent="-109538">
                    <a:buFont typeface="+mj-lt"/>
                    <a:buAutoNum type="arabicPeriod"/>
                  </a:pPr>
                  <a:r>
                    <a:rPr lang="en-US" sz="1200" dirty="0">
                      <a:solidFill>
                        <a:srgbClr val="000000"/>
                      </a:solidFill>
                    </a:rPr>
                    <a:t>Address auto checks fired by closing query.</a:t>
                  </a:r>
                </a:p>
              </p:txBody>
            </p:sp>
            <p:sp>
              <p:nvSpPr>
                <p:cNvPr id="398" name="AutoShape 251"/>
                <p:cNvSpPr>
                  <a:spLocks noChangeArrowheads="1"/>
                </p:cNvSpPr>
                <p:nvPr/>
              </p:nvSpPr>
              <p:spPr bwMode="auto">
                <a:xfrm>
                  <a:off x="5600700" y="1270298"/>
                  <a:ext cx="1104900" cy="406102"/>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Lab Notebooks LNR- </a:t>
                  </a:r>
                  <a:r>
                    <a:rPr lang="en-US" sz="900" i="1" dirty="0">
                      <a:solidFill>
                        <a:srgbClr val="000000"/>
                      </a:solidFill>
                    </a:rPr>
                    <a:t>(DB5)</a:t>
                  </a:r>
                </a:p>
              </p:txBody>
            </p:sp>
            <p:sp>
              <p:nvSpPr>
                <p:cNvPr id="399" name="AutoShape 251"/>
                <p:cNvSpPr>
                  <a:spLocks noChangeArrowheads="1"/>
                </p:cNvSpPr>
                <p:nvPr/>
              </p:nvSpPr>
              <p:spPr bwMode="auto">
                <a:xfrm>
                  <a:off x="381000" y="1124703"/>
                  <a:ext cx="838199" cy="406102"/>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DVS </a:t>
                  </a:r>
                  <a:r>
                    <a:rPr lang="en-US" sz="900" i="1" dirty="0">
                      <a:solidFill>
                        <a:srgbClr val="000000"/>
                      </a:solidFill>
                    </a:rPr>
                    <a:t>(DB1)</a:t>
                  </a:r>
                </a:p>
              </p:txBody>
            </p:sp>
            <p:sp>
              <p:nvSpPr>
                <p:cNvPr id="400" name="AutoShape 251"/>
                <p:cNvSpPr>
                  <a:spLocks noChangeArrowheads="1"/>
                </p:cNvSpPr>
                <p:nvPr/>
              </p:nvSpPr>
              <p:spPr bwMode="auto">
                <a:xfrm>
                  <a:off x="1143002" y="754056"/>
                  <a:ext cx="838199" cy="406102"/>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Inform </a:t>
                  </a:r>
                  <a:r>
                    <a:rPr lang="en-US" sz="900" i="1" dirty="0">
                      <a:solidFill>
                        <a:srgbClr val="000000"/>
                      </a:solidFill>
                    </a:rPr>
                    <a:t>(DB2)</a:t>
                  </a:r>
                </a:p>
              </p:txBody>
            </p:sp>
            <p:sp>
              <p:nvSpPr>
                <p:cNvPr id="401" name="AutoShape 251"/>
                <p:cNvSpPr>
                  <a:spLocks noChangeArrowheads="1"/>
                </p:cNvSpPr>
                <p:nvPr/>
              </p:nvSpPr>
              <p:spPr bwMode="auto">
                <a:xfrm>
                  <a:off x="2362201" y="718601"/>
                  <a:ext cx="838199" cy="406102"/>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SAS </a:t>
                  </a:r>
                  <a:r>
                    <a:rPr lang="en-US" sz="900" i="1" dirty="0">
                      <a:solidFill>
                        <a:srgbClr val="000000"/>
                      </a:solidFill>
                    </a:rPr>
                    <a:t>(DB3</a:t>
                  </a:r>
                  <a:r>
                    <a:rPr lang="en-US" sz="900" dirty="0">
                      <a:solidFill>
                        <a:srgbClr val="000000"/>
                      </a:solidFill>
                    </a:rPr>
                    <a:t>)</a:t>
                  </a:r>
                </a:p>
              </p:txBody>
            </p:sp>
            <p:sp>
              <p:nvSpPr>
                <p:cNvPr id="402" name="AutoShape 251"/>
                <p:cNvSpPr>
                  <a:spLocks noChangeArrowheads="1"/>
                </p:cNvSpPr>
                <p:nvPr/>
              </p:nvSpPr>
              <p:spPr bwMode="auto">
                <a:xfrm>
                  <a:off x="5337412" y="754056"/>
                  <a:ext cx="838199" cy="406102"/>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External data</a:t>
                  </a:r>
                </a:p>
              </p:txBody>
            </p:sp>
            <p:sp>
              <p:nvSpPr>
                <p:cNvPr id="424" name="Flowchart: Document 423"/>
                <p:cNvSpPr/>
                <p:nvPr/>
              </p:nvSpPr>
              <p:spPr>
                <a:xfrm>
                  <a:off x="4343400" y="1346498"/>
                  <a:ext cx="743803" cy="406102"/>
                </a:xfrm>
                <a:prstGeom prst="flowChartDocumen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Protocol</a:t>
                  </a:r>
                </a:p>
              </p:txBody>
            </p:sp>
            <p:sp>
              <p:nvSpPr>
                <p:cNvPr id="439" name="AutoShape 251"/>
                <p:cNvSpPr>
                  <a:spLocks noChangeArrowheads="1"/>
                </p:cNvSpPr>
                <p:nvPr/>
              </p:nvSpPr>
              <p:spPr bwMode="auto">
                <a:xfrm>
                  <a:off x="3429001" y="736898"/>
                  <a:ext cx="1086702" cy="406102"/>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Study repository</a:t>
                  </a:r>
                </a:p>
              </p:txBody>
            </p:sp>
            <p:sp>
              <p:nvSpPr>
                <p:cNvPr id="447" name="Rectangle 446"/>
                <p:cNvSpPr/>
                <p:nvPr/>
              </p:nvSpPr>
              <p:spPr>
                <a:xfrm>
                  <a:off x="3290248" y="2860344"/>
                  <a:ext cx="2191602" cy="41625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109538" indent="-109538">
                    <a:buFont typeface="+mj-lt"/>
                    <a:buAutoNum type="arabicPeriod"/>
                  </a:pPr>
                  <a:r>
                    <a:rPr lang="en-US" sz="1100" dirty="0">
                      <a:solidFill>
                        <a:srgbClr val="000000"/>
                      </a:solidFill>
                    </a:rPr>
                    <a:t>Address auto checks fired by closing query</a:t>
                  </a:r>
                </a:p>
              </p:txBody>
            </p:sp>
            <p:sp>
              <p:nvSpPr>
                <p:cNvPr id="448" name="Rectangle 447"/>
                <p:cNvSpPr/>
                <p:nvPr/>
              </p:nvSpPr>
              <p:spPr>
                <a:xfrm>
                  <a:off x="3294798" y="3276600"/>
                  <a:ext cx="2187052" cy="1620384"/>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109538" indent="-109538">
                    <a:buFont typeface="+mj-lt"/>
                    <a:buAutoNum type="arabicPeriod" startAt="2"/>
                  </a:pPr>
                  <a:r>
                    <a:rPr lang="en-US" sz="1100" dirty="0">
                      <a:solidFill>
                        <a:srgbClr val="000000"/>
                      </a:solidFill>
                    </a:rPr>
                    <a:t>Reconciliation of Subject enrollment, Randomization number, visit, Consent Information, withdrawal Information, planned time points between e-CRF , EDU profile for labs, PK, Biomarker, ECG, PFT, e-Diaries, questionnaire data. </a:t>
                  </a:r>
                </a:p>
              </p:txBody>
            </p:sp>
            <p:sp>
              <p:nvSpPr>
                <p:cNvPr id="449" name="Rectangle 448"/>
                <p:cNvSpPr/>
                <p:nvPr/>
              </p:nvSpPr>
              <p:spPr>
                <a:xfrm>
                  <a:off x="3294798" y="4876800"/>
                  <a:ext cx="2187052" cy="5334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109538" indent="-109538">
                    <a:buFont typeface="+mj-lt"/>
                    <a:buAutoNum type="arabicPeriod" startAt="3"/>
                  </a:pPr>
                  <a:r>
                    <a:rPr lang="en-US" sz="1100" dirty="0">
                      <a:solidFill>
                        <a:srgbClr val="000000"/>
                      </a:solidFill>
                    </a:rPr>
                    <a:t>Reconciliation of critical inform datasets to clean data recorded.</a:t>
                  </a:r>
                </a:p>
              </p:txBody>
            </p:sp>
            <p:sp>
              <p:nvSpPr>
                <p:cNvPr id="459" name="AutoShape 251"/>
                <p:cNvSpPr>
                  <a:spLocks noChangeArrowheads="1"/>
                </p:cNvSpPr>
                <p:nvPr/>
              </p:nvSpPr>
              <p:spPr bwMode="auto">
                <a:xfrm>
                  <a:off x="7153275" y="1005438"/>
                  <a:ext cx="704850" cy="681226"/>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PK</a:t>
                  </a:r>
                </a:p>
                <a:p>
                  <a:pPr algn="ctr"/>
                  <a:r>
                    <a:rPr lang="en-US" sz="900" i="1" dirty="0">
                      <a:solidFill>
                        <a:srgbClr val="000000"/>
                      </a:solidFill>
                    </a:rPr>
                    <a:t>(DB4)</a:t>
                  </a:r>
                </a:p>
              </p:txBody>
            </p:sp>
            <p:sp>
              <p:nvSpPr>
                <p:cNvPr id="460" name="AutoShape 251"/>
                <p:cNvSpPr>
                  <a:spLocks noChangeArrowheads="1"/>
                </p:cNvSpPr>
                <p:nvPr/>
              </p:nvSpPr>
              <p:spPr bwMode="auto">
                <a:xfrm>
                  <a:off x="6648450" y="1518111"/>
                  <a:ext cx="704850" cy="681226"/>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RAMOS</a:t>
                  </a:r>
                </a:p>
                <a:p>
                  <a:pPr algn="ctr"/>
                  <a:r>
                    <a:rPr lang="en-US" sz="900" i="1" dirty="0">
                      <a:solidFill>
                        <a:srgbClr val="000000"/>
                      </a:solidFill>
                    </a:rPr>
                    <a:t>(DB6)</a:t>
                  </a:r>
                </a:p>
              </p:txBody>
            </p:sp>
            <p:sp>
              <p:nvSpPr>
                <p:cNvPr id="461" name="AutoShape 251"/>
                <p:cNvSpPr>
                  <a:spLocks noChangeArrowheads="1"/>
                </p:cNvSpPr>
                <p:nvPr/>
              </p:nvSpPr>
              <p:spPr bwMode="auto">
                <a:xfrm>
                  <a:off x="6448425" y="629462"/>
                  <a:ext cx="704850" cy="406102"/>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Specter</a:t>
                  </a:r>
                </a:p>
              </p:txBody>
            </p:sp>
            <p:sp>
              <p:nvSpPr>
                <p:cNvPr id="462" name="AutoShape 251"/>
                <p:cNvSpPr>
                  <a:spLocks noChangeArrowheads="1"/>
                </p:cNvSpPr>
                <p:nvPr/>
              </p:nvSpPr>
              <p:spPr bwMode="auto">
                <a:xfrm>
                  <a:off x="5743575" y="1827507"/>
                  <a:ext cx="704850" cy="406102"/>
                </a:xfrm>
                <a:prstGeom prst="flowChartMagneticDisk">
                  <a:avLst/>
                </a:prstGeom>
                <a:solidFill>
                  <a:schemeClr val="bg1"/>
                </a:solidFill>
                <a:ln w="31750">
                  <a:solidFill>
                    <a:schemeClr val="tx1"/>
                  </a:solidFill>
                  <a:round/>
                  <a:headEnd/>
                  <a:tailEnd/>
                </a:ln>
              </p:spPr>
              <p:txBody>
                <a:bodyPr wrap="square" lIns="65298" tIns="32649" rIns="65298" bIns="32649" anchor="ctr">
                  <a:spAutoFit/>
                </a:bodyPr>
                <a:lstStyle/>
                <a:p>
                  <a:pPr algn="ctr"/>
                  <a:r>
                    <a:rPr lang="en-US" sz="900" dirty="0">
                      <a:solidFill>
                        <a:srgbClr val="000000"/>
                      </a:solidFill>
                    </a:rPr>
                    <a:t>E- Diaries</a:t>
                  </a:r>
                </a:p>
              </p:txBody>
            </p:sp>
            <p:sp>
              <p:nvSpPr>
                <p:cNvPr id="485" name="Rectangle 484"/>
                <p:cNvSpPr/>
                <p:nvPr/>
              </p:nvSpPr>
              <p:spPr>
                <a:xfrm>
                  <a:off x="6387153" y="3380096"/>
                  <a:ext cx="2209800" cy="99728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109538" indent="-109538">
                    <a:buFont typeface="+mj-lt"/>
                    <a:buAutoNum type="arabicPeriod" startAt="2"/>
                  </a:pPr>
                  <a:r>
                    <a:rPr lang="en-US" sz="1200" dirty="0">
                      <a:solidFill>
                        <a:srgbClr val="000000"/>
                      </a:solidFill>
                    </a:rPr>
                    <a:t>A functionality to freeze a casebook after all the data has been cleaned, once frozen, and signed by investigator</a:t>
                  </a:r>
                </a:p>
              </p:txBody>
            </p:sp>
            <p:sp>
              <p:nvSpPr>
                <p:cNvPr id="488" name="Rectangle 487"/>
                <p:cNvSpPr/>
                <p:nvPr/>
              </p:nvSpPr>
              <p:spPr>
                <a:xfrm>
                  <a:off x="3290248" y="5410200"/>
                  <a:ext cx="2187052" cy="5334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109538" indent="-109538">
                    <a:buFont typeface="+mj-lt"/>
                    <a:buAutoNum type="arabicPeriod" startAt="4"/>
                  </a:pPr>
                  <a:r>
                    <a:rPr lang="en-US" sz="1100" dirty="0">
                      <a:solidFill>
                        <a:srgbClr val="000000"/>
                      </a:solidFill>
                    </a:rPr>
                    <a:t>SAS Checks are programmed to capture two or more data point/forms.</a:t>
                  </a:r>
                </a:p>
              </p:txBody>
            </p:sp>
            <p:sp>
              <p:nvSpPr>
                <p:cNvPr id="490" name="Striped Right Arrow 489"/>
                <p:cNvSpPr/>
                <p:nvPr/>
              </p:nvSpPr>
              <p:spPr>
                <a:xfrm>
                  <a:off x="2514600" y="4293928"/>
                  <a:ext cx="700300" cy="764554"/>
                </a:xfrm>
                <a:prstGeom prst="stripedRightArrow">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91" name="Striped Right Arrow 490"/>
                <p:cNvSpPr/>
                <p:nvPr/>
              </p:nvSpPr>
              <p:spPr>
                <a:xfrm>
                  <a:off x="5624300" y="4267200"/>
                  <a:ext cx="700300" cy="764554"/>
                </a:xfrm>
                <a:prstGeom prst="stripedRightArrow">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45" name="Rectangle 544"/>
                <p:cNvSpPr/>
                <p:nvPr/>
              </p:nvSpPr>
              <p:spPr>
                <a:xfrm>
                  <a:off x="6387152" y="4392304"/>
                  <a:ext cx="2209800" cy="91838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109538" indent="-109538">
                    <a:buFont typeface="+mj-lt"/>
                    <a:buAutoNum type="arabicPeriod" startAt="3"/>
                  </a:pPr>
                  <a:r>
                    <a:rPr lang="en-US" sz="1200" dirty="0">
                      <a:solidFill>
                        <a:srgbClr val="000000"/>
                      </a:solidFill>
                    </a:rPr>
                    <a:t>A functionality used to lock clean forms and visits which are frozen, could be done is in-stream and at end of study.</a:t>
                  </a:r>
                </a:p>
              </p:txBody>
            </p:sp>
          </p:grpSp>
        </p:grpSp>
        <p:grpSp>
          <p:nvGrpSpPr>
            <p:cNvPr id="5" name="Group 4"/>
            <p:cNvGrpSpPr/>
            <p:nvPr/>
          </p:nvGrpSpPr>
          <p:grpSpPr>
            <a:xfrm>
              <a:off x="152400" y="5562600"/>
              <a:ext cx="8444552" cy="608936"/>
              <a:chOff x="152400" y="5562600"/>
              <a:chExt cx="8444552" cy="608936"/>
            </a:xfrm>
          </p:grpSpPr>
          <p:sp>
            <p:nvSpPr>
              <p:cNvPr id="73" name="Rectangle 72"/>
              <p:cNvSpPr/>
              <p:nvPr/>
            </p:nvSpPr>
            <p:spPr>
              <a:xfrm>
                <a:off x="152400" y="5562600"/>
                <a:ext cx="2198426" cy="25333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900" dirty="0">
                    <a:solidFill>
                      <a:srgbClr val="000000"/>
                    </a:solidFill>
                  </a:rPr>
                  <a:t>PA1 – Programming (20 FTEs)</a:t>
                </a:r>
              </a:p>
            </p:txBody>
          </p:sp>
          <p:sp>
            <p:nvSpPr>
              <p:cNvPr id="74" name="Rectangle 73"/>
              <p:cNvSpPr/>
              <p:nvPr/>
            </p:nvSpPr>
            <p:spPr>
              <a:xfrm>
                <a:off x="152400" y="5918866"/>
                <a:ext cx="2198426" cy="20286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900" dirty="0">
                    <a:solidFill>
                      <a:srgbClr val="000000"/>
                    </a:solidFill>
                  </a:rPr>
                  <a:t>PA2 – Testing (8 FTEs)</a:t>
                </a:r>
              </a:p>
            </p:txBody>
          </p:sp>
          <p:sp>
            <p:nvSpPr>
              <p:cNvPr id="75" name="Rectangle 74"/>
              <p:cNvSpPr/>
              <p:nvPr/>
            </p:nvSpPr>
            <p:spPr>
              <a:xfrm>
                <a:off x="3276600" y="5918202"/>
                <a:ext cx="2205250" cy="253334"/>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sz="900" dirty="0">
                    <a:solidFill>
                      <a:srgbClr val="000000"/>
                    </a:solidFill>
                  </a:rPr>
                  <a:t>PA3 – Data cleaning – 140 Data Management associates</a:t>
                </a:r>
              </a:p>
            </p:txBody>
          </p:sp>
          <p:sp>
            <p:nvSpPr>
              <p:cNvPr id="76" name="Rectangle 75"/>
              <p:cNvSpPr/>
              <p:nvPr/>
            </p:nvSpPr>
            <p:spPr>
              <a:xfrm>
                <a:off x="6400799" y="5715000"/>
                <a:ext cx="2196153" cy="3048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en-US" sz="900" dirty="0">
                    <a:solidFill>
                      <a:srgbClr val="000000"/>
                    </a:solidFill>
                  </a:rPr>
                  <a:t>PA4 – Data locking – 140 Data Management associates </a:t>
                </a:r>
              </a:p>
            </p:txBody>
          </p:sp>
        </p:grpSp>
      </p:grpSp>
      <p:cxnSp>
        <p:nvCxnSpPr>
          <p:cNvPr id="403" name="AutoShape 332"/>
          <p:cNvCxnSpPr>
            <a:cxnSpLocks noChangeShapeType="1"/>
            <a:stCxn id="407" idx="0"/>
            <a:endCxn id="399" idx="3"/>
          </p:cNvCxnSpPr>
          <p:nvPr/>
        </p:nvCxnSpPr>
        <p:spPr bwMode="auto">
          <a:xfrm flipH="1" flipV="1">
            <a:off x="1066800" y="1530806"/>
            <a:ext cx="609600" cy="1340343"/>
          </a:xfrm>
          <a:prstGeom prst="straightConnector1">
            <a:avLst/>
          </a:prstGeom>
          <a:noFill/>
          <a:ln w="47625">
            <a:solidFill>
              <a:schemeClr val="accent2">
                <a:lumMod val="60000"/>
                <a:lumOff val="40000"/>
              </a:schemeClr>
            </a:solidFill>
            <a:prstDash val="sysDash"/>
            <a:round/>
            <a:headEnd/>
            <a:tailEnd type="triangle" w="med" len="med"/>
          </a:ln>
        </p:spPr>
      </p:cxnSp>
      <p:cxnSp>
        <p:nvCxnSpPr>
          <p:cNvPr id="415" name="AutoShape 332"/>
          <p:cNvCxnSpPr>
            <a:cxnSpLocks noChangeShapeType="1"/>
            <a:stCxn id="414" idx="0"/>
            <a:endCxn id="399" idx="3"/>
          </p:cNvCxnSpPr>
          <p:nvPr/>
        </p:nvCxnSpPr>
        <p:spPr bwMode="auto">
          <a:xfrm flipH="1" flipV="1">
            <a:off x="1066800" y="1530806"/>
            <a:ext cx="609600" cy="1745795"/>
          </a:xfrm>
          <a:prstGeom prst="straightConnector1">
            <a:avLst/>
          </a:prstGeom>
          <a:ln>
            <a:prstDash val="sysDash"/>
            <a:headEnd/>
            <a:tailEnd type="triangle" w="med" len="med"/>
          </a:ln>
        </p:spPr>
        <p:style>
          <a:lnRef idx="3">
            <a:schemeClr val="accent3"/>
          </a:lnRef>
          <a:fillRef idx="0">
            <a:schemeClr val="accent3"/>
          </a:fillRef>
          <a:effectRef idx="2">
            <a:schemeClr val="accent3"/>
          </a:effectRef>
          <a:fontRef idx="minor">
            <a:schemeClr val="tx1"/>
          </a:fontRef>
        </p:style>
      </p:cxnSp>
      <p:cxnSp>
        <p:nvCxnSpPr>
          <p:cNvPr id="419" name="AutoShape 332"/>
          <p:cNvCxnSpPr>
            <a:cxnSpLocks noChangeShapeType="1"/>
            <a:stCxn id="414" idx="0"/>
            <a:endCxn id="400" idx="3"/>
          </p:cNvCxnSpPr>
          <p:nvPr/>
        </p:nvCxnSpPr>
        <p:spPr bwMode="auto">
          <a:xfrm flipV="1">
            <a:off x="1676400" y="1160158"/>
            <a:ext cx="406403" cy="2116442"/>
          </a:xfrm>
          <a:prstGeom prst="straightConnector1">
            <a:avLst/>
          </a:prstGeom>
          <a:ln>
            <a:prstDash val="sysDash"/>
            <a:headEnd/>
            <a:tailEnd type="triangle" w="med" len="med"/>
          </a:ln>
        </p:spPr>
        <p:style>
          <a:lnRef idx="3">
            <a:schemeClr val="accent3"/>
          </a:lnRef>
          <a:fillRef idx="0">
            <a:schemeClr val="accent3"/>
          </a:fillRef>
          <a:effectRef idx="2">
            <a:schemeClr val="accent3"/>
          </a:effectRef>
          <a:fontRef idx="minor">
            <a:schemeClr val="tx1"/>
          </a:fontRef>
        </p:style>
      </p:cxnSp>
      <p:cxnSp>
        <p:nvCxnSpPr>
          <p:cNvPr id="425" name="AutoShape 332"/>
          <p:cNvCxnSpPr>
            <a:cxnSpLocks noChangeShapeType="1"/>
            <a:stCxn id="414" idx="0"/>
            <a:endCxn id="424" idx="2"/>
          </p:cNvCxnSpPr>
          <p:nvPr/>
        </p:nvCxnSpPr>
        <p:spPr bwMode="auto">
          <a:xfrm flipV="1">
            <a:off x="1676400" y="1725752"/>
            <a:ext cx="4610669" cy="1550848"/>
          </a:xfrm>
          <a:prstGeom prst="straightConnector1">
            <a:avLst/>
          </a:prstGeom>
          <a:ln>
            <a:prstDash val="sysDash"/>
            <a:headEnd/>
            <a:tailEnd type="triangle" w="med" len="med"/>
          </a:ln>
        </p:spPr>
        <p:style>
          <a:lnRef idx="3">
            <a:schemeClr val="accent3"/>
          </a:lnRef>
          <a:fillRef idx="0">
            <a:schemeClr val="accent3"/>
          </a:fillRef>
          <a:effectRef idx="2">
            <a:schemeClr val="accent3"/>
          </a:effectRef>
          <a:fontRef idx="minor">
            <a:schemeClr val="tx1"/>
          </a:fontRef>
        </p:style>
      </p:cxnSp>
      <p:cxnSp>
        <p:nvCxnSpPr>
          <p:cNvPr id="434" name="AutoShape 332"/>
          <p:cNvCxnSpPr>
            <a:cxnSpLocks noChangeShapeType="1"/>
            <a:stCxn id="424" idx="2"/>
            <a:endCxn id="407" idx="0"/>
          </p:cNvCxnSpPr>
          <p:nvPr/>
        </p:nvCxnSpPr>
        <p:spPr bwMode="auto">
          <a:xfrm flipH="1">
            <a:off x="1676400" y="1725752"/>
            <a:ext cx="4610669" cy="1145396"/>
          </a:xfrm>
          <a:prstGeom prst="straightConnector1">
            <a:avLst/>
          </a:prstGeom>
          <a:noFill/>
          <a:ln w="44450">
            <a:solidFill>
              <a:schemeClr val="accent2">
                <a:lumMod val="60000"/>
                <a:lumOff val="40000"/>
              </a:schemeClr>
            </a:solidFill>
            <a:prstDash val="sysDash"/>
            <a:round/>
            <a:headEnd/>
            <a:tailEnd type="triangle" w="med" len="med"/>
          </a:ln>
        </p:spPr>
      </p:cxnSp>
      <p:cxnSp>
        <p:nvCxnSpPr>
          <p:cNvPr id="440" name="AutoShape 332"/>
          <p:cNvCxnSpPr>
            <a:cxnSpLocks noChangeShapeType="1"/>
            <a:stCxn id="439" idx="3"/>
            <a:endCxn id="407" idx="0"/>
          </p:cNvCxnSpPr>
          <p:nvPr/>
        </p:nvCxnSpPr>
        <p:spPr bwMode="auto">
          <a:xfrm flipH="1">
            <a:off x="1676400" y="1143000"/>
            <a:ext cx="3620069" cy="1728148"/>
          </a:xfrm>
          <a:prstGeom prst="straightConnector1">
            <a:avLst/>
          </a:prstGeom>
          <a:noFill/>
          <a:ln w="44450">
            <a:solidFill>
              <a:schemeClr val="accent2">
                <a:lumMod val="60000"/>
                <a:lumOff val="40000"/>
              </a:schemeClr>
            </a:solidFill>
            <a:prstDash val="sysDash"/>
            <a:round/>
            <a:headEnd/>
            <a:tailEnd type="triangle" w="med" len="med"/>
          </a:ln>
        </p:spPr>
      </p:cxnSp>
      <p:cxnSp>
        <p:nvCxnSpPr>
          <p:cNvPr id="450" name="AutoShape 332"/>
          <p:cNvCxnSpPr>
            <a:cxnSpLocks noChangeShapeType="1"/>
            <a:stCxn id="428" idx="0"/>
            <a:endCxn id="400" idx="3"/>
          </p:cNvCxnSpPr>
          <p:nvPr/>
        </p:nvCxnSpPr>
        <p:spPr bwMode="auto">
          <a:xfrm flipV="1">
            <a:off x="1676400" y="1160158"/>
            <a:ext cx="406403" cy="2649842"/>
          </a:xfrm>
          <a:prstGeom prst="straightConnector1">
            <a:avLst/>
          </a:prstGeom>
          <a:noFill/>
          <a:ln w="47625">
            <a:solidFill>
              <a:schemeClr val="accent4">
                <a:lumMod val="75000"/>
              </a:schemeClr>
            </a:solidFill>
            <a:prstDash val="sysDash"/>
            <a:round/>
            <a:headEnd/>
            <a:tailEnd type="triangle" w="med" len="med"/>
          </a:ln>
        </p:spPr>
      </p:cxnSp>
      <p:cxnSp>
        <p:nvCxnSpPr>
          <p:cNvPr id="454" name="AutoShape 332"/>
          <p:cNvCxnSpPr>
            <a:cxnSpLocks noChangeShapeType="1"/>
            <a:stCxn id="433" idx="2"/>
            <a:endCxn id="401" idx="3"/>
          </p:cNvCxnSpPr>
          <p:nvPr/>
        </p:nvCxnSpPr>
        <p:spPr bwMode="auto">
          <a:xfrm flipV="1">
            <a:off x="1676401" y="1124704"/>
            <a:ext cx="2032001" cy="3661645"/>
          </a:xfrm>
          <a:prstGeom prst="straightConnector1">
            <a:avLst/>
          </a:prstGeom>
          <a:noFill/>
          <a:ln w="47625">
            <a:solidFill>
              <a:srgbClr val="C07F51"/>
            </a:solidFill>
            <a:prstDash val="sysDash"/>
            <a:round/>
            <a:headEnd/>
            <a:tailEnd type="triangle" w="med" len="med"/>
          </a:ln>
        </p:spPr>
      </p:cxnSp>
      <p:grpSp>
        <p:nvGrpSpPr>
          <p:cNvPr id="20" name="Group 19"/>
          <p:cNvGrpSpPr/>
          <p:nvPr/>
        </p:nvGrpSpPr>
        <p:grpSpPr>
          <a:xfrm>
            <a:off x="2082803" y="1124704"/>
            <a:ext cx="6121397" cy="3772281"/>
            <a:chOff x="1562102" y="1124703"/>
            <a:chExt cx="4591048" cy="3772281"/>
          </a:xfrm>
        </p:grpSpPr>
        <p:cxnSp>
          <p:nvCxnSpPr>
            <p:cNvPr id="526" name="AutoShape 332"/>
            <p:cNvCxnSpPr>
              <a:cxnSpLocks noChangeShapeType="1"/>
              <a:stCxn id="449" idx="0"/>
              <a:endCxn id="400" idx="3"/>
            </p:cNvCxnSpPr>
            <p:nvPr/>
          </p:nvCxnSpPr>
          <p:spPr bwMode="auto">
            <a:xfrm flipH="1" flipV="1">
              <a:off x="1562102" y="1160158"/>
              <a:ext cx="2826222" cy="3716642"/>
            </a:xfrm>
            <a:prstGeom prst="straightConnector1">
              <a:avLst/>
            </a:prstGeom>
            <a:noFill/>
            <a:ln w="47625">
              <a:solidFill>
                <a:schemeClr val="accent6">
                  <a:lumMod val="75000"/>
                </a:schemeClr>
              </a:solidFill>
              <a:prstDash val="sysDash"/>
              <a:round/>
              <a:headEnd/>
              <a:tailEnd type="triangle" w="med" len="med"/>
            </a:ln>
          </p:spPr>
        </p:cxnSp>
        <p:cxnSp>
          <p:nvCxnSpPr>
            <p:cNvPr id="529" name="AutoShape 332"/>
            <p:cNvCxnSpPr>
              <a:cxnSpLocks noChangeShapeType="1"/>
              <a:stCxn id="449" idx="0"/>
              <a:endCxn id="401" idx="3"/>
            </p:cNvCxnSpPr>
            <p:nvPr/>
          </p:nvCxnSpPr>
          <p:spPr bwMode="auto">
            <a:xfrm flipH="1" flipV="1">
              <a:off x="2781301" y="1124703"/>
              <a:ext cx="1607023" cy="3752097"/>
            </a:xfrm>
            <a:prstGeom prst="straightConnector1">
              <a:avLst/>
            </a:prstGeom>
            <a:noFill/>
            <a:ln w="47625">
              <a:solidFill>
                <a:schemeClr val="accent6">
                  <a:lumMod val="75000"/>
                </a:schemeClr>
              </a:solidFill>
              <a:prstDash val="sysDash"/>
              <a:round/>
              <a:headEnd/>
              <a:tailEnd type="triangle" w="med" len="med"/>
            </a:ln>
          </p:spPr>
        </p:cxnSp>
        <p:cxnSp>
          <p:nvCxnSpPr>
            <p:cNvPr id="519" name="AutoShape 332"/>
            <p:cNvCxnSpPr>
              <a:cxnSpLocks noChangeShapeType="1"/>
              <a:stCxn id="398" idx="3"/>
              <a:endCxn id="449" idx="0"/>
            </p:cNvCxnSpPr>
            <p:nvPr/>
          </p:nvCxnSpPr>
          <p:spPr bwMode="auto">
            <a:xfrm flipH="1">
              <a:off x="4388324" y="1676399"/>
              <a:ext cx="1764826" cy="3200400"/>
            </a:xfrm>
            <a:prstGeom prst="straightConnector1">
              <a:avLst/>
            </a:prstGeom>
            <a:noFill/>
            <a:ln w="47625">
              <a:solidFill>
                <a:schemeClr val="accent6">
                  <a:lumMod val="75000"/>
                </a:schemeClr>
              </a:solidFill>
              <a:prstDash val="sysDash"/>
              <a:round/>
              <a:headEnd/>
              <a:tailEnd type="triangle" w="med" len="med"/>
            </a:ln>
          </p:spPr>
        </p:cxnSp>
        <p:cxnSp>
          <p:nvCxnSpPr>
            <p:cNvPr id="499" name="AutoShape 332"/>
            <p:cNvCxnSpPr>
              <a:cxnSpLocks noChangeShapeType="1"/>
              <a:stCxn id="402" idx="3"/>
              <a:endCxn id="448" idx="2"/>
            </p:cNvCxnSpPr>
            <p:nvPr/>
          </p:nvCxnSpPr>
          <p:spPr bwMode="auto">
            <a:xfrm flipH="1">
              <a:off x="4388324" y="1160158"/>
              <a:ext cx="1368188" cy="3736826"/>
            </a:xfrm>
            <a:prstGeom prst="straightConnector1">
              <a:avLst/>
            </a:prstGeom>
            <a:noFill/>
            <a:ln w="47625">
              <a:solidFill>
                <a:schemeClr val="accent6">
                  <a:lumMod val="75000"/>
                </a:schemeClr>
              </a:solidFill>
              <a:prstDash val="sysDash"/>
              <a:round/>
              <a:headEnd/>
              <a:tailEnd type="triangle" w="med" len="med"/>
            </a:ln>
          </p:spPr>
        </p:cxnSp>
      </p:grpSp>
      <p:grpSp>
        <p:nvGrpSpPr>
          <p:cNvPr id="21" name="Group 20"/>
          <p:cNvGrpSpPr/>
          <p:nvPr/>
        </p:nvGrpSpPr>
        <p:grpSpPr>
          <a:xfrm>
            <a:off x="2082803" y="1035565"/>
            <a:ext cx="7924797" cy="2374299"/>
            <a:chOff x="1562102" y="1035564"/>
            <a:chExt cx="5943598" cy="2374299"/>
          </a:xfrm>
        </p:grpSpPr>
        <p:cxnSp>
          <p:nvCxnSpPr>
            <p:cNvPr id="495" name="AutoShape 332"/>
            <p:cNvCxnSpPr>
              <a:cxnSpLocks noChangeShapeType="1"/>
              <a:stCxn id="447" idx="0"/>
              <a:endCxn id="400" idx="3"/>
            </p:cNvCxnSpPr>
            <p:nvPr/>
          </p:nvCxnSpPr>
          <p:spPr bwMode="auto">
            <a:xfrm flipH="1" flipV="1">
              <a:off x="1562102" y="1160158"/>
              <a:ext cx="2823947" cy="1700186"/>
            </a:xfrm>
            <a:prstGeom prst="straightConnector1">
              <a:avLst/>
            </a:prstGeom>
            <a:noFill/>
            <a:ln w="47625">
              <a:solidFill>
                <a:schemeClr val="accent3">
                  <a:lumMod val="75000"/>
                </a:schemeClr>
              </a:solidFill>
              <a:prstDash val="sysDash"/>
              <a:round/>
              <a:headEnd/>
              <a:tailEnd type="triangle" w="med" len="med"/>
            </a:ln>
          </p:spPr>
        </p:cxnSp>
        <p:cxnSp>
          <p:nvCxnSpPr>
            <p:cNvPr id="507" name="AutoShape 332"/>
            <p:cNvCxnSpPr>
              <a:cxnSpLocks noChangeShapeType="1"/>
              <a:stCxn id="462" idx="3"/>
            </p:cNvCxnSpPr>
            <p:nvPr/>
          </p:nvCxnSpPr>
          <p:spPr bwMode="auto">
            <a:xfrm flipH="1">
              <a:off x="4540724" y="2233609"/>
              <a:ext cx="1555276" cy="1160135"/>
            </a:xfrm>
            <a:prstGeom prst="straightConnector1">
              <a:avLst/>
            </a:prstGeom>
            <a:noFill/>
            <a:ln w="47625">
              <a:solidFill>
                <a:schemeClr val="accent3">
                  <a:lumMod val="75000"/>
                </a:schemeClr>
              </a:solidFill>
              <a:prstDash val="sysDash"/>
              <a:round/>
              <a:headEnd/>
              <a:tailEnd type="triangle" w="med" len="med"/>
            </a:ln>
          </p:spPr>
        </p:cxnSp>
        <p:grpSp>
          <p:nvGrpSpPr>
            <p:cNvPr id="16" name="Group 15"/>
            <p:cNvGrpSpPr/>
            <p:nvPr/>
          </p:nvGrpSpPr>
          <p:grpSpPr>
            <a:xfrm>
              <a:off x="1562102" y="1035564"/>
              <a:ext cx="5943598" cy="2374299"/>
              <a:chOff x="1562102" y="1035564"/>
              <a:chExt cx="5943598" cy="2374299"/>
            </a:xfrm>
          </p:grpSpPr>
          <p:cxnSp>
            <p:nvCxnSpPr>
              <p:cNvPr id="503" name="AutoShape 332"/>
              <p:cNvCxnSpPr>
                <a:cxnSpLocks noChangeShapeType="1"/>
                <a:stCxn id="398" idx="3"/>
                <a:endCxn id="448" idx="0"/>
              </p:cNvCxnSpPr>
              <p:nvPr/>
            </p:nvCxnSpPr>
            <p:spPr bwMode="auto">
              <a:xfrm flipH="1">
                <a:off x="4388324" y="1676399"/>
                <a:ext cx="1764826" cy="1600200"/>
              </a:xfrm>
              <a:prstGeom prst="straightConnector1">
                <a:avLst/>
              </a:prstGeom>
              <a:noFill/>
              <a:ln w="47625">
                <a:solidFill>
                  <a:schemeClr val="accent3">
                    <a:lumMod val="75000"/>
                  </a:schemeClr>
                </a:solidFill>
                <a:prstDash val="sysDash"/>
                <a:round/>
                <a:headEnd/>
                <a:tailEnd type="triangle" w="med" len="med"/>
              </a:ln>
            </p:spPr>
          </p:cxnSp>
          <p:cxnSp>
            <p:nvCxnSpPr>
              <p:cNvPr id="510" name="AutoShape 332"/>
              <p:cNvCxnSpPr>
                <a:cxnSpLocks noChangeShapeType="1"/>
                <a:stCxn id="460" idx="3"/>
              </p:cNvCxnSpPr>
              <p:nvPr/>
            </p:nvCxnSpPr>
            <p:spPr bwMode="auto">
              <a:xfrm flipH="1">
                <a:off x="4693125" y="2199337"/>
                <a:ext cx="2307750" cy="1167111"/>
              </a:xfrm>
              <a:prstGeom prst="straightConnector1">
                <a:avLst/>
              </a:prstGeom>
              <a:noFill/>
              <a:ln w="47625">
                <a:solidFill>
                  <a:schemeClr val="accent3">
                    <a:lumMod val="75000"/>
                  </a:schemeClr>
                </a:solidFill>
                <a:prstDash val="sysDash"/>
                <a:round/>
                <a:headEnd/>
                <a:tailEnd type="triangle" w="med" len="med"/>
              </a:ln>
            </p:spPr>
          </p:cxnSp>
          <p:cxnSp>
            <p:nvCxnSpPr>
              <p:cNvPr id="513" name="AutoShape 332"/>
              <p:cNvCxnSpPr>
                <a:cxnSpLocks noChangeShapeType="1"/>
                <a:stCxn id="459" idx="3"/>
              </p:cNvCxnSpPr>
              <p:nvPr/>
            </p:nvCxnSpPr>
            <p:spPr bwMode="auto">
              <a:xfrm flipH="1">
                <a:off x="4540724" y="1686664"/>
                <a:ext cx="2964976" cy="1679784"/>
              </a:xfrm>
              <a:prstGeom prst="straightConnector1">
                <a:avLst/>
              </a:prstGeom>
              <a:noFill/>
              <a:ln w="47625">
                <a:solidFill>
                  <a:schemeClr val="accent3">
                    <a:lumMod val="75000"/>
                  </a:schemeClr>
                </a:solidFill>
                <a:prstDash val="sysDash"/>
                <a:round/>
                <a:headEnd/>
                <a:tailEnd type="triangle" w="med" len="med"/>
              </a:ln>
            </p:spPr>
          </p:cxnSp>
          <p:cxnSp>
            <p:nvCxnSpPr>
              <p:cNvPr id="516" name="AutoShape 332"/>
              <p:cNvCxnSpPr>
                <a:cxnSpLocks noChangeShapeType="1"/>
                <a:stCxn id="461" idx="3"/>
              </p:cNvCxnSpPr>
              <p:nvPr/>
            </p:nvCxnSpPr>
            <p:spPr bwMode="auto">
              <a:xfrm flipH="1">
                <a:off x="4693124" y="1035564"/>
                <a:ext cx="2107726" cy="2330884"/>
              </a:xfrm>
              <a:prstGeom prst="straightConnector1">
                <a:avLst/>
              </a:prstGeom>
              <a:noFill/>
              <a:ln w="47625">
                <a:solidFill>
                  <a:schemeClr val="accent3">
                    <a:lumMod val="75000"/>
                  </a:schemeClr>
                </a:solidFill>
                <a:prstDash val="sysDash"/>
                <a:round/>
                <a:headEnd/>
                <a:tailEnd type="triangle" w="med" len="med"/>
              </a:ln>
            </p:spPr>
          </p:cxnSp>
          <p:cxnSp>
            <p:nvCxnSpPr>
              <p:cNvPr id="523" name="AutoShape 332"/>
              <p:cNvCxnSpPr>
                <a:cxnSpLocks noChangeShapeType="1"/>
                <a:endCxn id="400" idx="3"/>
              </p:cNvCxnSpPr>
              <p:nvPr/>
            </p:nvCxnSpPr>
            <p:spPr bwMode="auto">
              <a:xfrm flipH="1" flipV="1">
                <a:off x="1562102" y="1160158"/>
                <a:ext cx="2362200" cy="2249705"/>
              </a:xfrm>
              <a:prstGeom prst="straightConnector1">
                <a:avLst/>
              </a:prstGeom>
              <a:noFill/>
              <a:ln w="47625">
                <a:solidFill>
                  <a:schemeClr val="accent3">
                    <a:lumMod val="75000"/>
                  </a:schemeClr>
                </a:solidFill>
                <a:prstDash val="sysDash"/>
                <a:round/>
                <a:headEnd/>
                <a:tailEnd type="triangle" w="med" len="med"/>
              </a:ln>
            </p:spPr>
          </p:cxnSp>
        </p:grpSp>
      </p:grpSp>
      <p:cxnSp>
        <p:nvCxnSpPr>
          <p:cNvPr id="533" name="AutoShape 332"/>
          <p:cNvCxnSpPr>
            <a:cxnSpLocks noChangeShapeType="1"/>
            <a:stCxn id="449" idx="2"/>
            <a:endCxn id="401" idx="3"/>
          </p:cNvCxnSpPr>
          <p:nvPr/>
        </p:nvCxnSpPr>
        <p:spPr bwMode="auto">
          <a:xfrm flipH="1" flipV="1">
            <a:off x="3708402" y="1124704"/>
            <a:ext cx="2142697" cy="4285497"/>
          </a:xfrm>
          <a:prstGeom prst="straightConnector1">
            <a:avLst/>
          </a:prstGeom>
          <a:noFill/>
          <a:ln w="47625">
            <a:solidFill>
              <a:schemeClr val="accent4">
                <a:lumMod val="75000"/>
              </a:schemeClr>
            </a:solidFill>
            <a:prstDash val="sysDash"/>
            <a:round/>
            <a:headEnd/>
            <a:tailEnd type="triangle" w="med" len="med"/>
          </a:ln>
        </p:spPr>
      </p:cxnSp>
      <p:cxnSp>
        <p:nvCxnSpPr>
          <p:cNvPr id="539" name="AutoShape 332"/>
          <p:cNvCxnSpPr>
            <a:cxnSpLocks noChangeShapeType="1"/>
            <a:stCxn id="433" idx="0"/>
            <a:endCxn id="400" idx="3"/>
          </p:cNvCxnSpPr>
          <p:nvPr/>
        </p:nvCxnSpPr>
        <p:spPr bwMode="auto">
          <a:xfrm flipV="1">
            <a:off x="1676400" y="1160158"/>
            <a:ext cx="406403" cy="3281050"/>
          </a:xfrm>
          <a:prstGeom prst="straightConnector1">
            <a:avLst/>
          </a:prstGeom>
          <a:noFill/>
          <a:ln w="47625">
            <a:solidFill>
              <a:srgbClr val="C07F51"/>
            </a:solidFill>
            <a:prstDash val="sysDash"/>
            <a:round/>
            <a:headEnd/>
            <a:tailEnd type="triangle" w="med" len="med"/>
          </a:ln>
        </p:spPr>
      </p:cxnSp>
      <p:cxnSp>
        <p:nvCxnSpPr>
          <p:cNvPr id="542" name="AutoShape 332"/>
          <p:cNvCxnSpPr>
            <a:cxnSpLocks noChangeShapeType="1"/>
            <a:stCxn id="429" idx="0"/>
            <a:endCxn id="401" idx="3"/>
          </p:cNvCxnSpPr>
          <p:nvPr/>
        </p:nvCxnSpPr>
        <p:spPr bwMode="auto">
          <a:xfrm flipV="1">
            <a:off x="1676401" y="1124703"/>
            <a:ext cx="2032001" cy="2947998"/>
          </a:xfrm>
          <a:prstGeom prst="straightConnector1">
            <a:avLst/>
          </a:prstGeom>
          <a:noFill/>
          <a:ln w="47625">
            <a:solidFill>
              <a:schemeClr val="accent4">
                <a:lumMod val="75000"/>
              </a:schemeClr>
            </a:solidFill>
            <a:prstDash val="sysDash"/>
            <a:round/>
            <a:headEnd/>
            <a:tailEnd type="triangle" w="med" len="med"/>
          </a:ln>
        </p:spPr>
      </p:cxnSp>
      <p:cxnSp>
        <p:nvCxnSpPr>
          <p:cNvPr id="546" name="AutoShape 332"/>
          <p:cNvCxnSpPr>
            <a:cxnSpLocks noChangeShapeType="1"/>
            <a:stCxn id="485" idx="0"/>
            <a:endCxn id="400" idx="3"/>
          </p:cNvCxnSpPr>
          <p:nvPr/>
        </p:nvCxnSpPr>
        <p:spPr bwMode="auto">
          <a:xfrm flipH="1" flipV="1">
            <a:off x="2082804" y="1160158"/>
            <a:ext cx="7906601" cy="2219938"/>
          </a:xfrm>
          <a:prstGeom prst="straightConnector1">
            <a:avLst/>
          </a:prstGeom>
          <a:ln>
            <a:prstDash val="sysDash"/>
            <a:headEnd/>
            <a:tailEnd type="triangle" w="med" len="med"/>
          </a:ln>
        </p:spPr>
        <p:style>
          <a:lnRef idx="3">
            <a:schemeClr val="accent4"/>
          </a:lnRef>
          <a:fillRef idx="0">
            <a:schemeClr val="accent4"/>
          </a:fillRef>
          <a:effectRef idx="2">
            <a:schemeClr val="accent4"/>
          </a:effectRef>
          <a:fontRef idx="minor">
            <a:schemeClr val="tx1"/>
          </a:fontRef>
        </p:style>
      </p:cxnSp>
      <p:cxnSp>
        <p:nvCxnSpPr>
          <p:cNvPr id="549" name="AutoShape 332"/>
          <p:cNvCxnSpPr>
            <a:cxnSpLocks noChangeShapeType="1"/>
            <a:stCxn id="485" idx="2"/>
          </p:cNvCxnSpPr>
          <p:nvPr/>
        </p:nvCxnSpPr>
        <p:spPr bwMode="auto">
          <a:xfrm flipH="1" flipV="1">
            <a:off x="2235201" y="1160158"/>
            <a:ext cx="7754204" cy="3217220"/>
          </a:xfrm>
          <a:prstGeom prst="straightConnector1">
            <a:avLst/>
          </a:prstGeom>
          <a:noFill/>
          <a:ln w="47625">
            <a:solidFill>
              <a:schemeClr val="accent1"/>
            </a:solidFill>
            <a:prstDash val="sysDash"/>
            <a:round/>
            <a:headEnd/>
            <a:tailEnd type="triangle" w="med" len="med"/>
          </a:ln>
        </p:spPr>
      </p:cxnSp>
      <p:cxnSp>
        <p:nvCxnSpPr>
          <p:cNvPr id="552" name="AutoShape 332"/>
          <p:cNvCxnSpPr>
            <a:cxnSpLocks noChangeShapeType="1"/>
            <a:stCxn id="429" idx="0"/>
            <a:endCxn id="400" idx="3"/>
          </p:cNvCxnSpPr>
          <p:nvPr/>
        </p:nvCxnSpPr>
        <p:spPr bwMode="auto">
          <a:xfrm flipV="1">
            <a:off x="1676400" y="1160159"/>
            <a:ext cx="406403" cy="2912543"/>
          </a:xfrm>
          <a:prstGeom prst="straightConnector1">
            <a:avLst/>
          </a:prstGeom>
          <a:noFill/>
          <a:ln w="47625">
            <a:solidFill>
              <a:schemeClr val="accent4">
                <a:lumMod val="75000"/>
              </a:schemeClr>
            </a:solidFill>
            <a:prstDash val="sysDash"/>
            <a:round/>
            <a:headEnd/>
            <a:tailEnd type="triangle" w="med" len="med"/>
          </a:ln>
        </p:spPr>
      </p:cxnSp>
      <p:grpSp>
        <p:nvGrpSpPr>
          <p:cNvPr id="3" name="Group 2"/>
          <p:cNvGrpSpPr/>
          <p:nvPr/>
        </p:nvGrpSpPr>
        <p:grpSpPr>
          <a:xfrm>
            <a:off x="766598" y="1283077"/>
            <a:ext cx="10658805" cy="3821115"/>
            <a:chOff x="1098503" y="2598702"/>
            <a:chExt cx="7994104" cy="3821115"/>
          </a:xfrm>
        </p:grpSpPr>
        <p:sp>
          <p:nvSpPr>
            <p:cNvPr id="564" name="24-Point Star 563"/>
            <p:cNvSpPr/>
            <p:nvPr/>
          </p:nvSpPr>
          <p:spPr>
            <a:xfrm>
              <a:off x="1098503" y="2598702"/>
              <a:ext cx="2527396" cy="1080448"/>
            </a:xfrm>
            <a:prstGeom prst="star24">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prstClr val="white"/>
                  </a:solidFill>
                  <a:latin typeface="Calibri" pitchFamily="34" charset="0"/>
                  <a:cs typeface="Calibri" pitchFamily="34" charset="0"/>
                </a:rPr>
                <a:t>K1) Lack of Harmonization between programming &amp;CDM team </a:t>
              </a:r>
              <a:endParaRPr lang="en-US" sz="1050" dirty="0">
                <a:solidFill>
                  <a:prstClr val="white"/>
                </a:solidFill>
              </a:endParaRPr>
            </a:p>
          </p:txBody>
        </p:sp>
        <p:sp>
          <p:nvSpPr>
            <p:cNvPr id="565" name="24-Point Star 564"/>
            <p:cNvSpPr/>
            <p:nvPr/>
          </p:nvSpPr>
          <p:spPr>
            <a:xfrm>
              <a:off x="6863756" y="4866320"/>
              <a:ext cx="2228851" cy="1553497"/>
            </a:xfrm>
            <a:prstGeom prst="star24">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lnSpc>
                  <a:spcPts val="1600"/>
                </a:lnSpc>
                <a:buClr>
                  <a:srgbClr val="0000FF"/>
                </a:buClr>
              </a:pPr>
              <a:r>
                <a:rPr lang="en-US" sz="1050" dirty="0">
                  <a:solidFill>
                    <a:prstClr val="white"/>
                  </a:solidFill>
                  <a:latin typeface="Calibri" pitchFamily="34" charset="0"/>
                  <a:cs typeface="Calibri" pitchFamily="34" charset="0"/>
                </a:rPr>
                <a:t>K2) Lack of process standardization leading to high volume</a:t>
              </a:r>
              <a:endParaRPr lang="en-US" sz="1050" dirty="0">
                <a:solidFill>
                  <a:prstClr val="white"/>
                </a:solidFill>
                <a:latin typeface="Calibri" pitchFamily="34" charset="0"/>
                <a:ea typeface="Arial Unicode MS" pitchFamily="34" charset="-128"/>
                <a:cs typeface="Calibri" pitchFamily="34" charset="0"/>
              </a:endParaRPr>
            </a:p>
          </p:txBody>
        </p:sp>
        <p:sp>
          <p:nvSpPr>
            <p:cNvPr id="566" name="24-Point Star 565"/>
            <p:cNvSpPr/>
            <p:nvPr/>
          </p:nvSpPr>
          <p:spPr>
            <a:xfrm>
              <a:off x="2235460" y="3732376"/>
              <a:ext cx="2584830" cy="1080448"/>
            </a:xfrm>
            <a:prstGeom prst="star24">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lnSpc>
                  <a:spcPts val="1600"/>
                </a:lnSpc>
                <a:buClr>
                  <a:srgbClr val="0000FF"/>
                </a:buClr>
              </a:pPr>
              <a:r>
                <a:rPr lang="en-US" sz="900" dirty="0">
                  <a:solidFill>
                    <a:prstClr val="white"/>
                  </a:solidFill>
                  <a:cs typeface="Calibri" pitchFamily="34" charset="0"/>
                </a:rPr>
                <a:t>K3) Reduce  training time </a:t>
              </a:r>
            </a:p>
            <a:p>
              <a:pPr algn="ctr" eaLnBrk="0" hangingPunct="0">
                <a:lnSpc>
                  <a:spcPts val="1600"/>
                </a:lnSpc>
                <a:buClr>
                  <a:srgbClr val="0000FF"/>
                </a:buClr>
              </a:pPr>
              <a:r>
                <a:rPr lang="en-US" sz="900" dirty="0">
                  <a:solidFill>
                    <a:prstClr val="white"/>
                  </a:solidFill>
                  <a:cs typeface="Calibri" pitchFamily="34" charset="0"/>
                </a:rPr>
                <a:t>challenges in knowledge retention</a:t>
              </a:r>
            </a:p>
          </p:txBody>
        </p:sp>
        <p:sp>
          <p:nvSpPr>
            <p:cNvPr id="567" name="24-Point Star 566"/>
            <p:cNvSpPr/>
            <p:nvPr/>
          </p:nvSpPr>
          <p:spPr>
            <a:xfrm>
              <a:off x="2794166" y="4868840"/>
              <a:ext cx="3219451" cy="1156648"/>
            </a:xfrm>
            <a:prstGeom prst="star24">
              <a:avLst/>
            </a:prstGeom>
            <a:ln/>
          </p:spPr>
          <p:style>
            <a:lnRef idx="1">
              <a:schemeClr val="accent4"/>
            </a:lnRef>
            <a:fillRef idx="3">
              <a:schemeClr val="accent4"/>
            </a:fillRef>
            <a:effectRef idx="2">
              <a:schemeClr val="accent4"/>
            </a:effectRef>
            <a:fontRef idx="minor">
              <a:schemeClr val="lt1"/>
            </a:fontRef>
          </p:style>
          <p:txBody>
            <a:bodyPr rtlCol="0" anchor="ctr"/>
            <a:lstStyle/>
            <a:p>
              <a:pPr fontAlgn="b"/>
              <a:r>
                <a:rPr lang="en-US" sz="1000" dirty="0">
                  <a:solidFill>
                    <a:prstClr val="white"/>
                  </a:solidFill>
                  <a:cs typeface="Arial" pitchFamily="34" charset="0"/>
                </a:rPr>
                <a:t>K4) Redundant records which result in lot or re-queries and effort to follow-up on validation</a:t>
              </a:r>
            </a:p>
          </p:txBody>
        </p:sp>
        <p:sp>
          <p:nvSpPr>
            <p:cNvPr id="568" name="24-Point Star 567"/>
            <p:cNvSpPr/>
            <p:nvPr/>
          </p:nvSpPr>
          <p:spPr>
            <a:xfrm>
              <a:off x="4693196" y="2725004"/>
              <a:ext cx="3219451" cy="1156648"/>
            </a:xfrm>
            <a:prstGeom prst="star24">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b"/>
              <a:r>
                <a:rPr lang="en-US" sz="1000" dirty="0">
                  <a:solidFill>
                    <a:prstClr val="white"/>
                  </a:solidFill>
                  <a:cs typeface="Arial" pitchFamily="34" charset="0"/>
                </a:rPr>
                <a:t>K5) Data base have to be manually coded , repetitive tasks in CDM</a:t>
              </a:r>
            </a:p>
          </p:txBody>
        </p:sp>
        <p:sp>
          <p:nvSpPr>
            <p:cNvPr id="71" name="24-Point Star 70"/>
            <p:cNvSpPr/>
            <p:nvPr/>
          </p:nvSpPr>
          <p:spPr>
            <a:xfrm>
              <a:off x="4886680" y="3849965"/>
              <a:ext cx="3219451" cy="1156648"/>
            </a:xfrm>
            <a:prstGeom prst="star24">
              <a:avLst/>
            </a:prstGeom>
            <a:ln/>
          </p:spPr>
          <p:style>
            <a:lnRef idx="1">
              <a:schemeClr val="accent1"/>
            </a:lnRef>
            <a:fillRef idx="3">
              <a:schemeClr val="accent1"/>
            </a:fillRef>
            <a:effectRef idx="2">
              <a:schemeClr val="accent1"/>
            </a:effectRef>
            <a:fontRef idx="minor">
              <a:schemeClr val="lt1"/>
            </a:fontRef>
          </p:style>
          <p:txBody>
            <a:bodyPr rtlCol="0" anchor="ctr"/>
            <a:lstStyle/>
            <a:p>
              <a:pPr fontAlgn="b"/>
              <a:r>
                <a:rPr lang="en-US" sz="1000" dirty="0">
                  <a:solidFill>
                    <a:prstClr val="white"/>
                  </a:solidFill>
                  <a:cs typeface="Arial" pitchFamily="34" charset="0"/>
                </a:rPr>
                <a:t>K6) High time taken for extraction of data and get reports for application </a:t>
              </a:r>
            </a:p>
          </p:txBody>
        </p:sp>
      </p:grpSp>
      <p:graphicFrame>
        <p:nvGraphicFramePr>
          <p:cNvPr id="80" name="Table 79"/>
          <p:cNvGraphicFramePr>
            <a:graphicFrameLocks noGrp="1"/>
          </p:cNvGraphicFramePr>
          <p:nvPr>
            <p:extLst>
              <p:ext uri="{D42A27DB-BD31-4B8C-83A1-F6EECF244321}">
                <p14:modId xmlns:p14="http://schemas.microsoft.com/office/powerpoint/2010/main" val="215977890"/>
              </p:ext>
            </p:extLst>
          </p:nvPr>
        </p:nvGraphicFramePr>
        <p:xfrm>
          <a:off x="1534835" y="931994"/>
          <a:ext cx="10058400" cy="4896203"/>
        </p:xfrm>
        <a:graphic>
          <a:graphicData uri="http://schemas.openxmlformats.org/drawingml/2006/table">
            <a:tbl>
              <a:tblPr firstRow="1" bandCol="1">
                <a:effectLst>
                  <a:innerShdw blurRad="63500" dist="50800" dir="13500000">
                    <a:prstClr val="black">
                      <a:alpha val="50000"/>
                    </a:prstClr>
                  </a:innerShdw>
                </a:effectLst>
                <a:tableStyleId>{0660B408-B3CF-4A94-85FC-2B1E0A45F4A2}</a:tableStyleId>
              </a:tblPr>
              <a:tblGrid>
                <a:gridCol w="946533"/>
                <a:gridCol w="4082667"/>
                <a:gridCol w="5029200"/>
              </a:tblGrid>
              <a:tr h="0">
                <a:tc>
                  <a:txBody>
                    <a:bodyPr/>
                    <a:lstStyle/>
                    <a:p>
                      <a:pPr algn="ctr" rtl="0" fontAlgn="b"/>
                      <a:r>
                        <a:rPr lang="en-US" sz="1400" b="1" i="0" u="none" strike="noStrike" dirty="0" smtClean="0">
                          <a:solidFill>
                            <a:schemeClr val="tx1"/>
                          </a:solidFill>
                          <a:latin typeface="+mn-lt"/>
                          <a:cs typeface="Arial" pitchFamily="34" charset="0"/>
                        </a:rPr>
                        <a:t>KaizenRef.</a:t>
                      </a:r>
                      <a:endParaRPr lang="en-US" sz="1400" b="1" i="0" u="none" strike="noStrike" dirty="0">
                        <a:solidFill>
                          <a:schemeClr val="tx1"/>
                        </a:solidFill>
                        <a:latin typeface="+mn-lt"/>
                        <a:cs typeface="Arial" pitchFamily="34" charset="0"/>
                      </a:endParaRPr>
                    </a:p>
                  </a:txBody>
                  <a:tcPr marL="60960" marR="609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b"/>
                      <a:r>
                        <a:rPr lang="en-US" sz="1400" b="1" u="none" strike="noStrike" dirty="0">
                          <a:solidFill>
                            <a:schemeClr val="tx1"/>
                          </a:solidFill>
                          <a:latin typeface="+mn-lt"/>
                          <a:cs typeface="Arial" pitchFamily="34" charset="0"/>
                        </a:rPr>
                        <a:t>Pain Area/ Challenge</a:t>
                      </a:r>
                      <a:endParaRPr lang="en-US" sz="1400" b="1" i="0" u="none" strike="noStrike" dirty="0">
                        <a:solidFill>
                          <a:schemeClr val="tx1"/>
                        </a:solidFill>
                        <a:latin typeface="+mn-lt"/>
                        <a:cs typeface="Arial" pitchFamily="34" charset="0"/>
                      </a:endParaRPr>
                    </a:p>
                  </a:txBody>
                  <a:tcPr marL="60960" marR="609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rtl="0" fontAlgn="b"/>
                      <a:r>
                        <a:rPr lang="en-US" sz="1400" b="1" i="0" u="none" strike="noStrike" dirty="0" smtClean="0">
                          <a:solidFill>
                            <a:schemeClr val="tx1"/>
                          </a:solidFill>
                          <a:latin typeface="+mn-lt"/>
                          <a:cs typeface="Arial" pitchFamily="34" charset="0"/>
                        </a:rPr>
                        <a:t>Potential</a:t>
                      </a:r>
                      <a:r>
                        <a:rPr lang="en-US" sz="1400" b="1" i="0" u="none" strike="noStrike" baseline="0" dirty="0" smtClean="0">
                          <a:solidFill>
                            <a:schemeClr val="tx1"/>
                          </a:solidFill>
                          <a:latin typeface="+mn-lt"/>
                          <a:cs typeface="Arial" pitchFamily="34" charset="0"/>
                        </a:rPr>
                        <a:t> solution</a:t>
                      </a:r>
                      <a:endParaRPr lang="en-US" sz="1400" b="1" i="0" u="none" strike="noStrike" dirty="0">
                        <a:solidFill>
                          <a:schemeClr val="tx1"/>
                        </a:solidFill>
                        <a:latin typeface="+mn-lt"/>
                        <a:cs typeface="Arial" pitchFamily="34" charset="0"/>
                      </a:endParaRPr>
                    </a:p>
                  </a:txBody>
                  <a:tcPr marL="60960" marR="6096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850613">
                <a:tc>
                  <a:txBody>
                    <a:bodyPr/>
                    <a:lstStyle/>
                    <a:p>
                      <a:pPr algn="ctr" rtl="0" fontAlgn="b">
                        <a:buClr>
                          <a:srgbClr val="000000"/>
                        </a:buClr>
                        <a:buSzPts val="1100"/>
                        <a:buFont typeface="Arial"/>
                        <a:buNone/>
                      </a:pPr>
                      <a:r>
                        <a:rPr lang="en-US" sz="1200" b="0" i="0" u="none" strike="noStrike" baseline="0" dirty="0" smtClean="0">
                          <a:solidFill>
                            <a:schemeClr val="bg1"/>
                          </a:solidFill>
                          <a:latin typeface="+mn-lt"/>
                          <a:cs typeface="Arial" pitchFamily="34" charset="0"/>
                        </a:rPr>
                        <a:t> K-1</a:t>
                      </a:r>
                      <a:endParaRPr lang="en-US" sz="1200" b="0" i="0" u="none" strike="noStrike" dirty="0">
                        <a:solidFill>
                          <a:schemeClr val="bg1"/>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indent="0" eaLnBrk="0" hangingPunct="0">
                        <a:lnSpc>
                          <a:spcPts val="1600"/>
                        </a:lnSpc>
                        <a:buClr>
                          <a:srgbClr val="0000FF"/>
                        </a:buClr>
                        <a:buFont typeface="Wingdings" pitchFamily="2" charset="2"/>
                        <a:buNone/>
                      </a:pPr>
                      <a:r>
                        <a:rPr lang="en-US" sz="1200" b="0" dirty="0" smtClean="0">
                          <a:solidFill>
                            <a:schemeClr val="bg1"/>
                          </a:solidFill>
                          <a:latin typeface="+mn-lt"/>
                          <a:cs typeface="Calibri" pitchFamily="34" charset="0"/>
                        </a:rPr>
                        <a:t>Programming and CDM team working in silos leading to high rework in studies</a:t>
                      </a:r>
                    </a:p>
                    <a:p>
                      <a:pPr algn="l" rtl="0" fontAlgn="b">
                        <a:buClr>
                          <a:srgbClr val="000000"/>
                        </a:buClr>
                        <a:buSzPts val="1100"/>
                        <a:buFont typeface="Arial"/>
                        <a:buNone/>
                      </a:pPr>
                      <a:endParaRPr lang="en-US" sz="1200" b="0" i="0" u="none" strike="noStrike" dirty="0">
                        <a:solidFill>
                          <a:schemeClr val="bg1"/>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115888" indent="-115888" eaLnBrk="0" hangingPunct="0">
                        <a:lnSpc>
                          <a:spcPts val="1600"/>
                        </a:lnSpc>
                        <a:buClr>
                          <a:srgbClr val="0000FF"/>
                        </a:buClr>
                        <a:buFont typeface="Wingdings" pitchFamily="2" charset="2"/>
                        <a:buChar char="§"/>
                      </a:pPr>
                      <a:r>
                        <a:rPr lang="en-US" sz="1200" b="0" dirty="0" smtClean="0">
                          <a:solidFill>
                            <a:schemeClr val="bg1"/>
                          </a:solidFill>
                          <a:latin typeface="+mn-lt"/>
                          <a:cs typeface="Calibri" pitchFamily="34" charset="0"/>
                        </a:rPr>
                        <a:t>Harmonization between programming and CDM team with team restructuring- &gt;SAS checks programmed by programming team to be validated by CDM team</a:t>
                      </a:r>
                      <a:r>
                        <a:rPr lang="en-US" sz="1200" b="0" baseline="0" dirty="0" smtClean="0">
                          <a:solidFill>
                            <a:schemeClr val="bg1"/>
                          </a:solidFill>
                          <a:latin typeface="+mn-lt"/>
                          <a:cs typeface="Calibri" pitchFamily="34" charset="0"/>
                        </a:rPr>
                        <a:t> </a:t>
                      </a:r>
                      <a:r>
                        <a:rPr lang="en-US" sz="1200" b="0" dirty="0" smtClean="0">
                          <a:solidFill>
                            <a:schemeClr val="bg1"/>
                          </a:solidFill>
                          <a:latin typeface="+mn-lt"/>
                          <a:cs typeface="Calibri" pitchFamily="34" charset="0"/>
                        </a:rPr>
                        <a:t>with re-usability of queries raised before</a:t>
                      </a: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408342">
                <a:tc>
                  <a:txBody>
                    <a:bodyPr/>
                    <a:lstStyle/>
                    <a:p>
                      <a:pPr algn="ctr" rtl="0" fontAlgn="b"/>
                      <a:r>
                        <a:rPr lang="en-US" sz="1200" b="0" i="0" u="none" strike="noStrike" dirty="0" smtClean="0">
                          <a:solidFill>
                            <a:srgbClr val="000000"/>
                          </a:solidFill>
                          <a:latin typeface="+mn-lt"/>
                          <a:cs typeface="Arial" pitchFamily="34" charset="0"/>
                        </a:rPr>
                        <a:t> K-2</a:t>
                      </a:r>
                      <a:endParaRPr lang="en-US" sz="1200" b="0" i="0" u="none" strike="noStrike" dirty="0">
                        <a:solidFill>
                          <a:srgbClr val="000000"/>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indent="0" eaLnBrk="0" hangingPunct="0">
                        <a:lnSpc>
                          <a:spcPts val="1600"/>
                        </a:lnSpc>
                        <a:buClr>
                          <a:srgbClr val="0000FF"/>
                        </a:buClr>
                        <a:buFont typeface="Wingdings" pitchFamily="2" charset="2"/>
                        <a:buNone/>
                      </a:pPr>
                      <a:r>
                        <a:rPr lang="en-US" sz="1200" b="0" dirty="0" smtClean="0">
                          <a:solidFill>
                            <a:srgbClr val="000000"/>
                          </a:solidFill>
                          <a:latin typeface="+mn-lt"/>
                          <a:cs typeface="Calibri" pitchFamily="34" charset="0"/>
                        </a:rPr>
                        <a:t>Error proofing, exception handling and multiple variation in process controls </a:t>
                      </a:r>
                    </a:p>
                    <a:p>
                      <a:pPr marL="0" marR="0" indent="0" algn="l" defTabSz="914400" rtl="0" eaLnBrk="0" fontAlgn="auto" latinLnBrk="0" hangingPunct="0">
                        <a:lnSpc>
                          <a:spcPts val="1600"/>
                        </a:lnSpc>
                        <a:spcBef>
                          <a:spcPts val="0"/>
                        </a:spcBef>
                        <a:spcAft>
                          <a:spcPts val="0"/>
                        </a:spcAft>
                        <a:buClr>
                          <a:srgbClr val="0000FF"/>
                        </a:buClr>
                        <a:buSzTx/>
                        <a:buFont typeface="Wingdings" pitchFamily="2" charset="2"/>
                        <a:buNone/>
                        <a:tabLst/>
                        <a:defRPr/>
                      </a:pPr>
                      <a:r>
                        <a:rPr lang="en-US" sz="1200" b="0" i="0" u="none" strike="noStrike" baseline="0" dirty="0" smtClean="0">
                          <a:solidFill>
                            <a:srgbClr val="000000"/>
                          </a:solidFill>
                          <a:latin typeface="+mn-lt"/>
                          <a:cs typeface="Arial" pitchFamily="34" charset="0"/>
                        </a:rPr>
                        <a:t>There is variation in process controls</a:t>
                      </a: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indent="-115888" eaLnBrk="0" hangingPunct="0">
                        <a:lnSpc>
                          <a:spcPts val="1600"/>
                        </a:lnSpc>
                        <a:buClr>
                          <a:srgbClr val="0000FF"/>
                        </a:buClr>
                        <a:buFont typeface="Wingdings" pitchFamily="2" charset="2"/>
                        <a:buChar char="§"/>
                      </a:pPr>
                      <a:r>
                        <a:rPr lang="en-US" sz="1200" b="0" dirty="0" smtClean="0">
                          <a:solidFill>
                            <a:srgbClr val="000000"/>
                          </a:solidFill>
                          <a:latin typeface="+mn-lt"/>
                          <a:cs typeface="Calibri" pitchFamily="34" charset="0"/>
                        </a:rPr>
                        <a:t>Process standardization leading to volume reduction for exception and checks</a:t>
                      </a:r>
                      <a:endParaRPr lang="en-US" sz="1200" b="0" dirty="0" smtClean="0">
                        <a:solidFill>
                          <a:srgbClr val="000000"/>
                        </a:solidFill>
                        <a:latin typeface="+mn-lt"/>
                        <a:ea typeface="Arial Unicode MS" pitchFamily="34" charset="-128"/>
                        <a:cs typeface="Calibri"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152195">
                <a:tc>
                  <a:txBody>
                    <a:bodyPr/>
                    <a:lstStyle/>
                    <a:p>
                      <a:pPr algn="ctr" rtl="0" fontAlgn="b"/>
                      <a:r>
                        <a:rPr lang="en-US" sz="1200" b="0" i="0" u="none" strike="noStrike" dirty="0" smtClean="0">
                          <a:solidFill>
                            <a:srgbClr val="000000"/>
                          </a:solidFill>
                          <a:latin typeface="+mn-lt"/>
                          <a:cs typeface="Arial" pitchFamily="34" charset="0"/>
                        </a:rPr>
                        <a:t> K-3</a:t>
                      </a:r>
                      <a:endParaRPr lang="en-US" sz="1200" b="0" i="0" u="none" strike="noStrike" dirty="0">
                        <a:solidFill>
                          <a:srgbClr val="000000"/>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indent="0" eaLnBrk="0" hangingPunct="0">
                        <a:lnSpc>
                          <a:spcPts val="1600"/>
                        </a:lnSpc>
                        <a:buClr>
                          <a:srgbClr val="0000FF"/>
                        </a:buClr>
                        <a:buFont typeface="+mj-lt"/>
                        <a:buNone/>
                      </a:pPr>
                      <a:r>
                        <a:rPr lang="en-US" sz="1200" b="0" dirty="0" smtClean="0">
                          <a:solidFill>
                            <a:srgbClr val="000000"/>
                          </a:solidFill>
                          <a:latin typeface="+mn-lt"/>
                          <a:cs typeface="Calibri" pitchFamily="34" charset="0"/>
                        </a:rPr>
                        <a:t>Need to reduce High Training Time in CDM </a:t>
                      </a:r>
                    </a:p>
                    <a:p>
                      <a:pPr marL="0" indent="0" eaLnBrk="0" hangingPunct="0">
                        <a:lnSpc>
                          <a:spcPts val="1600"/>
                        </a:lnSpc>
                        <a:buClr>
                          <a:srgbClr val="0000FF"/>
                        </a:buClr>
                        <a:buFont typeface="Wingdings" pitchFamily="2" charset="2"/>
                        <a:buNone/>
                      </a:pPr>
                      <a:r>
                        <a:rPr lang="en-US" sz="1200" b="0" dirty="0" smtClean="0">
                          <a:solidFill>
                            <a:srgbClr val="000000"/>
                          </a:solidFill>
                          <a:latin typeface="+mn-lt"/>
                          <a:cs typeface="Calibri" pitchFamily="34" charset="0"/>
                        </a:rPr>
                        <a:t>Challenges in knowledge retention and management</a:t>
                      </a:r>
                    </a:p>
                    <a:p>
                      <a:pPr marL="0" indent="0" eaLnBrk="0" hangingPunct="0">
                        <a:lnSpc>
                          <a:spcPts val="1600"/>
                        </a:lnSpc>
                        <a:buClr>
                          <a:srgbClr val="0000FF"/>
                        </a:buClr>
                        <a:buFont typeface="Wingdings" pitchFamily="2" charset="2"/>
                        <a:buNone/>
                      </a:pPr>
                      <a:r>
                        <a:rPr lang="en-US" sz="1200" b="0" dirty="0" smtClean="0">
                          <a:solidFill>
                            <a:srgbClr val="000000"/>
                          </a:solidFill>
                          <a:latin typeface="+mn-lt"/>
                          <a:ea typeface="Arial Unicode MS" pitchFamily="34" charset="-128"/>
                          <a:cs typeface="Calibri" pitchFamily="34" charset="0"/>
                        </a:rPr>
                        <a:t>Study issues are not shared</a:t>
                      </a:r>
                    </a:p>
                    <a:p>
                      <a:pPr marL="0" indent="0" eaLnBrk="0" hangingPunct="0">
                        <a:lnSpc>
                          <a:spcPts val="1600"/>
                        </a:lnSpc>
                        <a:buClr>
                          <a:srgbClr val="0000FF"/>
                        </a:buClr>
                        <a:buFont typeface="Wingdings" pitchFamily="2" charset="2"/>
                        <a:buNone/>
                      </a:pPr>
                      <a:r>
                        <a:rPr lang="en-US" sz="1200" b="0" dirty="0" smtClean="0">
                          <a:solidFill>
                            <a:srgbClr val="000000"/>
                          </a:solidFill>
                          <a:latin typeface="+mn-lt"/>
                          <a:ea typeface="Arial Unicode MS" pitchFamily="34" charset="-128"/>
                          <a:cs typeface="Calibri" pitchFamily="34" charset="0"/>
                        </a:rPr>
                        <a:t>Lack of trackers for resource</a:t>
                      </a:r>
                      <a:r>
                        <a:rPr lang="en-US" sz="1200" b="0" baseline="0" dirty="0" smtClean="0">
                          <a:solidFill>
                            <a:srgbClr val="000000"/>
                          </a:solidFill>
                          <a:latin typeface="+mn-lt"/>
                          <a:ea typeface="Arial Unicode MS" pitchFamily="34" charset="-128"/>
                          <a:cs typeface="Calibri" pitchFamily="34" charset="0"/>
                        </a:rPr>
                        <a:t> utilization across studies </a:t>
                      </a:r>
                      <a:endParaRPr lang="en-US" sz="1200" b="0" dirty="0" smtClean="0">
                        <a:solidFill>
                          <a:srgbClr val="000000"/>
                        </a:solidFill>
                        <a:latin typeface="+mn-lt"/>
                        <a:ea typeface="Arial Unicode MS" pitchFamily="34" charset="-128"/>
                        <a:cs typeface="Calibri"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indent="-115888" eaLnBrk="0" hangingPunct="0">
                        <a:lnSpc>
                          <a:spcPts val="1600"/>
                        </a:lnSpc>
                        <a:buClr>
                          <a:srgbClr val="0000FF"/>
                        </a:buClr>
                        <a:buFont typeface="Wingdings" pitchFamily="2" charset="2"/>
                        <a:buChar char="§"/>
                      </a:pPr>
                      <a:r>
                        <a:rPr lang="en-US" sz="1200" b="0" dirty="0" smtClean="0">
                          <a:solidFill>
                            <a:srgbClr val="000000"/>
                          </a:solidFill>
                          <a:latin typeface="+mn-lt"/>
                          <a:ea typeface="Arial Unicode MS" pitchFamily="34" charset="-128"/>
                          <a:cs typeface="Calibri" pitchFamily="34" charset="0"/>
                        </a:rPr>
                        <a:t>Cross training Inform &amp; SAS programmers</a:t>
                      </a:r>
                    </a:p>
                    <a:p>
                      <a:pPr marL="115888" marR="0" indent="-115888" algn="l" defTabSz="914400" rtl="0" eaLnBrk="0" fontAlgn="auto" latinLnBrk="0" hangingPunct="0">
                        <a:lnSpc>
                          <a:spcPts val="1600"/>
                        </a:lnSpc>
                        <a:spcBef>
                          <a:spcPts val="0"/>
                        </a:spcBef>
                        <a:spcAft>
                          <a:spcPts val="0"/>
                        </a:spcAft>
                        <a:buClr>
                          <a:srgbClr val="0000FF"/>
                        </a:buClr>
                        <a:buSzTx/>
                        <a:buFont typeface="Wingdings" pitchFamily="2" charset="2"/>
                        <a:buChar char="§"/>
                        <a:tabLst/>
                        <a:defRPr/>
                      </a:pPr>
                      <a:r>
                        <a:rPr lang="en-US" sz="1200" b="0" dirty="0" smtClean="0">
                          <a:solidFill>
                            <a:srgbClr val="000000"/>
                          </a:solidFill>
                          <a:latin typeface="+mn-lt"/>
                          <a:ea typeface="Arial Unicode MS" pitchFamily="34" charset="-128"/>
                          <a:cs typeface="Calibri" pitchFamily="34" charset="0"/>
                        </a:rPr>
                        <a:t>Increase in pool and knowledge of SMC’s by creating TCS SMC and Client SME link </a:t>
                      </a:r>
                    </a:p>
                    <a:p>
                      <a:pPr marL="115888" marR="0" indent="-115888" algn="l" defTabSz="914400" rtl="0" eaLnBrk="0" fontAlgn="auto" latinLnBrk="0" hangingPunct="0">
                        <a:lnSpc>
                          <a:spcPts val="1600"/>
                        </a:lnSpc>
                        <a:spcBef>
                          <a:spcPts val="0"/>
                        </a:spcBef>
                        <a:spcAft>
                          <a:spcPts val="0"/>
                        </a:spcAft>
                        <a:buClr>
                          <a:srgbClr val="0000FF"/>
                        </a:buClr>
                        <a:buSzTx/>
                        <a:buFont typeface="Wingdings" pitchFamily="2" charset="2"/>
                        <a:buChar char="§"/>
                        <a:tabLst/>
                        <a:defRPr/>
                      </a:pPr>
                      <a:r>
                        <a:rPr lang="en-US" sz="1200" b="0" dirty="0" smtClean="0">
                          <a:solidFill>
                            <a:srgbClr val="000000"/>
                          </a:solidFill>
                          <a:latin typeface="+mn-lt"/>
                          <a:cs typeface="Calibri" pitchFamily="34" charset="0"/>
                        </a:rPr>
                        <a:t>Digitization of training module led to reduction of training time</a:t>
                      </a:r>
                    </a:p>
                    <a:p>
                      <a:pPr marL="115888" marR="0" indent="-115888" algn="l" defTabSz="914400" rtl="0" eaLnBrk="0" fontAlgn="auto" latinLnBrk="0" hangingPunct="0">
                        <a:lnSpc>
                          <a:spcPts val="1600"/>
                        </a:lnSpc>
                        <a:spcBef>
                          <a:spcPts val="0"/>
                        </a:spcBef>
                        <a:spcAft>
                          <a:spcPts val="0"/>
                        </a:spcAft>
                        <a:buClr>
                          <a:srgbClr val="0000FF"/>
                        </a:buClr>
                        <a:buSzTx/>
                        <a:buFont typeface="Wingdings" pitchFamily="2" charset="2"/>
                        <a:buChar char="§"/>
                        <a:tabLst/>
                        <a:defRPr/>
                      </a:pPr>
                      <a:r>
                        <a:rPr lang="en-US" sz="1200" b="0" dirty="0" smtClean="0">
                          <a:solidFill>
                            <a:srgbClr val="000000"/>
                          </a:solidFill>
                          <a:latin typeface="+mn-lt"/>
                          <a:cs typeface="Calibri" pitchFamily="34" charset="0"/>
                        </a:rPr>
                        <a:t>Knowledge management portal developed to reduce queries raised </a:t>
                      </a:r>
                      <a:endParaRPr lang="en-US" sz="1200" b="0" i="0" u="none" strike="noStrike" dirty="0" smtClean="0">
                        <a:solidFill>
                          <a:srgbClr val="000000"/>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528320">
                <a:tc>
                  <a:txBody>
                    <a:bodyPr/>
                    <a:lstStyle/>
                    <a:p>
                      <a:pPr algn="ctr" rtl="0" fontAlgn="b"/>
                      <a:r>
                        <a:rPr lang="en-US" sz="1200" b="0" i="0" u="none" strike="noStrike" dirty="0" smtClean="0">
                          <a:solidFill>
                            <a:schemeClr val="bg1"/>
                          </a:solidFill>
                          <a:latin typeface="+mn-lt"/>
                          <a:cs typeface="Arial" pitchFamily="34" charset="0"/>
                        </a:rPr>
                        <a:t> K-4</a:t>
                      </a:r>
                      <a:endParaRPr lang="en-US" sz="1200" b="0" i="0" u="none" strike="noStrike" dirty="0">
                        <a:solidFill>
                          <a:schemeClr val="bg1"/>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rtl="0" fontAlgn="b"/>
                      <a:r>
                        <a:rPr lang="en-US" sz="1200" b="0" i="0" u="none" strike="noStrike" dirty="0" smtClean="0">
                          <a:solidFill>
                            <a:schemeClr val="bg1"/>
                          </a:solidFill>
                          <a:latin typeface="+mn-lt"/>
                          <a:cs typeface="Arial" pitchFamily="34" charset="0"/>
                        </a:rPr>
                        <a:t>Redundant records which result</a:t>
                      </a:r>
                      <a:r>
                        <a:rPr lang="en-US" sz="1200" b="0" i="0" u="none" strike="noStrike" baseline="0" dirty="0" smtClean="0">
                          <a:solidFill>
                            <a:schemeClr val="bg1"/>
                          </a:solidFill>
                          <a:latin typeface="+mn-lt"/>
                          <a:cs typeface="Arial" pitchFamily="34" charset="0"/>
                        </a:rPr>
                        <a:t> in lot or re-queries and effort to follow-up on validation</a:t>
                      </a: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109538" indent="-109538">
                        <a:buClr>
                          <a:srgbClr val="0063BE"/>
                        </a:buClr>
                        <a:buSzPct val="100000"/>
                        <a:buFont typeface="Wingdings" pitchFamily="2" charset="2"/>
                        <a:buChar char="§"/>
                      </a:pPr>
                      <a:r>
                        <a:rPr lang="en-US" sz="1200" b="0" dirty="0" smtClean="0">
                          <a:solidFill>
                            <a:schemeClr val="bg1"/>
                          </a:solidFill>
                          <a:latin typeface="+mn-lt"/>
                        </a:rPr>
                        <a:t>Identification</a:t>
                      </a:r>
                      <a:r>
                        <a:rPr lang="en-US" sz="1200" b="0" baseline="0" dirty="0" smtClean="0">
                          <a:solidFill>
                            <a:schemeClr val="bg1"/>
                          </a:solidFill>
                          <a:latin typeface="+mn-lt"/>
                        </a:rPr>
                        <a:t> of redundant records  to avoid  rework</a:t>
                      </a:r>
                    </a:p>
                    <a:p>
                      <a:pPr marL="109538" indent="-109538">
                        <a:buClr>
                          <a:srgbClr val="0063BE"/>
                        </a:buClr>
                        <a:buSzPct val="100000"/>
                        <a:buFont typeface="Wingdings" pitchFamily="2" charset="2"/>
                        <a:buChar char="§"/>
                      </a:pPr>
                      <a:r>
                        <a:rPr lang="en-US" sz="1200" b="0" baseline="0" dirty="0" smtClean="0">
                          <a:solidFill>
                            <a:schemeClr val="bg1"/>
                          </a:solidFill>
                          <a:latin typeface="+mn-lt"/>
                        </a:rPr>
                        <a:t>Confirmation  from  Client  on  visit mapping</a:t>
                      </a:r>
                      <a:endParaRPr lang="en-US" sz="1200" b="0" dirty="0">
                        <a:solidFill>
                          <a:schemeClr val="bg1"/>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556765">
                <a:tc>
                  <a:txBody>
                    <a:bodyPr/>
                    <a:lstStyle/>
                    <a:p>
                      <a:pPr algn="ctr" rtl="0" fontAlgn="b"/>
                      <a:r>
                        <a:rPr lang="en-US" sz="1200" b="0" i="0" u="none" strike="noStrike" dirty="0" smtClean="0">
                          <a:solidFill>
                            <a:srgbClr val="000000"/>
                          </a:solidFill>
                          <a:latin typeface="+mn-lt"/>
                          <a:cs typeface="Arial" pitchFamily="34" charset="0"/>
                        </a:rPr>
                        <a:t> K-5</a:t>
                      </a:r>
                      <a:endParaRPr lang="en-US" sz="1200" b="0" i="0" u="none" strike="noStrike" dirty="0">
                        <a:solidFill>
                          <a:srgbClr val="000000"/>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200" b="0" i="0" u="none" strike="noStrike" dirty="0" smtClean="0">
                          <a:solidFill>
                            <a:srgbClr val="000000"/>
                          </a:solidFill>
                          <a:latin typeface="+mn-lt"/>
                          <a:cs typeface="Arial" pitchFamily="34" charset="0"/>
                        </a:rPr>
                        <a:t>Automation of repetitive tasks in CDM</a:t>
                      </a:r>
                    </a:p>
                    <a:p>
                      <a:pPr algn="l" rtl="0" fontAlgn="b"/>
                      <a:r>
                        <a:rPr lang="en-US" sz="1200" b="0" i="0" u="none" strike="noStrike" dirty="0" smtClean="0">
                          <a:solidFill>
                            <a:srgbClr val="000000"/>
                          </a:solidFill>
                          <a:latin typeface="+mn-lt"/>
                          <a:cs typeface="Arial" pitchFamily="34" charset="0"/>
                        </a:rPr>
                        <a:t>Data base have to be manually</a:t>
                      </a:r>
                      <a:r>
                        <a:rPr lang="en-US" sz="1200" b="0" i="0" u="none" strike="noStrike" baseline="0" dirty="0" smtClean="0">
                          <a:solidFill>
                            <a:srgbClr val="000000"/>
                          </a:solidFill>
                          <a:latin typeface="+mn-lt"/>
                          <a:cs typeface="Arial" pitchFamily="34" charset="0"/>
                        </a:rPr>
                        <a:t> coded &amp; is tedious</a:t>
                      </a:r>
                      <a:endParaRPr lang="en-US" sz="1200" b="0" i="0" u="none" strike="noStrike" dirty="0" smtClean="0">
                        <a:solidFill>
                          <a:srgbClr val="000000"/>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dirty="0" smtClean="0">
                          <a:latin typeface="+mn-lt"/>
                        </a:rPr>
                        <a:t>Macro</a:t>
                      </a:r>
                      <a:r>
                        <a:rPr lang="en-US" sz="1200" b="0" baseline="0" dirty="0" smtClean="0">
                          <a:latin typeface="+mn-lt"/>
                        </a:rPr>
                        <a:t> for LNR QC</a:t>
                      </a:r>
                    </a:p>
                    <a:p>
                      <a:pPr marL="0" marR="0" indent="0" algn="l" defTabSz="914400" rtl="0" eaLnBrk="1" fontAlgn="b" latinLnBrk="0" hangingPunct="1">
                        <a:lnSpc>
                          <a:spcPct val="100000"/>
                        </a:lnSpc>
                        <a:spcBef>
                          <a:spcPts val="0"/>
                        </a:spcBef>
                        <a:spcAft>
                          <a:spcPts val="0"/>
                        </a:spcAft>
                        <a:buClrTx/>
                        <a:buSzTx/>
                        <a:buFontTx/>
                        <a:buNone/>
                        <a:tabLst/>
                        <a:defRPr/>
                      </a:pPr>
                      <a:r>
                        <a:rPr lang="en-US" sz="1200" b="0" dirty="0" smtClean="0">
                          <a:latin typeface="+mn-lt"/>
                        </a:rPr>
                        <a:t>Macro </a:t>
                      </a:r>
                      <a:r>
                        <a:rPr lang="en-US" sz="1200" b="0" baseline="0" dirty="0" smtClean="0">
                          <a:latin typeface="+mn-lt"/>
                        </a:rPr>
                        <a:t> for  RAMOS</a:t>
                      </a:r>
                    </a:p>
                    <a:p>
                      <a:pPr marL="0" marR="0" indent="0" algn="l" defTabSz="914400" rtl="0" eaLnBrk="1" fontAlgn="b" latinLnBrk="0" hangingPunct="1">
                        <a:lnSpc>
                          <a:spcPct val="100000"/>
                        </a:lnSpc>
                        <a:spcBef>
                          <a:spcPts val="0"/>
                        </a:spcBef>
                        <a:spcAft>
                          <a:spcPts val="0"/>
                        </a:spcAft>
                        <a:buClrTx/>
                        <a:buSzTx/>
                        <a:buFontTx/>
                        <a:buNone/>
                        <a:tabLst/>
                        <a:defRPr/>
                      </a:pPr>
                      <a:r>
                        <a:rPr lang="en-US" sz="1200" b="0" dirty="0" smtClean="0">
                          <a:latin typeface="+mn-lt"/>
                        </a:rPr>
                        <a:t>More</a:t>
                      </a:r>
                      <a:r>
                        <a:rPr lang="en-US" sz="1200" b="0" baseline="0" dirty="0" smtClean="0">
                          <a:latin typeface="+mn-lt"/>
                        </a:rPr>
                        <a:t> Exposure to EXACT</a:t>
                      </a: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719155">
                <a:tc>
                  <a:txBody>
                    <a:bodyPr/>
                    <a:lstStyle/>
                    <a:p>
                      <a:pPr algn="ctr" rtl="0" fontAlgn="b"/>
                      <a:r>
                        <a:rPr lang="en-US" sz="1200" b="0" i="0" u="none" strike="noStrike" dirty="0" smtClean="0">
                          <a:solidFill>
                            <a:srgbClr val="000000"/>
                          </a:solidFill>
                          <a:latin typeface="+mn-lt"/>
                          <a:cs typeface="Arial" pitchFamily="34" charset="0"/>
                        </a:rPr>
                        <a:t>K-6</a:t>
                      </a:r>
                      <a:endParaRPr lang="en-US" sz="1200" b="0" i="0" u="none" strike="noStrike" dirty="0">
                        <a:solidFill>
                          <a:srgbClr val="000000"/>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1200" b="0" i="0" u="none" strike="noStrike" dirty="0" smtClean="0">
                          <a:solidFill>
                            <a:srgbClr val="000000"/>
                          </a:solidFill>
                          <a:latin typeface="+mn-lt"/>
                          <a:cs typeface="Arial" pitchFamily="34" charset="0"/>
                        </a:rPr>
                        <a:t>High time</a:t>
                      </a:r>
                      <a:r>
                        <a:rPr lang="en-US" sz="1200" b="0" i="0" u="none" strike="noStrike" baseline="0" dirty="0" smtClean="0">
                          <a:solidFill>
                            <a:srgbClr val="000000"/>
                          </a:solidFill>
                          <a:latin typeface="+mn-lt"/>
                          <a:cs typeface="Arial" pitchFamily="34" charset="0"/>
                        </a:rPr>
                        <a:t> taken for extraction of data and get reports for application </a:t>
                      </a:r>
                    </a:p>
                    <a:p>
                      <a:pPr algn="l" rtl="0" fontAlgn="b"/>
                      <a:r>
                        <a:rPr lang="en-US" sz="1200" b="0" i="0" u="none" strike="noStrike" dirty="0" smtClean="0">
                          <a:solidFill>
                            <a:srgbClr val="000000"/>
                          </a:solidFill>
                          <a:latin typeface="+mn-lt"/>
                          <a:cs typeface="Arial" pitchFamily="34" charset="0"/>
                        </a:rPr>
                        <a:t>Progress of study is unknown</a:t>
                      </a:r>
                      <a:endParaRPr lang="en-US" sz="1200" b="0" i="0" u="none" strike="noStrike" dirty="0">
                        <a:solidFill>
                          <a:srgbClr val="000000"/>
                        </a:solidFill>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buFont typeface="Arial" pitchFamily="34" charset="0"/>
                        <a:buChar char="•"/>
                      </a:pPr>
                      <a:r>
                        <a:rPr lang="en-US" sz="1200" b="0" dirty="0" smtClean="0">
                          <a:latin typeface="+mn-lt"/>
                        </a:rPr>
                        <a:t>TAT reduction of  quest  query report with added functionality incorporated</a:t>
                      </a:r>
                      <a:r>
                        <a:rPr lang="en-US" sz="1200" b="0" baseline="0" dirty="0" smtClean="0">
                          <a:latin typeface="+mn-lt"/>
                        </a:rPr>
                        <a:t> in the report</a:t>
                      </a:r>
                    </a:p>
                    <a:p>
                      <a:pPr>
                        <a:buFont typeface="Arial" pitchFamily="34" charset="0"/>
                        <a:buChar char="•"/>
                      </a:pPr>
                      <a:r>
                        <a:rPr lang="en-US" sz="1200" b="0" baseline="0" dirty="0" smtClean="0">
                          <a:latin typeface="+mn-lt"/>
                        </a:rPr>
                        <a:t>Frequency of automatic data extraction changed from weekly to daily</a:t>
                      </a:r>
                      <a:endParaRPr lang="en-US" sz="1200" b="0" dirty="0" smtClean="0">
                        <a:latin typeface="+mn-lt"/>
                        <a:cs typeface="Arial" pitchFamily="34" charset="0"/>
                      </a:endParaRPr>
                    </a:p>
                  </a:txBody>
                  <a:tcPr marL="60960" marR="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8" name="Title 7"/>
          <p:cNvSpPr>
            <a:spLocks noGrp="1"/>
          </p:cNvSpPr>
          <p:nvPr>
            <p:ph type="title"/>
          </p:nvPr>
        </p:nvSpPr>
        <p:spPr/>
        <p:txBody>
          <a:bodyPr/>
          <a:lstStyle/>
          <a:p>
            <a:r>
              <a:rPr lang="en-US" sz="2400" dirty="0"/>
              <a:t>Case Study 1 – Value Stream Map for Clinical data management</a:t>
            </a:r>
          </a:p>
        </p:txBody>
      </p:sp>
    </p:spTree>
    <p:extLst>
      <p:ext uri="{BB962C8B-B14F-4D97-AF65-F5344CB8AC3E}">
        <p14:creationId xmlns:p14="http://schemas.microsoft.com/office/powerpoint/2010/main" val="90169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4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2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1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4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5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55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53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4"/>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45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53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54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5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54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400" dirty="0"/>
              <a:t>Case Study 1 -  </a:t>
            </a:r>
            <a:r>
              <a:rPr lang="en-US" sz="2400" dirty="0">
                <a:solidFill>
                  <a:prstClr val="white"/>
                </a:solidFill>
              </a:rPr>
              <a:t>Driving  business value</a:t>
            </a:r>
          </a:p>
        </p:txBody>
      </p:sp>
      <p:sp>
        <p:nvSpPr>
          <p:cNvPr id="82" name="Rectangle 81"/>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aphicFrame>
        <p:nvGraphicFramePr>
          <p:cNvPr id="83" name="Table 82"/>
          <p:cNvGraphicFramePr>
            <a:graphicFrameLocks noGrp="1"/>
          </p:cNvGraphicFramePr>
          <p:nvPr>
            <p:extLst>
              <p:ext uri="{D42A27DB-BD31-4B8C-83A1-F6EECF244321}">
                <p14:modId xmlns:p14="http://schemas.microsoft.com/office/powerpoint/2010/main" val="1891525372"/>
              </p:ext>
            </p:extLst>
          </p:nvPr>
        </p:nvGraphicFramePr>
        <p:xfrm>
          <a:off x="406398" y="1063022"/>
          <a:ext cx="11379203" cy="4920124"/>
        </p:xfrm>
        <a:graphic>
          <a:graphicData uri="http://schemas.openxmlformats.org/drawingml/2006/table">
            <a:tbl>
              <a:tblPr firstRow="1" bandRow="1">
                <a:tableStyleId>{69012ECD-51FC-41F1-AA8D-1B2483CD663E}</a:tableStyleId>
              </a:tblPr>
              <a:tblGrid>
                <a:gridCol w="669365"/>
                <a:gridCol w="669365"/>
                <a:gridCol w="1051859"/>
                <a:gridCol w="3750767"/>
                <a:gridCol w="2773511"/>
                <a:gridCol w="1316853"/>
                <a:gridCol w="1147483"/>
              </a:tblGrid>
              <a:tr h="171277">
                <a:tc>
                  <a:txBody>
                    <a:bodyPr/>
                    <a:lstStyle/>
                    <a:p>
                      <a:pPr algn="ctr"/>
                      <a:r>
                        <a:rPr lang="en-US" sz="1200" b="1" dirty="0" smtClean="0">
                          <a:latin typeface="Arial" pitchFamily="34" charset="0"/>
                          <a:cs typeface="Arial" pitchFamily="34" charset="0"/>
                        </a:rPr>
                        <a:t>SN</a:t>
                      </a:r>
                      <a:endParaRPr lang="en-US" sz="1200" b="1"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Arial" pitchFamily="34" charset="0"/>
                          <a:cs typeface="Arial" pitchFamily="34" charset="0"/>
                        </a:rPr>
                        <a:t>PA No.</a:t>
                      </a:r>
                      <a:endParaRPr lang="en-US" sz="1200" b="1"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Arial" pitchFamily="34" charset="0"/>
                          <a:cs typeface="Arial" pitchFamily="34" charset="0"/>
                        </a:rPr>
                        <a:t>PA</a:t>
                      </a:r>
                      <a:endParaRPr lang="en-US" sz="1200" b="1"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Arial" pitchFamily="34" charset="0"/>
                          <a:cs typeface="Arial" pitchFamily="34" charset="0"/>
                        </a:rPr>
                        <a:t>Solution</a:t>
                      </a:r>
                      <a:endParaRPr lang="en-US" sz="1200" b="1"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Arial" pitchFamily="34" charset="0"/>
                          <a:cs typeface="Arial" pitchFamily="34" charset="0"/>
                        </a:rPr>
                        <a:t>Solution</a:t>
                      </a:r>
                      <a:r>
                        <a:rPr lang="en-US" sz="1200" b="1" baseline="0" dirty="0" smtClean="0">
                          <a:latin typeface="Arial" pitchFamily="34" charset="0"/>
                          <a:cs typeface="Arial" pitchFamily="34" charset="0"/>
                        </a:rPr>
                        <a:t> </a:t>
                      </a:r>
                      <a:r>
                        <a:rPr lang="en-US" sz="1200" b="1" dirty="0" smtClean="0">
                          <a:latin typeface="Arial" pitchFamily="34" charset="0"/>
                          <a:cs typeface="Arial" pitchFamily="34" charset="0"/>
                        </a:rPr>
                        <a:t>Impact</a:t>
                      </a:r>
                      <a:endParaRPr lang="en-US" sz="1200" b="1"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baseline="0" dirty="0" smtClean="0">
                          <a:latin typeface="Arial" pitchFamily="34" charset="0"/>
                          <a:cs typeface="Arial" pitchFamily="34" charset="0"/>
                        </a:rPr>
                        <a:t>Status</a:t>
                      </a:r>
                      <a:endParaRPr lang="en-US" sz="1200" b="1"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smtClean="0">
                          <a:latin typeface="Arial" pitchFamily="34" charset="0"/>
                          <a:cs typeface="Arial" pitchFamily="34" charset="0"/>
                        </a:rPr>
                        <a:t>Final  Impact</a:t>
                      </a:r>
                      <a:endParaRPr lang="en-US" sz="1200" b="1"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308750">
                <a:tc>
                  <a:txBody>
                    <a:bodyPr/>
                    <a:lstStyle/>
                    <a:p>
                      <a:pPr algn="l"/>
                      <a:r>
                        <a:rPr lang="en-US" sz="1050" b="0" dirty="0" smtClean="0">
                          <a:latin typeface="Arial" pitchFamily="34" charset="0"/>
                          <a:cs typeface="Arial" pitchFamily="34" charset="0"/>
                        </a:rPr>
                        <a:t>1</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PA1-</a:t>
                      </a:r>
                    </a:p>
                    <a:p>
                      <a:pPr algn="l"/>
                      <a:r>
                        <a:rPr lang="en-US" sz="1050" b="0" dirty="0" smtClean="0">
                          <a:latin typeface="Arial" pitchFamily="34" charset="0"/>
                          <a:cs typeface="Arial" pitchFamily="34" charset="0"/>
                        </a:rPr>
                        <a:t>DB1</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Review DVS</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buFont typeface="Arial" pitchFamily="34" charset="0"/>
                        <a:buNone/>
                      </a:pPr>
                      <a:r>
                        <a:rPr lang="en-US" sz="1050" b="0" dirty="0" smtClean="0">
                          <a:latin typeface="Arial" pitchFamily="34" charset="0"/>
                          <a:cs typeface="Arial" pitchFamily="34" charset="0"/>
                        </a:rPr>
                        <a:t>Clarifications</a:t>
                      </a:r>
                      <a:r>
                        <a:rPr lang="en-US" sz="1050" b="0" baseline="0" dirty="0" smtClean="0">
                          <a:latin typeface="Arial" pitchFamily="34" charset="0"/>
                          <a:cs typeface="Arial" pitchFamily="34" charset="0"/>
                        </a:rPr>
                        <a:t> to be reviewed for alternate tabs by programmers and QCA. This way same clarifications are not asked</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Irrelevant clarifications</a:t>
                      </a:r>
                      <a:r>
                        <a:rPr lang="en-US" sz="1050" b="0" baseline="0" dirty="0" smtClean="0">
                          <a:latin typeface="Arial" pitchFamily="34" charset="0"/>
                          <a:cs typeface="Arial" pitchFamily="34" charset="0"/>
                        </a:rPr>
                        <a:t> in Inform reduced from 14 % to 2 %</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solidFill>
                            <a:schemeClr val="tx1"/>
                          </a:solidFill>
                          <a:latin typeface="Arial" pitchFamily="34" charset="0"/>
                          <a:cs typeface="Arial" pitchFamily="34" charset="0"/>
                        </a:rPr>
                        <a:t>Inform</a:t>
                      </a:r>
                      <a:r>
                        <a:rPr lang="en-US" sz="1050" b="0" baseline="0" dirty="0" smtClean="0">
                          <a:solidFill>
                            <a:schemeClr val="tx1"/>
                          </a:solidFill>
                          <a:latin typeface="Arial" pitchFamily="34" charset="0"/>
                          <a:cs typeface="Arial" pitchFamily="34" charset="0"/>
                        </a:rPr>
                        <a:t> programming c</a:t>
                      </a:r>
                      <a:r>
                        <a:rPr lang="en-US" sz="1050" b="0" dirty="0" smtClean="0">
                          <a:solidFill>
                            <a:schemeClr val="tx1"/>
                          </a:solidFill>
                          <a:latin typeface="Arial" pitchFamily="34" charset="0"/>
                          <a:cs typeface="Arial" pitchFamily="34" charset="0"/>
                        </a:rPr>
                        <a:t>ycle time reduced from 5 weeks to 4 weeks across studies</a:t>
                      </a:r>
                    </a:p>
                    <a:p>
                      <a:pPr algn="l"/>
                      <a:endParaRPr lang="en-US" sz="1050" b="0" dirty="0">
                        <a:solidFill>
                          <a:schemeClr val="tx1"/>
                        </a:solidFill>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308750">
                <a:tc>
                  <a:txBody>
                    <a:bodyPr/>
                    <a:lstStyle/>
                    <a:p>
                      <a:pPr algn="l"/>
                      <a:r>
                        <a:rPr lang="en-US" sz="1050" b="0" dirty="0" smtClean="0">
                          <a:latin typeface="Arial" pitchFamily="34" charset="0"/>
                          <a:cs typeface="Arial" pitchFamily="34" charset="0"/>
                        </a:rPr>
                        <a:t>2</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PA1</a:t>
                      </a:r>
                    </a:p>
                    <a:p>
                      <a:pPr algn="l"/>
                      <a:r>
                        <a:rPr lang="en-US" sz="1050" b="0" dirty="0" smtClean="0">
                          <a:latin typeface="Arial" pitchFamily="34" charset="0"/>
                          <a:cs typeface="Arial" pitchFamily="34" charset="0"/>
                        </a:rPr>
                        <a:t>-DB1</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Program checks</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buFont typeface="Arial" pitchFamily="34" charset="0"/>
                        <a:buNone/>
                      </a:pPr>
                      <a:r>
                        <a:rPr lang="en-US" sz="1050" b="0" dirty="0" smtClean="0">
                          <a:latin typeface="Arial" pitchFamily="34" charset="0"/>
                          <a:cs typeface="Arial" pitchFamily="34" charset="0"/>
                        </a:rPr>
                        <a:t>Mandate to raise 90 % clarifications</a:t>
                      </a:r>
                      <a:r>
                        <a:rPr lang="en-US" sz="1050" b="0" baseline="0" dirty="0" smtClean="0">
                          <a:latin typeface="Arial" pitchFamily="34" charset="0"/>
                          <a:cs typeface="Arial" pitchFamily="34" charset="0"/>
                        </a:rPr>
                        <a:t> within 2 days of receipt of DVS</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0 irrelevant clarifications raised in the period</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700" dirty="0">
                        <a:latin typeface="Arial" pitchFamily="34" charset="0"/>
                        <a:cs typeface="Arial" pitchFamily="34" charset="0"/>
                      </a:endParaRPr>
                    </a:p>
                  </a:txBody>
                  <a:tcPr marT="45728" marB="4572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308750">
                <a:tc>
                  <a:txBody>
                    <a:bodyPr/>
                    <a:lstStyle/>
                    <a:p>
                      <a:pPr algn="l"/>
                      <a:r>
                        <a:rPr lang="en-US" sz="1050" b="0" dirty="0" smtClean="0">
                          <a:latin typeface="Arial" pitchFamily="34" charset="0"/>
                          <a:cs typeface="Arial" pitchFamily="34" charset="0"/>
                        </a:rPr>
                        <a:t>3</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Arial" pitchFamily="34" charset="0"/>
                          <a:cs typeface="Arial" pitchFamily="34" charset="0"/>
                        </a:rPr>
                        <a:t>PA1-</a:t>
                      </a:r>
                    </a:p>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Arial" pitchFamily="34" charset="0"/>
                          <a:cs typeface="Arial" pitchFamily="34" charset="0"/>
                        </a:rPr>
                        <a:t>DB1</a:t>
                      </a:r>
                    </a:p>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Program checks</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buFont typeface="Arial" pitchFamily="34" charset="0"/>
                        <a:buNone/>
                      </a:pPr>
                      <a:r>
                        <a:rPr lang="en-US" sz="1050" b="0" dirty="0" smtClean="0">
                          <a:latin typeface="Arial" pitchFamily="34" charset="0"/>
                          <a:cs typeface="Arial" pitchFamily="34" charset="0"/>
                        </a:rPr>
                        <a:t>Rule wise allocation to associate instead of tab wise.</a:t>
                      </a:r>
                      <a:r>
                        <a:rPr lang="en-US" sz="1050" b="0" baseline="0" dirty="0" smtClean="0">
                          <a:latin typeface="Arial" pitchFamily="34" charset="0"/>
                          <a:cs typeface="Arial" pitchFamily="34" charset="0"/>
                        </a:rPr>
                        <a:t> The same rule with attachments need to be programmed by same programmer</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Productivity</a:t>
                      </a:r>
                      <a:r>
                        <a:rPr lang="en-US" sz="1050" b="0" baseline="0" dirty="0" smtClean="0">
                          <a:latin typeface="Arial" pitchFamily="34" charset="0"/>
                          <a:cs typeface="Arial" pitchFamily="34" charset="0"/>
                        </a:rPr>
                        <a:t> for rules programming has improved from 10 to 13 per man-day</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700" dirty="0">
                        <a:latin typeface="Arial" pitchFamily="34" charset="0"/>
                        <a:cs typeface="Arial" pitchFamily="34" charset="0"/>
                      </a:endParaRPr>
                    </a:p>
                  </a:txBody>
                  <a:tcPr marT="45728" marB="4572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308750">
                <a:tc>
                  <a:txBody>
                    <a:bodyPr/>
                    <a:lstStyle/>
                    <a:p>
                      <a:pPr algn="l"/>
                      <a:r>
                        <a:rPr lang="en-US" sz="1050" b="0" dirty="0" smtClean="0">
                          <a:latin typeface="Arial" pitchFamily="34" charset="0"/>
                          <a:cs typeface="Arial" pitchFamily="34" charset="0"/>
                        </a:rPr>
                        <a:t>4</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PA2-</a:t>
                      </a:r>
                    </a:p>
                    <a:p>
                      <a:pPr algn="l"/>
                      <a:r>
                        <a:rPr lang="en-US" sz="1050" b="0" dirty="0" smtClean="0">
                          <a:latin typeface="Arial" pitchFamily="34" charset="0"/>
                          <a:cs typeface="Arial" pitchFamily="34" charset="0"/>
                        </a:rPr>
                        <a:t>DB1</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Create test</a:t>
                      </a:r>
                      <a:r>
                        <a:rPr lang="en-US" sz="1050" b="0" baseline="0" dirty="0" smtClean="0">
                          <a:latin typeface="Arial" pitchFamily="34" charset="0"/>
                          <a:cs typeface="Arial" pitchFamily="34" charset="0"/>
                        </a:rPr>
                        <a:t> scripts</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buFont typeface="Arial" pitchFamily="34" charset="0"/>
                        <a:buNone/>
                      </a:pPr>
                      <a:r>
                        <a:rPr lang="en-US" sz="1050" b="0" dirty="0" smtClean="0">
                          <a:latin typeface="Arial" pitchFamily="34" charset="0"/>
                          <a:cs typeface="Arial" pitchFamily="34" charset="0"/>
                        </a:rPr>
                        <a:t>Create date &amp; time calculator for automatic</a:t>
                      </a:r>
                      <a:r>
                        <a:rPr lang="en-US" sz="1050" b="0" baseline="0" dirty="0" smtClean="0">
                          <a:latin typeface="Arial" pitchFamily="34" charset="0"/>
                          <a:cs typeface="Arial" pitchFamily="34" charset="0"/>
                        </a:rPr>
                        <a:t> date and time in core checks</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Productivity</a:t>
                      </a:r>
                      <a:r>
                        <a:rPr lang="en-US" sz="1050" b="0" baseline="0" dirty="0" smtClean="0">
                          <a:latin typeface="Arial" pitchFamily="34" charset="0"/>
                          <a:cs typeface="Arial" pitchFamily="34" charset="0"/>
                        </a:rPr>
                        <a:t> of test scripts increased from 198 to 315 in Inform and 42 to 68 in SAS</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700" dirty="0">
                        <a:latin typeface="Arial" pitchFamily="34" charset="0"/>
                        <a:cs typeface="Arial" pitchFamily="34" charset="0"/>
                      </a:endParaRPr>
                    </a:p>
                  </a:txBody>
                  <a:tcPr marT="45728" marB="4572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308750">
                <a:tc>
                  <a:txBody>
                    <a:bodyPr/>
                    <a:lstStyle/>
                    <a:p>
                      <a:pPr algn="l"/>
                      <a:r>
                        <a:rPr lang="en-US" sz="1050" b="0" dirty="0" smtClean="0">
                          <a:latin typeface="Arial" pitchFamily="34" charset="0"/>
                          <a:cs typeface="Arial" pitchFamily="34" charset="0"/>
                        </a:rPr>
                        <a:t>5</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PA2-</a:t>
                      </a:r>
                    </a:p>
                    <a:p>
                      <a:pPr algn="l"/>
                      <a:r>
                        <a:rPr lang="en-US" sz="1050" b="0" dirty="0" smtClean="0">
                          <a:latin typeface="Arial" pitchFamily="34" charset="0"/>
                          <a:cs typeface="Arial" pitchFamily="34" charset="0"/>
                        </a:rPr>
                        <a:t>DB1</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Arial" pitchFamily="34" charset="0"/>
                          <a:cs typeface="Arial" pitchFamily="34" charset="0"/>
                        </a:rPr>
                        <a:t>Program checks</a:t>
                      </a:r>
                    </a:p>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eaLnBrk="1" hangingPunct="1">
                        <a:spcBef>
                          <a:spcPts val="363"/>
                        </a:spcBef>
                      </a:pPr>
                      <a:r>
                        <a:rPr lang="en-US" sz="1050" b="0" dirty="0" smtClean="0">
                          <a:solidFill>
                            <a:srgbClr val="000000"/>
                          </a:solidFill>
                          <a:latin typeface="Arial" pitchFamily="34" charset="0"/>
                          <a:ea typeface="Arial Unicode MS" pitchFamily="34" charset="-128"/>
                          <a:cs typeface="Arial Unicode MS" pitchFamily="34" charset="-128"/>
                        </a:rPr>
                        <a:t>Programmer's start the DVS review and programming while the allocation sheet is getting generated</a:t>
                      </a: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solidFill>
                            <a:srgbClr val="000000"/>
                          </a:solidFill>
                          <a:latin typeface="Arial" pitchFamily="34" charset="0"/>
                          <a:ea typeface="Arial Unicode MS" pitchFamily="34" charset="-128"/>
                          <a:cs typeface="Arial Unicode MS" pitchFamily="34" charset="-128"/>
                        </a:rPr>
                        <a:t>Complete</a:t>
                      </a:r>
                      <a:r>
                        <a:rPr lang="en-US" sz="1050" b="0" baseline="0" dirty="0" smtClean="0">
                          <a:solidFill>
                            <a:srgbClr val="000000"/>
                          </a:solidFill>
                          <a:latin typeface="Arial" pitchFamily="34" charset="0"/>
                          <a:ea typeface="Arial Unicode MS" pitchFamily="34" charset="-128"/>
                          <a:cs typeface="Arial Unicode MS" pitchFamily="34" charset="-128"/>
                        </a:rPr>
                        <a:t> </a:t>
                      </a:r>
                      <a:r>
                        <a:rPr lang="en-US" sz="1050" b="0" dirty="0" smtClean="0">
                          <a:solidFill>
                            <a:srgbClr val="000000"/>
                          </a:solidFill>
                          <a:latin typeface="Arial" pitchFamily="34" charset="0"/>
                          <a:ea typeface="Arial Unicode MS" pitchFamily="34" charset="-128"/>
                          <a:cs typeface="Arial Unicode MS" pitchFamily="34" charset="-128"/>
                        </a:rPr>
                        <a:t>least 100 checks at the first day itself by a single programmer</a:t>
                      </a:r>
                    </a:p>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solidFill>
                            <a:schemeClr val="tx1"/>
                          </a:solidFill>
                          <a:latin typeface="Arial" pitchFamily="34" charset="0"/>
                          <a:ea typeface="Arial Unicode MS" pitchFamily="34" charset="-128"/>
                          <a:cs typeface="Arial Unicode MS" pitchFamily="34" charset="-128"/>
                        </a:rPr>
                        <a:t>Reduced</a:t>
                      </a:r>
                      <a:r>
                        <a:rPr lang="en-US" sz="1050" b="0" baseline="0" dirty="0" smtClean="0">
                          <a:solidFill>
                            <a:schemeClr val="tx1"/>
                          </a:solidFill>
                          <a:latin typeface="Arial" pitchFamily="34" charset="0"/>
                          <a:ea typeface="Arial Unicode MS" pitchFamily="34" charset="-128"/>
                          <a:cs typeface="Arial Unicode MS" pitchFamily="34" charset="-128"/>
                        </a:rPr>
                        <a:t> the </a:t>
                      </a:r>
                      <a:r>
                        <a:rPr lang="en-US" sz="1050" b="0" dirty="0" smtClean="0">
                          <a:solidFill>
                            <a:schemeClr val="tx1"/>
                          </a:solidFill>
                          <a:latin typeface="Arial" pitchFamily="34" charset="0"/>
                          <a:ea typeface="Arial Unicode MS" pitchFamily="34" charset="-128"/>
                          <a:cs typeface="Arial Unicode MS" pitchFamily="34" charset="-128"/>
                        </a:rPr>
                        <a:t> go live TAT for a study at TCS was 30 days 6.2 days before the schedule.</a:t>
                      </a:r>
                    </a:p>
                    <a:p>
                      <a:pPr algn="l"/>
                      <a:endParaRPr lang="en-US" sz="1050" b="0" dirty="0">
                        <a:solidFill>
                          <a:schemeClr val="tx1"/>
                        </a:solidFill>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308750">
                <a:tc>
                  <a:txBody>
                    <a:bodyPr/>
                    <a:lstStyle/>
                    <a:p>
                      <a:pPr algn="l"/>
                      <a:r>
                        <a:rPr lang="en-US" sz="1050" b="0" dirty="0" smtClean="0">
                          <a:latin typeface="Arial" pitchFamily="34" charset="0"/>
                          <a:cs typeface="Arial" pitchFamily="34" charset="0"/>
                        </a:rPr>
                        <a:t>6</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PA2-</a:t>
                      </a:r>
                    </a:p>
                    <a:p>
                      <a:pPr algn="l"/>
                      <a:r>
                        <a:rPr lang="en-US" sz="1050" b="0" dirty="0" smtClean="0">
                          <a:latin typeface="Arial" pitchFamily="34" charset="0"/>
                          <a:cs typeface="Arial" pitchFamily="34" charset="0"/>
                        </a:rPr>
                        <a:t>DB1</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Arial" pitchFamily="34" charset="0"/>
                          <a:cs typeface="Arial" pitchFamily="34" charset="0"/>
                        </a:rPr>
                        <a:t>Create</a:t>
                      </a:r>
                      <a:r>
                        <a:rPr lang="en-US" sz="1050" b="0" baseline="0" dirty="0" smtClean="0">
                          <a:latin typeface="Arial" pitchFamily="34" charset="0"/>
                          <a:cs typeface="Arial" pitchFamily="34" charset="0"/>
                        </a:rPr>
                        <a:t> test scripts</a:t>
                      </a:r>
                      <a:endParaRPr lang="en-US" sz="1050" b="0" dirty="0" smtClean="0">
                        <a:latin typeface="Arial" pitchFamily="34" charset="0"/>
                        <a:cs typeface="Arial" pitchFamily="34" charset="0"/>
                      </a:endParaRPr>
                    </a:p>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eaLnBrk="1" hangingPunct="1">
                        <a:spcBef>
                          <a:spcPts val="363"/>
                        </a:spcBef>
                      </a:pPr>
                      <a:r>
                        <a:rPr lang="en-US" sz="1050" b="0" dirty="0" smtClean="0">
                          <a:solidFill>
                            <a:srgbClr val="000000"/>
                          </a:solidFill>
                          <a:latin typeface="Arial" pitchFamily="34" charset="0"/>
                          <a:ea typeface="Arial Unicode MS" pitchFamily="34" charset="-128"/>
                          <a:cs typeface="Arial Unicode MS" pitchFamily="34" charset="-128"/>
                        </a:rPr>
                        <a:t>Peer</a:t>
                      </a:r>
                      <a:r>
                        <a:rPr lang="en-US" sz="1050" b="0" baseline="0" dirty="0" smtClean="0">
                          <a:solidFill>
                            <a:srgbClr val="000000"/>
                          </a:solidFill>
                          <a:latin typeface="Arial" pitchFamily="34" charset="0"/>
                          <a:ea typeface="Arial Unicode MS" pitchFamily="34" charset="-128"/>
                          <a:cs typeface="Arial Unicode MS" pitchFamily="34" charset="-128"/>
                        </a:rPr>
                        <a:t> to peer testing started after </a:t>
                      </a:r>
                      <a:r>
                        <a:rPr lang="en-US" sz="1050" b="0" dirty="0" smtClean="0">
                          <a:solidFill>
                            <a:srgbClr val="000000"/>
                          </a:solidFill>
                          <a:latin typeface="Arial" pitchFamily="34" charset="0"/>
                          <a:ea typeface="Arial Unicode MS" pitchFamily="34" charset="-128"/>
                          <a:cs typeface="Arial Unicode MS" pitchFamily="34" charset="-128"/>
                        </a:rPr>
                        <a:t>core TAB's programming</a:t>
                      </a:r>
                      <a:r>
                        <a:rPr lang="en-US" sz="1050" b="0" baseline="0" dirty="0" smtClean="0">
                          <a:solidFill>
                            <a:srgbClr val="000000"/>
                          </a:solidFill>
                          <a:latin typeface="Arial" pitchFamily="34" charset="0"/>
                          <a:ea typeface="Arial Unicode MS" pitchFamily="34" charset="-128"/>
                          <a:cs typeface="Arial Unicode MS" pitchFamily="34" charset="-128"/>
                        </a:rPr>
                        <a:t> </a:t>
                      </a:r>
                      <a:endParaRPr lang="en-US" sz="1050" b="0" dirty="0" smtClean="0">
                        <a:solidFill>
                          <a:srgbClr val="000000"/>
                        </a:solidFill>
                        <a:latin typeface="Arial" pitchFamily="34" charset="0"/>
                        <a:ea typeface="Arial Unicode MS" pitchFamily="34" charset="-128"/>
                        <a:cs typeface="Arial Unicode MS" pitchFamily="34" charset="-128"/>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Testing cycle started earlier by 2 days</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700" dirty="0">
                        <a:latin typeface="Arial" pitchFamily="34" charset="0"/>
                        <a:cs typeface="Arial" pitchFamily="34" charset="0"/>
                      </a:endParaRPr>
                    </a:p>
                  </a:txBody>
                  <a:tcPr marT="45728" marB="4572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308750">
                <a:tc>
                  <a:txBody>
                    <a:bodyPr/>
                    <a:lstStyle/>
                    <a:p>
                      <a:pPr algn="l"/>
                      <a:r>
                        <a:rPr lang="en-US" sz="1050" b="0" dirty="0" smtClean="0">
                          <a:latin typeface="Arial" pitchFamily="34" charset="0"/>
                          <a:cs typeface="Arial" pitchFamily="34" charset="0"/>
                        </a:rPr>
                        <a:t>7</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PA2-</a:t>
                      </a:r>
                    </a:p>
                    <a:p>
                      <a:pPr algn="l"/>
                      <a:r>
                        <a:rPr lang="en-US" sz="1050" b="0" dirty="0" smtClean="0">
                          <a:latin typeface="Arial" pitchFamily="34" charset="0"/>
                          <a:cs typeface="Arial" pitchFamily="34" charset="0"/>
                        </a:rPr>
                        <a:t>DB1</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Arial" pitchFamily="34" charset="0"/>
                          <a:cs typeface="Arial" pitchFamily="34" charset="0"/>
                        </a:rPr>
                        <a:t>Program checks</a:t>
                      </a:r>
                    </a:p>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363"/>
                        </a:spcBef>
                        <a:spcAft>
                          <a:spcPts val="0"/>
                        </a:spcAft>
                        <a:buClrTx/>
                        <a:buSzTx/>
                        <a:buFontTx/>
                        <a:buNone/>
                        <a:tabLst/>
                        <a:defRPr/>
                      </a:pPr>
                      <a:r>
                        <a:rPr lang="en-US" sz="1050" b="0" dirty="0" smtClean="0">
                          <a:solidFill>
                            <a:srgbClr val="000000"/>
                          </a:solidFill>
                          <a:latin typeface="Arial" pitchFamily="34" charset="0"/>
                          <a:ea typeface="Arial Unicode MS" pitchFamily="34" charset="-128"/>
                          <a:cs typeface="Arial Unicode MS" pitchFamily="34" charset="-128"/>
                        </a:rPr>
                        <a:t>Standard checks  library</a:t>
                      </a:r>
                      <a:r>
                        <a:rPr lang="en-US" sz="1050" b="0" baseline="0" dirty="0" smtClean="0">
                          <a:solidFill>
                            <a:srgbClr val="000000"/>
                          </a:solidFill>
                          <a:latin typeface="Arial" pitchFamily="34" charset="0"/>
                          <a:ea typeface="Arial Unicode MS" pitchFamily="34" charset="-128"/>
                          <a:cs typeface="Arial Unicode MS" pitchFamily="34" charset="-128"/>
                        </a:rPr>
                        <a:t> have been collated &amp; can</a:t>
                      </a:r>
                      <a:r>
                        <a:rPr lang="en-US" sz="1050" b="0" dirty="0" smtClean="0">
                          <a:solidFill>
                            <a:srgbClr val="000000"/>
                          </a:solidFill>
                          <a:latin typeface="Arial" pitchFamily="34" charset="0"/>
                          <a:ea typeface="Arial Unicode MS" pitchFamily="34" charset="-128"/>
                          <a:cs typeface="Arial Unicode MS" pitchFamily="34" charset="-128"/>
                        </a:rPr>
                        <a:t> be directly</a:t>
                      </a:r>
                      <a:r>
                        <a:rPr lang="en-US" sz="1050" b="0" baseline="0" dirty="0" smtClean="0">
                          <a:solidFill>
                            <a:srgbClr val="000000"/>
                          </a:solidFill>
                          <a:latin typeface="Arial" pitchFamily="34" charset="0"/>
                          <a:ea typeface="Arial Unicode MS" pitchFamily="34" charset="-128"/>
                          <a:cs typeface="Arial Unicode MS" pitchFamily="34" charset="-128"/>
                        </a:rPr>
                        <a:t> added in</a:t>
                      </a:r>
                      <a:r>
                        <a:rPr lang="en-US" sz="1050" b="0" dirty="0" smtClean="0">
                          <a:solidFill>
                            <a:srgbClr val="000000"/>
                          </a:solidFill>
                          <a:latin typeface="Arial" pitchFamily="34" charset="0"/>
                          <a:ea typeface="Arial Unicode MS" pitchFamily="34" charset="-128"/>
                          <a:cs typeface="Arial Unicode MS" pitchFamily="34" charset="-128"/>
                        </a:rPr>
                        <a:t> the study..</a:t>
                      </a:r>
                    </a:p>
                    <a:p>
                      <a:pPr algn="l" eaLnBrk="1" hangingPunct="1">
                        <a:spcBef>
                          <a:spcPts val="363"/>
                        </a:spcBef>
                      </a:pPr>
                      <a:endParaRPr lang="en-US" sz="1050" b="0" dirty="0" smtClean="0">
                        <a:solidFill>
                          <a:srgbClr val="000000"/>
                        </a:solidFill>
                        <a:latin typeface="Arial" pitchFamily="34" charset="0"/>
                        <a:ea typeface="Arial Unicode MS" pitchFamily="34" charset="-128"/>
                        <a:cs typeface="Arial Unicode MS" pitchFamily="34" charset="-128"/>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Avoided</a:t>
                      </a:r>
                      <a:r>
                        <a:rPr lang="en-US" sz="1050" b="0" baseline="0" dirty="0" smtClean="0">
                          <a:latin typeface="Arial" pitchFamily="34" charset="0"/>
                          <a:cs typeface="Arial" pitchFamily="34" charset="0"/>
                        </a:rPr>
                        <a:t> reprogramming of 30 % of standard checks</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sz="700" dirty="0">
                        <a:latin typeface="Arial" pitchFamily="34" charset="0"/>
                        <a:cs typeface="Arial" pitchFamily="34" charset="0"/>
                      </a:endParaRPr>
                    </a:p>
                  </a:txBody>
                  <a:tcPr marT="45728" marB="45728">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308750">
                <a:tc>
                  <a:txBody>
                    <a:bodyPr/>
                    <a:lstStyle/>
                    <a:p>
                      <a:pPr algn="l"/>
                      <a:r>
                        <a:rPr lang="en-US" sz="1050" b="0" dirty="0" smtClean="0">
                          <a:latin typeface="Arial" pitchFamily="34" charset="0"/>
                          <a:cs typeface="Arial" pitchFamily="34" charset="0"/>
                        </a:rPr>
                        <a:t>8</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PA2</a:t>
                      </a:r>
                    </a:p>
                    <a:p>
                      <a:pPr algn="l"/>
                      <a:r>
                        <a:rPr lang="en-US" sz="1050" b="0" dirty="0" smtClean="0">
                          <a:latin typeface="Arial" pitchFamily="34" charset="0"/>
                          <a:cs typeface="Arial" pitchFamily="34" charset="0"/>
                        </a:rPr>
                        <a:t>-DB1</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050" b="0" dirty="0" smtClean="0">
                          <a:latin typeface="Arial" pitchFamily="34" charset="0"/>
                          <a:cs typeface="Arial" pitchFamily="34" charset="0"/>
                        </a:rPr>
                        <a:t>UAT</a:t>
                      </a:r>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363"/>
                        </a:spcBef>
                        <a:spcAft>
                          <a:spcPts val="0"/>
                        </a:spcAft>
                        <a:buClrTx/>
                        <a:buSzTx/>
                        <a:buFontTx/>
                        <a:buNone/>
                        <a:tabLst/>
                        <a:defRPr/>
                      </a:pPr>
                      <a:r>
                        <a:rPr lang="en-US" sz="1050" b="0" dirty="0" smtClean="0">
                          <a:solidFill>
                            <a:srgbClr val="000000"/>
                          </a:solidFill>
                          <a:latin typeface="Arial" pitchFamily="34" charset="0"/>
                          <a:ea typeface="Arial Unicode MS" pitchFamily="34" charset="-128"/>
                          <a:cs typeface="Arial Unicode MS" pitchFamily="34" charset="-128"/>
                        </a:rPr>
                        <a:t>Submit ting</a:t>
                      </a:r>
                      <a:r>
                        <a:rPr lang="en-US" sz="1050" b="0" baseline="0" dirty="0" smtClean="0">
                          <a:solidFill>
                            <a:srgbClr val="000000"/>
                          </a:solidFill>
                          <a:latin typeface="Arial" pitchFamily="34" charset="0"/>
                          <a:ea typeface="Arial Unicode MS" pitchFamily="34" charset="-128"/>
                          <a:cs typeface="Arial Unicode MS" pitchFamily="34" charset="-128"/>
                        </a:rPr>
                        <a:t> </a:t>
                      </a:r>
                      <a:r>
                        <a:rPr lang="en-US" sz="1050" b="0" dirty="0" smtClean="0">
                          <a:solidFill>
                            <a:srgbClr val="000000"/>
                          </a:solidFill>
                          <a:latin typeface="Arial" pitchFamily="34" charset="0"/>
                          <a:ea typeface="Arial Unicode MS" pitchFamily="34" charset="-128"/>
                          <a:cs typeface="Arial Unicode MS" pitchFamily="34" charset="-128"/>
                        </a:rPr>
                        <a:t>the study to UAT earlier, 2 days after the study went to QCA, since Client is doing the UAT only for safety and coded forms. </a:t>
                      </a: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solidFill>
                            <a:srgbClr val="000000"/>
                          </a:solidFill>
                          <a:latin typeface="Arial" pitchFamily="34" charset="0"/>
                          <a:ea typeface="Arial Unicode MS" pitchFamily="34" charset="-128"/>
                          <a:cs typeface="Arial Unicode MS" pitchFamily="34" charset="-128"/>
                        </a:rPr>
                        <a:t>Avoid loosing time due to ICDS set up failure at Oracle,</a:t>
                      </a:r>
                      <a:r>
                        <a:rPr lang="en-US" sz="1050" b="0" baseline="0" dirty="0" smtClean="0">
                          <a:solidFill>
                            <a:srgbClr val="000000"/>
                          </a:solidFill>
                          <a:latin typeface="Arial" pitchFamily="34" charset="0"/>
                          <a:ea typeface="Arial Unicode MS" pitchFamily="34" charset="-128"/>
                          <a:cs typeface="Arial Unicode MS" pitchFamily="34" charset="-128"/>
                        </a:rPr>
                        <a:t> since</a:t>
                      </a:r>
                      <a:r>
                        <a:rPr lang="en-US" sz="1050" b="0" dirty="0" smtClean="0">
                          <a:solidFill>
                            <a:srgbClr val="000000"/>
                          </a:solidFill>
                          <a:latin typeface="Arial" pitchFamily="34" charset="0"/>
                          <a:ea typeface="Arial Unicode MS" pitchFamily="34" charset="-128"/>
                          <a:cs typeface="Arial Unicode MS" pitchFamily="34" charset="-128"/>
                        </a:rPr>
                        <a:t> this will happen parallel to the QCA activity.</a:t>
                      </a:r>
                    </a:p>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050" b="0" dirty="0">
                        <a:latin typeface="Arial" pitchFamily="34" charset="0"/>
                        <a:cs typeface="Arial" pitchFamily="34" charset="0"/>
                      </a:endParaRPr>
                    </a:p>
                  </a:txBody>
                  <a:tcPr marL="121920" marR="121920"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a:endParaRPr lang="en-US" sz="1050" b="0" dirty="0">
                        <a:solidFill>
                          <a:schemeClr val="tx1"/>
                        </a:solidFill>
                        <a:latin typeface="Arial" pitchFamily="34" charset="0"/>
                        <a:cs typeface="Arial" pitchFamily="34" charset="0"/>
                      </a:endParaRPr>
                    </a:p>
                  </a:txBody>
                  <a:tcPr marT="45728" marB="45728"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84" name="Picture 199"/>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1999" y="1647367"/>
            <a:ext cx="486833" cy="36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5" name="Picture 199"/>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1999" y="2104567"/>
            <a:ext cx="486833" cy="36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6" name="Picture 199"/>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1999" y="2591290"/>
            <a:ext cx="486833" cy="36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7" name="Picture 199"/>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1999" y="3072825"/>
            <a:ext cx="486833" cy="36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8" name="Picture 199"/>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1999" y="3587980"/>
            <a:ext cx="486833" cy="36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9" name="Picture 199"/>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1999" y="4141772"/>
            <a:ext cx="486833" cy="36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0" name="Picture 199"/>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1999" y="4721321"/>
            <a:ext cx="486833" cy="36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1" name="Picture 199"/>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1999" y="5403901"/>
            <a:ext cx="486833" cy="36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980412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3" name="Rectangle 4"/>
          <p:cNvSpPr>
            <a:spLocks noChangeArrowheads="1"/>
          </p:cNvSpPr>
          <p:nvPr/>
        </p:nvSpPr>
        <p:spPr bwMode="auto">
          <a:xfrm>
            <a:off x="3025006" y="877432"/>
            <a:ext cx="8962086" cy="366805"/>
          </a:xfrm>
          <a:prstGeom prst="rect">
            <a:avLst/>
          </a:prstGeom>
          <a:solidFill>
            <a:schemeClr val="tx2">
              <a:lumMod val="20000"/>
              <a:lumOff val="80000"/>
            </a:schemeClr>
          </a:solidFill>
          <a:ln w="12700" algn="ctr">
            <a:solidFill>
              <a:srgbClr val="6DCFF6"/>
            </a:solidFill>
            <a:miter lim="800000"/>
            <a:headEnd/>
            <a:tailEnd/>
          </a:ln>
          <a:effectLst/>
        </p:spPr>
        <p:txBody>
          <a:bodyPr lIns="91438" tIns="182875" rIns="91438" bIns="45719" anchor="b"/>
          <a:lstStyle/>
          <a:p>
            <a:pPr algn="ctr" fontAlgn="base">
              <a:spcBef>
                <a:spcPct val="0"/>
              </a:spcBef>
              <a:spcAft>
                <a:spcPct val="0"/>
              </a:spcAft>
            </a:pPr>
            <a:r>
              <a:rPr lang="en-US" alt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To reduce handoffs in performing activities like </a:t>
            </a:r>
            <a:r>
              <a:rPr lang="en-US" altLang="en-US" sz="1400" b="1" dirty="0">
                <a:solidFill>
                  <a:srgbClr val="000000"/>
                </a:solidFill>
                <a:latin typeface="Calibri" panose="020F0502020204030204" pitchFamily="34" charset="0"/>
              </a:rPr>
              <a:t>Data extraction, data listing during study lock activities</a:t>
            </a:r>
          </a:p>
        </p:txBody>
      </p:sp>
      <p:sp>
        <p:nvSpPr>
          <p:cNvPr id="104" name="Rectangle 4"/>
          <p:cNvSpPr>
            <a:spLocks noChangeArrowheads="1"/>
          </p:cNvSpPr>
          <p:nvPr/>
        </p:nvSpPr>
        <p:spPr bwMode="auto">
          <a:xfrm>
            <a:off x="175653" y="868782"/>
            <a:ext cx="2849353" cy="375455"/>
          </a:xfrm>
          <a:prstGeom prst="rect">
            <a:avLst/>
          </a:prstGeom>
          <a:solidFill>
            <a:srgbClr val="B0DFF3"/>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dirty="0">
                <a:solidFill>
                  <a:schemeClr val="tx1"/>
                </a:solidFill>
                <a:latin typeface="+mj-lt"/>
              </a:rPr>
              <a:t>Primary Objectives</a:t>
            </a:r>
          </a:p>
        </p:txBody>
      </p:sp>
      <p:pic>
        <p:nvPicPr>
          <p:cNvPr id="123" name="Picture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9" y="715293"/>
            <a:ext cx="804288" cy="637473"/>
          </a:xfrm>
          <a:prstGeom prst="rect">
            <a:avLst/>
          </a:prstGeom>
        </p:spPr>
      </p:pic>
      <p:sp>
        <p:nvSpPr>
          <p:cNvPr id="83" name="Rectangle 4"/>
          <p:cNvSpPr>
            <a:spLocks noChangeArrowheads="1"/>
          </p:cNvSpPr>
          <p:nvPr/>
        </p:nvSpPr>
        <p:spPr bwMode="auto">
          <a:xfrm>
            <a:off x="175652" y="1423525"/>
            <a:ext cx="5186513" cy="375455"/>
          </a:xfrm>
          <a:prstGeom prst="rect">
            <a:avLst/>
          </a:prstGeom>
          <a:solidFill>
            <a:srgbClr val="B0DFF3"/>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dirty="0" smtClean="0">
                <a:solidFill>
                  <a:schemeClr val="tx1"/>
                </a:solidFill>
                <a:latin typeface="+mj-lt"/>
              </a:rPr>
              <a:t>Initial Process flow</a:t>
            </a:r>
            <a:endParaRPr lang="en-US" altLang="ja-JP" sz="1600" b="1" dirty="0">
              <a:solidFill>
                <a:schemeClr val="tx1"/>
              </a:solidFill>
              <a:latin typeface="+mj-lt"/>
            </a:endParaRPr>
          </a:p>
        </p:txBody>
      </p:sp>
      <p:sp>
        <p:nvSpPr>
          <p:cNvPr id="3" name="Rectangle 2"/>
          <p:cNvSpPr/>
          <p:nvPr/>
        </p:nvSpPr>
        <p:spPr>
          <a:xfrm>
            <a:off x="328711" y="1898767"/>
            <a:ext cx="914400" cy="23483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CDM</a:t>
            </a:r>
            <a:endParaRPr lang="en-US" sz="1400" dirty="0"/>
          </a:p>
        </p:txBody>
      </p:sp>
      <p:sp>
        <p:nvSpPr>
          <p:cNvPr id="7" name="Rounded Rectangle 6"/>
          <p:cNvSpPr/>
          <p:nvPr/>
        </p:nvSpPr>
        <p:spPr>
          <a:xfrm>
            <a:off x="175653" y="2245660"/>
            <a:ext cx="1390184" cy="1981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Start</a:t>
            </a:r>
            <a:endParaRPr lang="en-US" sz="1200" dirty="0">
              <a:solidFill>
                <a:schemeClr val="tx1"/>
              </a:solidFill>
            </a:endParaRPr>
          </a:p>
        </p:txBody>
      </p:sp>
      <p:sp>
        <p:nvSpPr>
          <p:cNvPr id="8" name="Down Arrow 7"/>
          <p:cNvSpPr/>
          <p:nvPr/>
        </p:nvSpPr>
        <p:spPr>
          <a:xfrm>
            <a:off x="651437" y="2487708"/>
            <a:ext cx="132334" cy="228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75653" y="2743200"/>
            <a:ext cx="1390184" cy="7395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smtClean="0">
                <a:solidFill>
                  <a:schemeClr val="tx1"/>
                </a:solidFill>
              </a:rPr>
              <a:t>TCS DM performs Database clean activity and informs Client DM</a:t>
            </a:r>
            <a:endParaRPr lang="en-US" sz="900" dirty="0">
              <a:solidFill>
                <a:schemeClr val="tx1"/>
              </a:solidFill>
            </a:endParaRPr>
          </a:p>
        </p:txBody>
      </p:sp>
      <p:sp>
        <p:nvSpPr>
          <p:cNvPr id="90" name="Down Arrow 89"/>
          <p:cNvSpPr/>
          <p:nvPr/>
        </p:nvSpPr>
        <p:spPr>
          <a:xfrm>
            <a:off x="682814" y="3500716"/>
            <a:ext cx="132334" cy="228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p:nvPr/>
        </p:nvSpPr>
        <p:spPr>
          <a:xfrm>
            <a:off x="180136" y="3756208"/>
            <a:ext cx="1390184" cy="7395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smtClean="0">
                <a:solidFill>
                  <a:schemeClr val="tx1"/>
                </a:solidFill>
              </a:rPr>
              <a:t>Client DM informs client SDTM team to perform data extraction</a:t>
            </a:r>
            <a:endParaRPr lang="en-US" sz="900" dirty="0">
              <a:solidFill>
                <a:schemeClr val="tx1"/>
              </a:solidFill>
            </a:endParaRPr>
          </a:p>
        </p:txBody>
      </p:sp>
      <p:sp>
        <p:nvSpPr>
          <p:cNvPr id="12" name="Right Arrow 11"/>
          <p:cNvSpPr/>
          <p:nvPr/>
        </p:nvSpPr>
        <p:spPr>
          <a:xfrm>
            <a:off x="1565837" y="4066400"/>
            <a:ext cx="403412" cy="115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2026858" y="3747244"/>
            <a:ext cx="1390184" cy="7395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smtClean="0">
                <a:solidFill>
                  <a:schemeClr val="tx1"/>
                </a:solidFill>
              </a:rPr>
              <a:t>TCS SDTM team extracts data and informs client statistical programming team </a:t>
            </a:r>
            <a:endParaRPr lang="en-US" sz="900" dirty="0">
              <a:solidFill>
                <a:schemeClr val="tx1"/>
              </a:solidFill>
            </a:endParaRPr>
          </a:p>
        </p:txBody>
      </p:sp>
      <p:sp>
        <p:nvSpPr>
          <p:cNvPr id="98" name="Right Arrow 97"/>
          <p:cNvSpPr/>
          <p:nvPr/>
        </p:nvSpPr>
        <p:spPr>
          <a:xfrm>
            <a:off x="3452904" y="4070883"/>
            <a:ext cx="403412" cy="115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3913925" y="3751727"/>
            <a:ext cx="1390184" cy="7395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smtClean="0">
                <a:solidFill>
                  <a:schemeClr val="tx1"/>
                </a:solidFill>
              </a:rPr>
              <a:t>Client statistical programming team informs TCS statistical programming team </a:t>
            </a:r>
            <a:endParaRPr lang="en-US" sz="900" dirty="0">
              <a:solidFill>
                <a:schemeClr val="tx1"/>
              </a:solidFill>
            </a:endParaRPr>
          </a:p>
        </p:txBody>
      </p:sp>
      <p:sp>
        <p:nvSpPr>
          <p:cNvPr id="102" name="Down Arrow 101"/>
          <p:cNvSpPr/>
          <p:nvPr/>
        </p:nvSpPr>
        <p:spPr>
          <a:xfrm rot="10800000" flipH="1">
            <a:off x="4483847" y="3500715"/>
            <a:ext cx="94131" cy="206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p:cNvSpPr/>
          <p:nvPr/>
        </p:nvSpPr>
        <p:spPr>
          <a:xfrm>
            <a:off x="3904964" y="2747683"/>
            <a:ext cx="1390184" cy="7395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smtClean="0">
                <a:solidFill>
                  <a:schemeClr val="tx1"/>
                </a:solidFill>
              </a:rPr>
              <a:t>TCS Statistical programming team develops programs for ADaM, TLFs</a:t>
            </a:r>
            <a:endParaRPr lang="en-US" sz="900" dirty="0">
              <a:solidFill>
                <a:schemeClr val="tx1"/>
              </a:solidFill>
            </a:endParaRPr>
          </a:p>
        </p:txBody>
      </p:sp>
      <p:sp>
        <p:nvSpPr>
          <p:cNvPr id="110" name="Down Arrow 109"/>
          <p:cNvSpPr/>
          <p:nvPr/>
        </p:nvSpPr>
        <p:spPr>
          <a:xfrm rot="10800000" flipH="1">
            <a:off x="4501777" y="2496673"/>
            <a:ext cx="94131" cy="206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p:cNvSpPr/>
          <p:nvPr/>
        </p:nvSpPr>
        <p:spPr>
          <a:xfrm>
            <a:off x="3918417" y="2250143"/>
            <a:ext cx="1390184" cy="1981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End</a:t>
            </a:r>
            <a:endParaRPr lang="en-US" sz="1200" dirty="0">
              <a:solidFill>
                <a:schemeClr val="tx1"/>
              </a:solidFill>
            </a:endParaRPr>
          </a:p>
        </p:txBody>
      </p:sp>
      <p:sp>
        <p:nvSpPr>
          <p:cNvPr id="112" name="Rectangle 111"/>
          <p:cNvSpPr/>
          <p:nvPr/>
        </p:nvSpPr>
        <p:spPr>
          <a:xfrm>
            <a:off x="2108198" y="1889803"/>
            <a:ext cx="914400" cy="234836"/>
          </a:xfrm>
          <a:prstGeom prst="rect">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SDTM</a:t>
            </a:r>
            <a:endParaRPr lang="en-US" sz="1400" dirty="0"/>
          </a:p>
        </p:txBody>
      </p:sp>
      <p:sp>
        <p:nvSpPr>
          <p:cNvPr id="113" name="Rectangle 112"/>
          <p:cNvSpPr/>
          <p:nvPr/>
        </p:nvSpPr>
        <p:spPr>
          <a:xfrm>
            <a:off x="4031121" y="1889803"/>
            <a:ext cx="914400" cy="234836"/>
          </a:xfrm>
          <a:prstGeom prst="rect">
            <a:avLst/>
          </a:prstGeom>
          <a:solidFill>
            <a:schemeClr val="accent1">
              <a:lumMod val="75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smtClean="0"/>
              <a:t>SP</a:t>
            </a:r>
            <a:endParaRPr lang="en-US" sz="1400" dirty="0"/>
          </a:p>
        </p:txBody>
      </p:sp>
      <p:cxnSp>
        <p:nvCxnSpPr>
          <p:cNvPr id="17" name="Straight Connector 16"/>
          <p:cNvCxnSpPr/>
          <p:nvPr/>
        </p:nvCxnSpPr>
        <p:spPr>
          <a:xfrm>
            <a:off x="5590776" y="1352766"/>
            <a:ext cx="0" cy="3134067"/>
          </a:xfrm>
          <a:prstGeom prst="line">
            <a:avLst/>
          </a:prstGeom>
        </p:spPr>
        <p:style>
          <a:lnRef idx="1">
            <a:schemeClr val="accent1"/>
          </a:lnRef>
          <a:fillRef idx="0">
            <a:schemeClr val="accent1"/>
          </a:fillRef>
          <a:effectRef idx="0">
            <a:schemeClr val="accent1"/>
          </a:effectRef>
          <a:fontRef idx="minor">
            <a:schemeClr val="tx1"/>
          </a:fontRef>
        </p:style>
      </p:cxnSp>
      <p:sp>
        <p:nvSpPr>
          <p:cNvPr id="114" name="Rectangle 4"/>
          <p:cNvSpPr>
            <a:spLocks noChangeArrowheads="1"/>
          </p:cNvSpPr>
          <p:nvPr/>
        </p:nvSpPr>
        <p:spPr bwMode="auto">
          <a:xfrm>
            <a:off x="6145936" y="1428008"/>
            <a:ext cx="5841156" cy="375455"/>
          </a:xfrm>
          <a:prstGeom prst="rect">
            <a:avLst/>
          </a:prstGeom>
          <a:solidFill>
            <a:srgbClr val="B0DFF3"/>
          </a:solidFill>
          <a:ln w="9525">
            <a:solidFill>
              <a:srgbClr val="6DCFF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ja-JP" sz="1600" b="1" dirty="0" smtClean="0">
                <a:solidFill>
                  <a:schemeClr val="tx1"/>
                </a:solidFill>
                <a:latin typeface="+mj-lt"/>
              </a:rPr>
              <a:t>Revised Process flow</a:t>
            </a:r>
            <a:endParaRPr lang="en-US" altLang="ja-JP" sz="1600" b="1" dirty="0">
              <a:solidFill>
                <a:schemeClr val="tx1"/>
              </a:solidFill>
              <a:latin typeface="+mj-lt"/>
            </a:endParaRPr>
          </a:p>
        </p:txBody>
      </p:sp>
      <p:sp>
        <p:nvSpPr>
          <p:cNvPr id="115" name="Rectangle 114"/>
          <p:cNvSpPr/>
          <p:nvPr/>
        </p:nvSpPr>
        <p:spPr>
          <a:xfrm>
            <a:off x="6397807" y="1903250"/>
            <a:ext cx="914400" cy="2348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CDM</a:t>
            </a:r>
            <a:endParaRPr lang="en-US" sz="1400" dirty="0"/>
          </a:p>
        </p:txBody>
      </p:sp>
      <p:sp>
        <p:nvSpPr>
          <p:cNvPr id="116" name="Rounded Rectangle 115"/>
          <p:cNvSpPr/>
          <p:nvPr/>
        </p:nvSpPr>
        <p:spPr>
          <a:xfrm>
            <a:off x="6083397" y="2250144"/>
            <a:ext cx="1730832" cy="19365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Start</a:t>
            </a:r>
            <a:endParaRPr lang="en-US" sz="1200" dirty="0">
              <a:solidFill>
                <a:schemeClr val="tx1"/>
              </a:solidFill>
            </a:endParaRPr>
          </a:p>
        </p:txBody>
      </p:sp>
      <p:sp>
        <p:nvSpPr>
          <p:cNvPr id="117" name="Down Arrow 116"/>
          <p:cNvSpPr/>
          <p:nvPr/>
        </p:nvSpPr>
        <p:spPr>
          <a:xfrm>
            <a:off x="6814674" y="2492191"/>
            <a:ext cx="132334" cy="228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6083396" y="2747683"/>
            <a:ext cx="1730833" cy="7395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smtClean="0">
                <a:solidFill>
                  <a:schemeClr val="tx1"/>
                </a:solidFill>
              </a:rPr>
              <a:t>TCS DM performs Database clean activity and informs Client DM</a:t>
            </a:r>
            <a:endParaRPr lang="en-US" sz="900" dirty="0">
              <a:solidFill>
                <a:schemeClr val="tx1"/>
              </a:solidFill>
            </a:endParaRPr>
          </a:p>
        </p:txBody>
      </p:sp>
      <p:sp>
        <p:nvSpPr>
          <p:cNvPr id="119" name="Down Arrow 118"/>
          <p:cNvSpPr/>
          <p:nvPr/>
        </p:nvSpPr>
        <p:spPr>
          <a:xfrm>
            <a:off x="6846051" y="3505199"/>
            <a:ext cx="132334" cy="2285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121"/>
          <p:cNvSpPr/>
          <p:nvPr/>
        </p:nvSpPr>
        <p:spPr>
          <a:xfrm>
            <a:off x="6087879" y="3760691"/>
            <a:ext cx="1726351" cy="7395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smtClean="0">
                <a:solidFill>
                  <a:schemeClr val="tx1"/>
                </a:solidFill>
              </a:rPr>
              <a:t>TCS lead DM informs TCS SDTM team to perform data extraction keeping client DM and SDTM team informed</a:t>
            </a:r>
            <a:endParaRPr lang="en-US" sz="900" dirty="0">
              <a:solidFill>
                <a:schemeClr val="tx1"/>
              </a:solidFill>
            </a:endParaRPr>
          </a:p>
        </p:txBody>
      </p:sp>
      <p:sp>
        <p:nvSpPr>
          <p:cNvPr id="124" name="Right Arrow 123"/>
          <p:cNvSpPr/>
          <p:nvPr/>
        </p:nvSpPr>
        <p:spPr>
          <a:xfrm>
            <a:off x="7863544" y="4070883"/>
            <a:ext cx="403412" cy="115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ounded Rectangle 124"/>
          <p:cNvSpPr/>
          <p:nvPr/>
        </p:nvSpPr>
        <p:spPr>
          <a:xfrm>
            <a:off x="8270777" y="3751727"/>
            <a:ext cx="1883244" cy="7395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solidFill>
                  <a:schemeClr val="tx1"/>
                </a:solidFill>
              </a:rPr>
              <a:t>TCS SDTM team extracts data and informs TCS statistical programming team keeping client SDTM and statistical programming team informed</a:t>
            </a:r>
          </a:p>
        </p:txBody>
      </p:sp>
      <p:sp>
        <p:nvSpPr>
          <p:cNvPr id="126" name="Right Arrow 125"/>
          <p:cNvSpPr/>
          <p:nvPr/>
        </p:nvSpPr>
        <p:spPr>
          <a:xfrm>
            <a:off x="10194362" y="4075366"/>
            <a:ext cx="403412" cy="115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p:cNvSpPr/>
          <p:nvPr/>
        </p:nvSpPr>
        <p:spPr>
          <a:xfrm>
            <a:off x="10632975" y="3733797"/>
            <a:ext cx="1390184" cy="73958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solidFill>
                  <a:schemeClr val="tx1"/>
                </a:solidFill>
              </a:rPr>
              <a:t>TCS Statistical programming team develops programs for ADaM, TLFs</a:t>
            </a:r>
          </a:p>
        </p:txBody>
      </p:sp>
      <p:sp>
        <p:nvSpPr>
          <p:cNvPr id="130" name="Down Arrow 129"/>
          <p:cNvSpPr/>
          <p:nvPr/>
        </p:nvSpPr>
        <p:spPr>
          <a:xfrm rot="10800000" flipH="1">
            <a:off x="11122212" y="2501155"/>
            <a:ext cx="192743" cy="117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10538852" y="2254626"/>
            <a:ext cx="1390184" cy="19813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End</a:t>
            </a:r>
            <a:endParaRPr lang="en-US" sz="1200" dirty="0">
              <a:solidFill>
                <a:schemeClr val="tx1"/>
              </a:solidFill>
            </a:endParaRPr>
          </a:p>
        </p:txBody>
      </p:sp>
      <p:sp>
        <p:nvSpPr>
          <p:cNvPr id="132" name="Rectangle 131"/>
          <p:cNvSpPr/>
          <p:nvPr/>
        </p:nvSpPr>
        <p:spPr>
          <a:xfrm>
            <a:off x="8728633" y="1894286"/>
            <a:ext cx="914400" cy="234836"/>
          </a:xfrm>
          <a:prstGeom prst="rect">
            <a:avLst/>
          </a:prstGeom>
          <a:solidFill>
            <a:schemeClr val="accent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SDTM</a:t>
            </a:r>
            <a:endParaRPr lang="en-US" sz="1400" dirty="0"/>
          </a:p>
        </p:txBody>
      </p:sp>
      <p:sp>
        <p:nvSpPr>
          <p:cNvPr id="133" name="Rectangle 132"/>
          <p:cNvSpPr/>
          <p:nvPr/>
        </p:nvSpPr>
        <p:spPr>
          <a:xfrm>
            <a:off x="10776744" y="1894286"/>
            <a:ext cx="914400" cy="234836"/>
          </a:xfrm>
          <a:prstGeom prst="rect">
            <a:avLst/>
          </a:prstGeom>
          <a:solidFill>
            <a:srgbClr val="00B0F0"/>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smtClean="0"/>
              <a:t>SP</a:t>
            </a:r>
            <a:endParaRPr lang="en-US" sz="1400" dirty="0"/>
          </a:p>
        </p:txBody>
      </p:sp>
      <p:sp>
        <p:nvSpPr>
          <p:cNvPr id="134" name="Rectangle 133"/>
          <p:cNvSpPr/>
          <p:nvPr/>
        </p:nvSpPr>
        <p:spPr>
          <a:xfrm>
            <a:off x="124733" y="5113338"/>
            <a:ext cx="11956482" cy="992187"/>
          </a:xfrm>
          <a:prstGeom prst="rect">
            <a:avLst/>
          </a:prstGeom>
          <a:gradFill flip="none" rotWithShape="1">
            <a:gsLst>
              <a:gs pos="30000">
                <a:schemeClr val="accent1">
                  <a:lumMod val="20000"/>
                  <a:lumOff val="80000"/>
                </a:schemeClr>
              </a:gs>
              <a:gs pos="100000">
                <a:schemeClr val="bg1"/>
              </a:gs>
            </a:gsLst>
            <a:lin ang="0" scaled="1"/>
            <a:tileRect/>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latin typeface="Calibri" pitchFamily="34" charset="0"/>
              <a:cs typeface="Calibri" pitchFamily="34" charset="0"/>
            </a:endParaRPr>
          </a:p>
        </p:txBody>
      </p:sp>
      <p:sp>
        <p:nvSpPr>
          <p:cNvPr id="135" name="Flowchart: Delay 134"/>
          <p:cNvSpPr/>
          <p:nvPr/>
        </p:nvSpPr>
        <p:spPr>
          <a:xfrm>
            <a:off x="189409" y="5337074"/>
            <a:ext cx="1976845" cy="486283"/>
          </a:xfrm>
          <a:prstGeom prst="flowChartDelay">
            <a:avLst/>
          </a:prstGeom>
          <a:solidFill>
            <a:srgbClr val="00B0F0"/>
          </a:solidFill>
          <a:ln w="38100" cap="flat" cmpd="sng" algn="ctr">
            <a:solidFill>
              <a:srgbClr val="FFFFFF"/>
            </a:solidFill>
            <a:prstDash val="solid"/>
          </a:ln>
          <a:effectLst>
            <a:outerShdw blurRad="50800" dist="38100" dir="8100000" algn="tr"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anchor="ctr"/>
          <a:lstStyle/>
          <a:p>
            <a:pPr fontAlgn="auto">
              <a:spcBef>
                <a:spcPts val="0"/>
              </a:spcBef>
              <a:spcAft>
                <a:spcPts val="0"/>
              </a:spcAft>
              <a:defRPr/>
            </a:pPr>
            <a:r>
              <a:rPr lang="en-US" sz="1400" b="1" kern="0" dirty="0">
                <a:solidFill>
                  <a:srgbClr val="FFFFFF"/>
                </a:solidFill>
                <a:latin typeface="Calibri" pitchFamily="34" charset="0"/>
                <a:cs typeface="Calibri" pitchFamily="34" charset="0"/>
              </a:rPr>
              <a:t>Potential Benefits</a:t>
            </a:r>
          </a:p>
        </p:txBody>
      </p:sp>
      <p:sp>
        <p:nvSpPr>
          <p:cNvPr id="136" name="TextBox 150"/>
          <p:cNvSpPr txBox="1">
            <a:spLocks noChangeArrowheads="1"/>
          </p:cNvSpPr>
          <p:nvPr/>
        </p:nvSpPr>
        <p:spPr bwMode="auto">
          <a:xfrm>
            <a:off x="9739559" y="5310908"/>
            <a:ext cx="1530350" cy="523875"/>
          </a:xfrm>
          <a:prstGeom prst="rect">
            <a:avLst/>
          </a:prstGeom>
          <a:noFill/>
          <a:ln w="9525">
            <a:solidFill>
              <a:srgbClr val="000000"/>
            </a:solidFill>
            <a:miter lim="800000"/>
            <a:headEnd/>
            <a:tailEnd/>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400" b="1" dirty="0">
                <a:latin typeface="Calibri" panose="020F0502020204030204" pitchFamily="34" charset="0"/>
                <a:ea typeface="Calibri" panose="020F0502020204030204" pitchFamily="34" charset="0"/>
                <a:cs typeface="Calibri" panose="020F0502020204030204" pitchFamily="34" charset="0"/>
              </a:rPr>
              <a:t>Reduction  in handoffs</a:t>
            </a:r>
          </a:p>
        </p:txBody>
      </p:sp>
      <p:sp>
        <p:nvSpPr>
          <p:cNvPr id="137" name="Rectangle 33"/>
          <p:cNvSpPr>
            <a:spLocks noChangeArrowheads="1"/>
          </p:cNvSpPr>
          <p:nvPr/>
        </p:nvSpPr>
        <p:spPr bwMode="auto">
          <a:xfrm>
            <a:off x="3110255" y="5176925"/>
            <a:ext cx="53165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ü"/>
            </a:pPr>
            <a:r>
              <a:rPr lang="en-US" altLang="en-US" sz="1200" b="1" dirty="0">
                <a:latin typeface="Calibri" panose="020F0502020204030204" pitchFamily="34" charset="0"/>
              </a:rPr>
              <a:t>Reduce time for </a:t>
            </a:r>
            <a:r>
              <a:rPr lang="en-US" altLang="en-US" sz="1200" b="1" dirty="0">
                <a:latin typeface="Calibri" panose="020F0502020204030204" pitchFamily="34" charset="0"/>
                <a:ea typeface="Calibri" panose="020F0502020204030204" pitchFamily="34" charset="0"/>
                <a:cs typeface="Calibri" panose="020F0502020204030204" pitchFamily="34" charset="0"/>
              </a:rPr>
              <a:t>performing </a:t>
            </a:r>
            <a:r>
              <a:rPr lang="en-US" altLang="en-US" sz="1200" b="1" dirty="0">
                <a:latin typeface="Calibri" panose="020F0502020204030204" pitchFamily="34" charset="0"/>
              </a:rPr>
              <a:t>data extraction, data listing during study lock</a:t>
            </a:r>
          </a:p>
          <a:p>
            <a:pPr eaLnBrk="1" hangingPunct="1">
              <a:buFont typeface="Wingdings" panose="05000000000000000000" pitchFamily="2" charset="2"/>
              <a:buChar char="ü"/>
            </a:pPr>
            <a:r>
              <a:rPr lang="en-US" altLang="en-US" sz="1200" b="1" dirty="0">
                <a:latin typeface="Calibri" panose="020F0502020204030204" pitchFamily="34" charset="0"/>
              </a:rPr>
              <a:t>Reduce overall time required from resolution of LPLV queries to providing statistical outputs  </a:t>
            </a:r>
          </a:p>
          <a:p>
            <a:pPr eaLnBrk="1" hangingPunct="1">
              <a:buFont typeface="Wingdings" panose="05000000000000000000" pitchFamily="2" charset="2"/>
              <a:buChar char="ü"/>
            </a:pPr>
            <a:r>
              <a:rPr lang="en-US" altLang="en-US" sz="1200" b="1" dirty="0">
                <a:latin typeface="Calibri" panose="020F0502020204030204" pitchFamily="34" charset="0"/>
              </a:rPr>
              <a:t>Support </a:t>
            </a:r>
            <a:r>
              <a:rPr lang="en-US" altLang="en-US" sz="1200" b="1" dirty="0" smtClean="0">
                <a:latin typeface="Calibri" panose="020F0502020204030204" pitchFamily="34" charset="0"/>
              </a:rPr>
              <a:t>Client </a:t>
            </a:r>
            <a:r>
              <a:rPr lang="en-US" altLang="en-US" sz="1200" b="1" dirty="0">
                <a:latin typeface="Calibri" panose="020F0502020204030204" pitchFamily="34" charset="0"/>
              </a:rPr>
              <a:t>team in study close out activities across various teams</a:t>
            </a:r>
          </a:p>
        </p:txBody>
      </p:sp>
      <p:sp>
        <p:nvSpPr>
          <p:cNvPr id="2" name="Title 1"/>
          <p:cNvSpPr>
            <a:spLocks noGrp="1"/>
          </p:cNvSpPr>
          <p:nvPr>
            <p:ph type="title"/>
          </p:nvPr>
        </p:nvSpPr>
        <p:spPr/>
        <p:txBody>
          <a:bodyPr>
            <a:normAutofit/>
          </a:bodyPr>
          <a:lstStyle/>
          <a:p>
            <a:r>
              <a:rPr lang="en-US" sz="2400" dirty="0"/>
              <a:t>Case Study 3 - Biometrics synergy (CDM, SDTM, Statistical Programming)</a:t>
            </a:r>
          </a:p>
        </p:txBody>
      </p:sp>
    </p:spTree>
    <p:extLst>
      <p:ext uri="{BB962C8B-B14F-4D97-AF65-F5344CB8AC3E}">
        <p14:creationId xmlns:p14="http://schemas.microsoft.com/office/powerpoint/2010/main" val="2432634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4873753"/>
            <a:ext cx="9028090" cy="530352"/>
          </a:xfrm>
        </p:spPr>
        <p:txBody>
          <a:bodyPr/>
          <a:lstStyle/>
          <a:p>
            <a:r>
              <a:rPr lang="en-US" sz="2400" dirty="0" smtClean="0"/>
              <a:t>Synergy opportunities within and across BDM &amp; CDSS</a:t>
            </a:r>
            <a:endParaRPr lang="en-US" sz="2400" dirty="0"/>
          </a:p>
        </p:txBody>
      </p:sp>
      <p:sp>
        <p:nvSpPr>
          <p:cNvPr id="4" name="Text Placeholder 3"/>
          <p:cNvSpPr>
            <a:spLocks noGrp="1"/>
          </p:cNvSpPr>
          <p:nvPr>
            <p:ph type="body" sz="quarter" idx="10"/>
          </p:nvPr>
        </p:nvSpPr>
        <p:spPr/>
        <p:txBody>
          <a:bodyPr/>
          <a:lstStyle/>
          <a:p>
            <a:r>
              <a:rPr lang="en-US" dirty="0" smtClean="0"/>
              <a:t>27 September 2017</a:t>
            </a:r>
            <a:endParaRPr lang="en-US" dirty="0"/>
          </a:p>
        </p:txBody>
      </p:sp>
    </p:spTree>
    <p:extLst>
      <p:ext uri="{BB962C8B-B14F-4D97-AF65-F5344CB8AC3E}">
        <p14:creationId xmlns:p14="http://schemas.microsoft.com/office/powerpoint/2010/main" val="30337325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spcAft>
                <a:spcPct val="0"/>
              </a:spcAft>
            </a:pPr>
            <a:r>
              <a:rPr lang="en-US" sz="2400" dirty="0"/>
              <a:t>Current Cross Functional Synergy- BI</a:t>
            </a:r>
            <a:endParaRPr lang="en-US" sz="1600" dirty="0"/>
          </a:p>
        </p:txBody>
      </p:sp>
      <p:sp>
        <p:nvSpPr>
          <p:cNvPr id="45" name="Rectangle 44"/>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46" name="Group 60"/>
          <p:cNvGrpSpPr>
            <a:grpSpLocks/>
          </p:cNvGrpSpPr>
          <p:nvPr/>
        </p:nvGrpSpPr>
        <p:grpSpPr bwMode="auto">
          <a:xfrm>
            <a:off x="1747838" y="1089026"/>
            <a:ext cx="8661400" cy="4016375"/>
            <a:chOff x="223650" y="866215"/>
            <a:chExt cx="8661099" cy="2482197"/>
          </a:xfrm>
        </p:grpSpPr>
        <p:sp>
          <p:nvSpPr>
            <p:cNvPr id="47" name="Isosceles Triangle 46"/>
            <p:cNvSpPr/>
            <p:nvPr/>
          </p:nvSpPr>
          <p:spPr>
            <a:xfrm rot="5400000">
              <a:off x="4073451" y="2018859"/>
              <a:ext cx="2160212" cy="381001"/>
            </a:xfrm>
            <a:prstGeom prst="triangle">
              <a:avLst/>
            </a:prstGeom>
            <a:solidFill>
              <a:schemeClr val="accent1">
                <a:lumMod val="60000"/>
                <a:lumOff val="40000"/>
              </a:schemeClr>
            </a:solidFill>
            <a:ln w="9525">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sz="2000" dirty="0">
                <a:solidFill>
                  <a:prstClr val="white"/>
                </a:solidFill>
              </a:endParaRPr>
            </a:p>
          </p:txBody>
        </p:sp>
        <p:grpSp>
          <p:nvGrpSpPr>
            <p:cNvPr id="48" name="Group 3"/>
            <p:cNvGrpSpPr>
              <a:grpSpLocks/>
            </p:cNvGrpSpPr>
            <p:nvPr/>
          </p:nvGrpSpPr>
          <p:grpSpPr bwMode="auto">
            <a:xfrm>
              <a:off x="658798" y="1219518"/>
              <a:ext cx="1729199" cy="2017497"/>
              <a:chOff x="677" y="998"/>
              <a:chExt cx="939" cy="2271"/>
            </a:xfrm>
            <a:solidFill>
              <a:srgbClr val="E6C8B3"/>
            </a:solidFill>
            <a:scene3d>
              <a:camera prst="orthographicFront">
                <a:rot lat="0" lon="0" rev="0"/>
              </a:camera>
              <a:lightRig rig="contrasting" dir="t">
                <a:rot lat="0" lon="0" rev="7800000"/>
              </a:lightRig>
            </a:scene3d>
          </p:grpSpPr>
          <p:sp>
            <p:nvSpPr>
              <p:cNvPr id="59" name="Freeform 4"/>
              <p:cNvSpPr>
                <a:spLocks/>
              </p:cNvSpPr>
              <p:nvPr/>
            </p:nvSpPr>
            <p:spPr bwMode="gray">
              <a:xfrm flipV="1">
                <a:off x="683" y="1568"/>
                <a:ext cx="933" cy="1701"/>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3"/>
                  <a:gd name="T37" fmla="*/ 0 h 1182"/>
                  <a:gd name="T38" fmla="*/ 933 w 933"/>
                  <a:gd name="T39" fmla="*/ 1182 h 1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lumMod val="60000"/>
                  <a:lumOff val="40000"/>
                </a:schemeClr>
              </a:solidFill>
              <a:ln w="9525">
                <a:noFill/>
                <a:round/>
                <a:headEnd/>
                <a:tailEnd/>
              </a:ln>
              <a:effectLst/>
              <a:sp3d>
                <a:bevelT w="139700" h="139700"/>
              </a:sp3d>
            </p:spPr>
            <p:txBody>
              <a:bodyPr wrap="none" anchor="ctr"/>
              <a:lstStyle/>
              <a:p>
                <a:pPr eaLnBrk="0" fontAlgn="base" hangingPunct="0">
                  <a:spcBef>
                    <a:spcPct val="0"/>
                  </a:spcBef>
                  <a:spcAft>
                    <a:spcPct val="0"/>
                  </a:spcAft>
                  <a:defRPr/>
                </a:pPr>
                <a:endParaRPr lang="en-US" sz="2000" dirty="0">
                  <a:solidFill>
                    <a:srgbClr val="000000"/>
                  </a:solidFill>
                  <a:latin typeface="Arial" panose="020B0604020202020204" pitchFamily="34" charset="0"/>
                  <a:cs typeface="Arial" panose="020B0604020202020204" pitchFamily="34" charset="0"/>
                </a:endParaRPr>
              </a:p>
            </p:txBody>
          </p:sp>
          <p:sp>
            <p:nvSpPr>
              <p:cNvPr id="60" name="Freeform 6"/>
              <p:cNvSpPr>
                <a:spLocks/>
              </p:cNvSpPr>
              <p:nvPr/>
            </p:nvSpPr>
            <p:spPr bwMode="gray">
              <a:xfrm>
                <a:off x="677" y="998"/>
                <a:ext cx="939" cy="1680"/>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3"/>
                  <a:gd name="T37" fmla="*/ 0 h 1182"/>
                  <a:gd name="T38" fmla="*/ 933 w 933"/>
                  <a:gd name="T39" fmla="*/ 1182 h 1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lumMod val="60000"/>
                  <a:lumOff val="40000"/>
                </a:schemeClr>
              </a:solidFill>
              <a:ln w="9525">
                <a:noFill/>
                <a:round/>
                <a:headEnd/>
                <a:tailEnd/>
              </a:ln>
              <a:effectLst/>
              <a:sp3d>
                <a:bevelT w="139700" h="139700"/>
              </a:sp3d>
            </p:spPr>
            <p:txBody>
              <a:bodyPr wrap="none" anchor="ctr"/>
              <a:lstStyle/>
              <a:p>
                <a:pPr eaLnBrk="0" fontAlgn="base" hangingPunct="0">
                  <a:spcBef>
                    <a:spcPct val="0"/>
                  </a:spcBef>
                  <a:spcAft>
                    <a:spcPct val="0"/>
                  </a:spcAft>
                  <a:defRPr/>
                </a:pPr>
                <a:endParaRPr lang="en-US" sz="2000" dirty="0">
                  <a:solidFill>
                    <a:srgbClr val="000000"/>
                  </a:solidFill>
                  <a:latin typeface="Arial" panose="020B0604020202020204" pitchFamily="34" charset="0"/>
                  <a:cs typeface="Arial" panose="020B0604020202020204" pitchFamily="34" charset="0"/>
                </a:endParaRPr>
              </a:p>
            </p:txBody>
          </p:sp>
        </p:grpSp>
        <p:pic>
          <p:nvPicPr>
            <p:cNvPr id="49" name="Picture 19" descr="YG_circle001"/>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3650" y="1846141"/>
              <a:ext cx="1189925" cy="73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
            <p:cNvSpPr>
              <a:spLocks noChangeArrowheads="1"/>
            </p:cNvSpPr>
            <p:nvPr/>
          </p:nvSpPr>
          <p:spPr bwMode="auto">
            <a:xfrm>
              <a:off x="809500" y="3120189"/>
              <a:ext cx="1208151" cy="22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4E84C4"/>
                </a:buClr>
                <a:buFont typeface="Wingdings" panose="05000000000000000000" pitchFamily="2" charset="2"/>
                <a:buChar char="§"/>
                <a:defRPr sz="2200">
                  <a:solidFill>
                    <a:schemeClr val="tx1"/>
                  </a:solidFill>
                  <a:latin typeface="Myriad Pro" pitchFamily="34" charset="0"/>
                </a:defRPr>
              </a:lvl1pPr>
              <a:lvl2pPr>
                <a:spcBef>
                  <a:spcPct val="20000"/>
                </a:spcBef>
                <a:buClr>
                  <a:srgbClr val="4E84C4"/>
                </a:buClr>
                <a:buFont typeface="Myriad Pro" pitchFamily="34" charset="0"/>
                <a:buChar char="–"/>
                <a:defRPr sz="2000">
                  <a:solidFill>
                    <a:schemeClr val="tx1"/>
                  </a:solidFill>
                  <a:latin typeface="Myriad Pro"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itchFamily="34" charset="0"/>
                </a:defRPr>
              </a:lvl4pPr>
              <a:lvl5pPr marL="2057400" indent="-228600">
                <a:spcBef>
                  <a:spcPct val="20000"/>
                </a:spcBef>
                <a:buFont typeface="Arial" panose="020B0604020202020204" pitchFamily="34" charset="0"/>
                <a:buChar char="»"/>
                <a:defRPr sz="2000">
                  <a:solidFill>
                    <a:schemeClr val="tx1"/>
                  </a:solidFill>
                  <a:latin typeface="Myriad Pro"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9pPr>
            </a:lstStyle>
            <a:p>
              <a:pPr marL="0" lvl="1" algn="ctr" eaLnBrk="0" fontAlgn="base" hangingPunct="0">
                <a:spcBef>
                  <a:spcPct val="0"/>
                </a:spcBef>
                <a:spcAft>
                  <a:spcPct val="0"/>
                </a:spcAft>
                <a:buNone/>
              </a:pPr>
              <a:r>
                <a:rPr lang="en-US" sz="1800" dirty="0">
                  <a:solidFill>
                    <a:srgbClr val="000000"/>
                  </a:solidFill>
                  <a:latin typeface="Calibri" panose="020F0502020204030204" pitchFamily="34" charset="0"/>
                  <a:cs typeface="Arial" panose="020B0604020202020204" pitchFamily="34" charset="0"/>
                </a:rPr>
                <a:t>CDSS Team</a:t>
              </a:r>
            </a:p>
          </p:txBody>
        </p:sp>
        <p:sp>
          <p:nvSpPr>
            <p:cNvPr id="51" name="Rectangle 11"/>
            <p:cNvSpPr>
              <a:spLocks noChangeArrowheads="1"/>
            </p:cNvSpPr>
            <p:nvPr/>
          </p:nvSpPr>
          <p:spPr bwMode="auto">
            <a:xfrm>
              <a:off x="706298" y="1100596"/>
              <a:ext cx="1371600" cy="22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4E84C4"/>
                </a:buClr>
                <a:buFont typeface="Wingdings" panose="05000000000000000000" pitchFamily="2" charset="2"/>
                <a:buChar char="§"/>
                <a:defRPr sz="2200">
                  <a:solidFill>
                    <a:schemeClr val="tx1"/>
                  </a:solidFill>
                  <a:latin typeface="Myriad Pro" pitchFamily="34" charset="0"/>
                </a:defRPr>
              </a:lvl1pPr>
              <a:lvl2pPr>
                <a:spcBef>
                  <a:spcPct val="20000"/>
                </a:spcBef>
                <a:buClr>
                  <a:srgbClr val="4E84C4"/>
                </a:buClr>
                <a:buFont typeface="Myriad Pro" pitchFamily="34" charset="0"/>
                <a:buChar char="–"/>
                <a:defRPr sz="2000">
                  <a:solidFill>
                    <a:schemeClr val="tx1"/>
                  </a:solidFill>
                  <a:latin typeface="Myriad Pro"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itchFamily="34" charset="0"/>
                </a:defRPr>
              </a:lvl4pPr>
              <a:lvl5pPr marL="2057400" indent="-228600">
                <a:spcBef>
                  <a:spcPct val="20000"/>
                </a:spcBef>
                <a:buFont typeface="Arial" panose="020B0604020202020204" pitchFamily="34" charset="0"/>
                <a:buChar char="»"/>
                <a:defRPr sz="2000">
                  <a:solidFill>
                    <a:schemeClr val="tx1"/>
                  </a:solidFill>
                  <a:latin typeface="Myriad Pro"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9pPr>
            </a:lstStyle>
            <a:p>
              <a:pPr marL="0" lvl="1" algn="ctr" eaLnBrk="0" fontAlgn="base" hangingPunct="0">
                <a:spcBef>
                  <a:spcPct val="0"/>
                </a:spcBef>
                <a:spcAft>
                  <a:spcPct val="0"/>
                </a:spcAft>
                <a:buNone/>
              </a:pPr>
              <a:r>
                <a:rPr lang="en-US" sz="1800" dirty="0">
                  <a:solidFill>
                    <a:srgbClr val="000000"/>
                  </a:solidFill>
                  <a:latin typeface="Calibri" panose="020F0502020204030204" pitchFamily="34" charset="0"/>
                  <a:cs typeface="Arial" panose="020B0604020202020204" pitchFamily="34" charset="0"/>
                </a:rPr>
                <a:t>CDM Team</a:t>
              </a:r>
            </a:p>
          </p:txBody>
        </p:sp>
        <p:sp>
          <p:nvSpPr>
            <p:cNvPr id="52" name="Rectangle 12"/>
            <p:cNvSpPr>
              <a:spLocks noChangeArrowheads="1"/>
            </p:cNvSpPr>
            <p:nvPr/>
          </p:nvSpPr>
          <p:spPr bwMode="auto">
            <a:xfrm>
              <a:off x="480950" y="2070090"/>
              <a:ext cx="693218" cy="28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4E84C4"/>
                </a:buClr>
                <a:buFont typeface="Wingdings" panose="05000000000000000000" pitchFamily="2" charset="2"/>
                <a:buChar char="§"/>
                <a:defRPr sz="2200">
                  <a:solidFill>
                    <a:schemeClr val="tx1"/>
                  </a:solidFill>
                  <a:latin typeface="Myriad Pro" pitchFamily="34" charset="0"/>
                </a:defRPr>
              </a:lvl1pPr>
              <a:lvl2pPr>
                <a:spcBef>
                  <a:spcPct val="20000"/>
                </a:spcBef>
                <a:buClr>
                  <a:srgbClr val="4E84C4"/>
                </a:buClr>
                <a:buFont typeface="Myriad Pro" pitchFamily="34" charset="0"/>
                <a:buChar char="–"/>
                <a:defRPr sz="2000">
                  <a:solidFill>
                    <a:schemeClr val="tx1"/>
                  </a:solidFill>
                  <a:latin typeface="Myriad Pro"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itchFamily="34" charset="0"/>
                </a:defRPr>
              </a:lvl4pPr>
              <a:lvl5pPr marL="2057400" indent="-228600">
                <a:spcBef>
                  <a:spcPct val="20000"/>
                </a:spcBef>
                <a:buFont typeface="Arial" panose="020B0604020202020204" pitchFamily="34" charset="0"/>
                <a:buChar char="»"/>
                <a:defRPr sz="2000">
                  <a:solidFill>
                    <a:schemeClr val="tx1"/>
                  </a:solidFill>
                  <a:latin typeface="Myriad Pro"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9pPr>
            </a:lstStyle>
            <a:p>
              <a:pPr marL="0" lvl="1" algn="ctr" eaLnBrk="0" fontAlgn="base" hangingPunct="0">
                <a:spcBef>
                  <a:spcPct val="0"/>
                </a:spcBef>
                <a:spcAft>
                  <a:spcPct val="0"/>
                </a:spcAft>
                <a:buNone/>
              </a:pPr>
              <a:r>
                <a:rPr lang="en-US" sz="2400" b="1" dirty="0">
                  <a:solidFill>
                    <a:srgbClr val="000000"/>
                  </a:solidFill>
                  <a:latin typeface="Calibri" panose="020F0502020204030204" pitchFamily="34" charset="0"/>
                  <a:cs typeface="Arial" panose="020B0604020202020204" pitchFamily="34" charset="0"/>
                </a:rPr>
                <a:t>TCS</a:t>
              </a:r>
            </a:p>
          </p:txBody>
        </p:sp>
        <p:sp>
          <p:nvSpPr>
            <p:cNvPr id="53" name="Rectangle 15"/>
            <p:cNvSpPr>
              <a:spLocks noChangeArrowheads="1"/>
            </p:cNvSpPr>
            <p:nvPr/>
          </p:nvSpPr>
          <p:spPr bwMode="auto">
            <a:xfrm>
              <a:off x="2521741" y="872785"/>
              <a:ext cx="2278859" cy="22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4E84C4"/>
                </a:buClr>
                <a:buFont typeface="Wingdings" panose="05000000000000000000" pitchFamily="2" charset="2"/>
                <a:buChar char="§"/>
                <a:defRPr sz="2200">
                  <a:solidFill>
                    <a:schemeClr val="tx1"/>
                  </a:solidFill>
                  <a:latin typeface="Myriad Pro" pitchFamily="34" charset="0"/>
                </a:defRPr>
              </a:lvl1pPr>
              <a:lvl2pPr>
                <a:spcBef>
                  <a:spcPct val="20000"/>
                </a:spcBef>
                <a:buClr>
                  <a:srgbClr val="4E84C4"/>
                </a:buClr>
                <a:buFont typeface="Myriad Pro" pitchFamily="34" charset="0"/>
                <a:buChar char="–"/>
                <a:defRPr sz="2000">
                  <a:solidFill>
                    <a:schemeClr val="tx1"/>
                  </a:solidFill>
                  <a:latin typeface="Myriad Pro"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itchFamily="34" charset="0"/>
                </a:defRPr>
              </a:lvl4pPr>
              <a:lvl5pPr marL="2057400" indent="-228600">
                <a:spcBef>
                  <a:spcPct val="20000"/>
                </a:spcBef>
                <a:buFont typeface="Arial" panose="020B0604020202020204" pitchFamily="34" charset="0"/>
                <a:buChar char="»"/>
                <a:defRPr sz="2000">
                  <a:solidFill>
                    <a:schemeClr val="tx1"/>
                  </a:solidFill>
                  <a:latin typeface="Myriad Pro"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9pPr>
            </a:lstStyle>
            <a:p>
              <a:pPr marL="0" lvl="1" algn="ctr" eaLnBrk="0" fontAlgn="base" hangingPunct="0">
                <a:spcBef>
                  <a:spcPct val="0"/>
                </a:spcBef>
                <a:spcAft>
                  <a:spcPct val="0"/>
                </a:spcAft>
                <a:buNone/>
              </a:pPr>
              <a:r>
                <a:rPr lang="en-US" sz="1800" b="1" dirty="0" smtClean="0">
                  <a:solidFill>
                    <a:srgbClr val="000000"/>
                  </a:solidFill>
                  <a:latin typeface="Calibri" panose="020F0502020204030204" pitchFamily="34" charset="0"/>
                  <a:cs typeface="Arial" panose="020B0604020202020204" pitchFamily="34" charset="0"/>
                </a:rPr>
                <a:t>TCS-BI </a:t>
              </a:r>
              <a:r>
                <a:rPr lang="en-US" sz="1800" b="1" dirty="0">
                  <a:solidFill>
                    <a:srgbClr val="000000"/>
                  </a:solidFill>
                  <a:latin typeface="Calibri" panose="020F0502020204030204" pitchFamily="34" charset="0"/>
                  <a:cs typeface="Arial" panose="020B0604020202020204" pitchFamily="34" charset="0"/>
                </a:rPr>
                <a:t>Business Areas</a:t>
              </a:r>
            </a:p>
          </p:txBody>
        </p:sp>
        <p:sp>
          <p:nvSpPr>
            <p:cNvPr id="54" name="Rectangle 22"/>
            <p:cNvSpPr>
              <a:spLocks noChangeArrowheads="1"/>
            </p:cNvSpPr>
            <p:nvPr/>
          </p:nvSpPr>
          <p:spPr bwMode="auto">
            <a:xfrm rot="-5400000">
              <a:off x="4497073" y="1987499"/>
              <a:ext cx="11721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4E84C4"/>
                </a:buClr>
                <a:buFont typeface="Wingdings" panose="05000000000000000000" pitchFamily="2" charset="2"/>
                <a:buChar char="§"/>
                <a:defRPr sz="2200">
                  <a:solidFill>
                    <a:schemeClr val="tx1"/>
                  </a:solidFill>
                  <a:latin typeface="Myriad Pro" pitchFamily="34" charset="0"/>
                </a:defRPr>
              </a:lvl1pPr>
              <a:lvl2pPr>
                <a:spcBef>
                  <a:spcPct val="20000"/>
                </a:spcBef>
                <a:buClr>
                  <a:srgbClr val="4E84C4"/>
                </a:buClr>
                <a:buFont typeface="Myriad Pro" pitchFamily="34" charset="0"/>
                <a:buChar char="–"/>
                <a:defRPr sz="2000">
                  <a:solidFill>
                    <a:schemeClr val="tx1"/>
                  </a:solidFill>
                  <a:latin typeface="Myriad Pro"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itchFamily="34" charset="0"/>
                </a:defRPr>
              </a:lvl4pPr>
              <a:lvl5pPr marL="2057400" indent="-228600">
                <a:spcBef>
                  <a:spcPct val="20000"/>
                </a:spcBef>
                <a:buFont typeface="Arial" panose="020B0604020202020204" pitchFamily="34" charset="0"/>
                <a:buChar char="»"/>
                <a:defRPr sz="2000">
                  <a:solidFill>
                    <a:schemeClr val="tx1"/>
                  </a:solidFill>
                  <a:latin typeface="Myriad Pro"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9pPr>
            </a:lstStyle>
            <a:p>
              <a:pPr marL="0" lvl="1" algn="ctr" eaLnBrk="0" fontAlgn="base" hangingPunct="0">
                <a:spcBef>
                  <a:spcPct val="0"/>
                </a:spcBef>
                <a:spcAft>
                  <a:spcPct val="0"/>
                </a:spcAft>
                <a:buNone/>
              </a:pPr>
              <a:r>
                <a:rPr lang="en-US" sz="1800" dirty="0">
                  <a:solidFill>
                    <a:prstClr val="white"/>
                  </a:solidFill>
                  <a:latin typeface="Calibri" panose="020F0502020204030204" pitchFamily="34" charset="0"/>
                  <a:cs typeface="Arial" panose="020B0604020202020204" pitchFamily="34" charset="0"/>
                </a:rPr>
                <a:t>Synergy</a:t>
              </a:r>
            </a:p>
          </p:txBody>
        </p:sp>
        <p:sp>
          <p:nvSpPr>
            <p:cNvPr id="55" name="AutoShape 11"/>
            <p:cNvSpPr>
              <a:spLocks noChangeArrowheads="1"/>
            </p:cNvSpPr>
            <p:nvPr/>
          </p:nvSpPr>
          <p:spPr bwMode="gray">
            <a:xfrm>
              <a:off x="5455868" y="1246885"/>
              <a:ext cx="3428881" cy="333576"/>
            </a:xfrm>
            <a:prstGeom prst="roundRect">
              <a:avLst>
                <a:gd name="adj" fmla="val 11505"/>
              </a:avLst>
            </a:prstGeom>
            <a:solidFill>
              <a:schemeClr val="bg1">
                <a:lumMod val="85000"/>
              </a:schemeClr>
            </a:solidFill>
            <a:ln w="6350" algn="ctr">
              <a:noFill/>
              <a:prstDash val="sysDot"/>
              <a:round/>
              <a:headEnd/>
              <a:tailEnd/>
            </a:ln>
            <a:effectLst/>
          </p:spPr>
          <p:txBody>
            <a:bodyPr anchor="ctr"/>
            <a:lstStyle/>
            <a:p>
              <a:pPr marL="225425" eaLnBrk="0" fontAlgn="base" hangingPunct="0">
                <a:spcBef>
                  <a:spcPts val="600"/>
                </a:spcBef>
                <a:spcAft>
                  <a:spcPct val="0"/>
                </a:spcAft>
                <a:defRPr/>
              </a:pPr>
              <a:r>
                <a:rPr lang="en-US" dirty="0">
                  <a:solidFill>
                    <a:srgbClr val="000000"/>
                  </a:solidFill>
                  <a:latin typeface="Calibri" pitchFamily="34" charset="0"/>
                  <a:cs typeface="Arial" panose="020B0604020202020204" pitchFamily="34" charset="0"/>
                </a:rPr>
                <a:t>Mutually share the overall BI-TCS landscape</a:t>
              </a:r>
            </a:p>
          </p:txBody>
        </p:sp>
        <p:sp>
          <p:nvSpPr>
            <p:cNvPr id="56" name="Rectangle 27"/>
            <p:cNvSpPr>
              <a:spLocks noChangeArrowheads="1"/>
            </p:cNvSpPr>
            <p:nvPr/>
          </p:nvSpPr>
          <p:spPr bwMode="auto">
            <a:xfrm>
              <a:off x="5748847" y="866215"/>
              <a:ext cx="2480753" cy="22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4E84C4"/>
                </a:buClr>
                <a:buFont typeface="Wingdings" panose="05000000000000000000" pitchFamily="2" charset="2"/>
                <a:buChar char="§"/>
                <a:defRPr sz="2200">
                  <a:solidFill>
                    <a:schemeClr val="tx1"/>
                  </a:solidFill>
                  <a:latin typeface="Myriad Pro" pitchFamily="34" charset="0"/>
                </a:defRPr>
              </a:lvl1pPr>
              <a:lvl2pPr>
                <a:spcBef>
                  <a:spcPct val="20000"/>
                </a:spcBef>
                <a:buClr>
                  <a:srgbClr val="4E84C4"/>
                </a:buClr>
                <a:buFont typeface="Myriad Pro" pitchFamily="34" charset="0"/>
                <a:buChar char="–"/>
                <a:defRPr sz="2000">
                  <a:solidFill>
                    <a:schemeClr val="tx1"/>
                  </a:solidFill>
                  <a:latin typeface="Myriad Pro" pitchFamily="34" charset="0"/>
                </a:defRPr>
              </a:lvl2pPr>
              <a:lvl3pPr marL="1143000" indent="-228600">
                <a:spcBef>
                  <a:spcPct val="20000"/>
                </a:spcBef>
                <a:buClr>
                  <a:srgbClr val="4E84C4"/>
                </a:buClr>
                <a:buFont typeface="Courier New" panose="02070309020205020404" pitchFamily="49" charset="0"/>
                <a:buChar char="o"/>
                <a:defRPr sz="2400">
                  <a:solidFill>
                    <a:schemeClr val="tx1"/>
                  </a:solidFill>
                  <a:latin typeface="Myriad Pro" pitchFamily="34" charset="0"/>
                </a:defRPr>
              </a:lvl3pPr>
              <a:lvl4pPr marL="1600200" indent="-228600">
                <a:spcBef>
                  <a:spcPct val="20000"/>
                </a:spcBef>
                <a:buClr>
                  <a:srgbClr val="4E84C4"/>
                </a:buClr>
                <a:buFont typeface="Arial" panose="020B0604020202020204" pitchFamily="34" charset="0"/>
                <a:buChar char="•"/>
                <a:defRPr sz="2000">
                  <a:solidFill>
                    <a:schemeClr val="tx1"/>
                  </a:solidFill>
                  <a:latin typeface="Myriad Pro" pitchFamily="34" charset="0"/>
                </a:defRPr>
              </a:lvl4pPr>
              <a:lvl5pPr marL="2057400" indent="-228600">
                <a:spcBef>
                  <a:spcPct val="20000"/>
                </a:spcBef>
                <a:buFont typeface="Arial" panose="020B0604020202020204" pitchFamily="34" charset="0"/>
                <a:buChar char="»"/>
                <a:defRPr sz="2000">
                  <a:solidFill>
                    <a:schemeClr val="tx1"/>
                  </a:solidFill>
                  <a:latin typeface="Myriad Pro"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Myriad Pro" pitchFamily="34" charset="0"/>
                </a:defRPr>
              </a:lvl9pPr>
            </a:lstStyle>
            <a:p>
              <a:pPr marL="0" lvl="1" eaLnBrk="0" fontAlgn="base" hangingPunct="0">
                <a:spcBef>
                  <a:spcPct val="0"/>
                </a:spcBef>
                <a:spcAft>
                  <a:spcPct val="0"/>
                </a:spcAft>
                <a:buNone/>
              </a:pPr>
              <a:r>
                <a:rPr lang="en-US" sz="1800" b="1" dirty="0" smtClean="0">
                  <a:solidFill>
                    <a:srgbClr val="000000"/>
                  </a:solidFill>
                  <a:latin typeface="Calibri" panose="020F0502020204030204" pitchFamily="34" charset="0"/>
                  <a:cs typeface="Arial" panose="020B0604020202020204" pitchFamily="34" charset="0"/>
                </a:rPr>
                <a:t>Objectives</a:t>
              </a:r>
              <a:endParaRPr lang="en-US" sz="1800" b="1" dirty="0">
                <a:solidFill>
                  <a:srgbClr val="000000"/>
                </a:solidFill>
                <a:latin typeface="Calibri" panose="020F0502020204030204" pitchFamily="34" charset="0"/>
                <a:cs typeface="Arial" panose="020B0604020202020204" pitchFamily="34" charset="0"/>
              </a:endParaRPr>
            </a:p>
          </p:txBody>
        </p:sp>
        <p:sp>
          <p:nvSpPr>
            <p:cNvPr id="57" name="AutoShape 11"/>
            <p:cNvSpPr>
              <a:spLocks noChangeArrowheads="1"/>
            </p:cNvSpPr>
            <p:nvPr/>
          </p:nvSpPr>
          <p:spPr bwMode="gray">
            <a:xfrm>
              <a:off x="5455868" y="2101195"/>
              <a:ext cx="3428881" cy="332595"/>
            </a:xfrm>
            <a:prstGeom prst="roundRect">
              <a:avLst>
                <a:gd name="adj" fmla="val 11505"/>
              </a:avLst>
            </a:prstGeom>
            <a:solidFill>
              <a:schemeClr val="bg1">
                <a:lumMod val="85000"/>
              </a:schemeClr>
            </a:solidFill>
            <a:ln w="6350" algn="ctr">
              <a:noFill/>
              <a:prstDash val="sysDot"/>
              <a:round/>
              <a:headEnd/>
              <a:tailEnd/>
            </a:ln>
            <a:effectLst/>
          </p:spPr>
          <p:txBody>
            <a:bodyPr anchor="ctr"/>
            <a:lstStyle/>
            <a:p>
              <a:pPr marL="225425" eaLnBrk="0" fontAlgn="base" hangingPunct="0">
                <a:spcBef>
                  <a:spcPts val="600"/>
                </a:spcBef>
                <a:spcAft>
                  <a:spcPct val="0"/>
                </a:spcAft>
                <a:defRPr/>
              </a:pPr>
              <a:r>
                <a:rPr lang="en-US" dirty="0">
                  <a:solidFill>
                    <a:srgbClr val="000000"/>
                  </a:solidFill>
                  <a:latin typeface="Calibri" pitchFamily="34" charset="0"/>
                  <a:cs typeface="Arial" panose="020B0604020202020204" pitchFamily="34" charset="0"/>
                </a:rPr>
                <a:t>Reduce </a:t>
              </a:r>
              <a:r>
                <a:rPr lang="en-US" dirty="0" smtClean="0">
                  <a:solidFill>
                    <a:srgbClr val="000000"/>
                  </a:solidFill>
                  <a:latin typeface="Calibri" pitchFamily="34" charset="0"/>
                  <a:cs typeface="Arial" panose="020B0604020202020204" pitchFamily="34" charset="0"/>
                </a:rPr>
                <a:t>handshakes</a:t>
              </a:r>
              <a:endParaRPr lang="en-US" dirty="0">
                <a:solidFill>
                  <a:srgbClr val="000000"/>
                </a:solidFill>
                <a:latin typeface="Calibri" pitchFamily="34" charset="0"/>
                <a:cs typeface="Arial" panose="020B0604020202020204" pitchFamily="34" charset="0"/>
              </a:endParaRPr>
            </a:p>
          </p:txBody>
        </p:sp>
        <p:sp>
          <p:nvSpPr>
            <p:cNvPr id="58" name="AutoShape 11"/>
            <p:cNvSpPr>
              <a:spLocks noChangeArrowheads="1"/>
            </p:cNvSpPr>
            <p:nvPr/>
          </p:nvSpPr>
          <p:spPr bwMode="gray">
            <a:xfrm>
              <a:off x="5455867" y="2928867"/>
              <a:ext cx="3428882" cy="333576"/>
            </a:xfrm>
            <a:prstGeom prst="roundRect">
              <a:avLst>
                <a:gd name="adj" fmla="val 11505"/>
              </a:avLst>
            </a:prstGeom>
            <a:solidFill>
              <a:schemeClr val="bg1">
                <a:lumMod val="85000"/>
              </a:schemeClr>
            </a:solidFill>
            <a:ln w="6350" algn="ctr">
              <a:noFill/>
              <a:prstDash val="sysDot"/>
              <a:round/>
              <a:headEnd/>
              <a:tailEnd/>
            </a:ln>
            <a:effectLst/>
          </p:spPr>
          <p:txBody>
            <a:bodyPr anchor="ctr"/>
            <a:lstStyle/>
            <a:p>
              <a:pPr marL="225425" eaLnBrk="0" fontAlgn="base" hangingPunct="0">
                <a:spcBef>
                  <a:spcPts val="600"/>
                </a:spcBef>
                <a:spcAft>
                  <a:spcPct val="0"/>
                </a:spcAft>
                <a:defRPr/>
              </a:pPr>
              <a:r>
                <a:rPr lang="en-US" dirty="0">
                  <a:solidFill>
                    <a:srgbClr val="000000"/>
                  </a:solidFill>
                  <a:latin typeface="Calibri" pitchFamily="34" charset="0"/>
                  <a:cs typeface="Arial" panose="020B0604020202020204" pitchFamily="34" charset="0"/>
                </a:rPr>
                <a:t>Derive Process Improvements </a:t>
              </a:r>
            </a:p>
          </p:txBody>
        </p:sp>
      </p:grpSp>
      <p:sp>
        <p:nvSpPr>
          <p:cNvPr id="61" name="Rectangle 60"/>
          <p:cNvSpPr/>
          <p:nvPr/>
        </p:nvSpPr>
        <p:spPr>
          <a:xfrm>
            <a:off x="1676400" y="914400"/>
            <a:ext cx="8839200" cy="4267200"/>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dirty="0">
              <a:solidFill>
                <a:prstClr val="white"/>
              </a:solidFill>
            </a:endParaRPr>
          </a:p>
        </p:txBody>
      </p:sp>
      <p:sp>
        <p:nvSpPr>
          <p:cNvPr id="62" name="Rounded Rectangle 61"/>
          <p:cNvSpPr/>
          <p:nvPr/>
        </p:nvSpPr>
        <p:spPr>
          <a:xfrm>
            <a:off x="1676400" y="5334000"/>
            <a:ext cx="8839200" cy="838200"/>
          </a:xfrm>
          <a:prstGeom prst="roundRect">
            <a:avLst/>
          </a:prstGeom>
          <a:solidFill>
            <a:schemeClr val="accent1"/>
          </a:solidFill>
          <a:ln w="9525">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Ins="731520" anchor="ctr"/>
          <a:lstStyle/>
          <a:p>
            <a:pPr marL="747713" indent="-58738" algn="ctr" eaLnBrk="0" fontAlgn="base" hangingPunct="0">
              <a:spcBef>
                <a:spcPct val="0"/>
              </a:spcBef>
              <a:spcAft>
                <a:spcPct val="0"/>
              </a:spcAft>
              <a:tabLst>
                <a:tab pos="8110538" algn="l"/>
              </a:tabLst>
              <a:defRPr/>
            </a:pPr>
            <a:r>
              <a:rPr lang="en-US" dirty="0">
                <a:solidFill>
                  <a:prstClr val="white"/>
                </a:solidFill>
                <a:latin typeface="Calibri" pitchFamily="34" charset="0"/>
              </a:rPr>
              <a:t>Synergy </a:t>
            </a:r>
            <a:r>
              <a:rPr lang="en-US" dirty="0" smtClean="0">
                <a:solidFill>
                  <a:prstClr val="white"/>
                </a:solidFill>
                <a:latin typeface="Calibri" pitchFamily="34" charset="0"/>
              </a:rPr>
              <a:t>Workshops were designed and conducted to </a:t>
            </a:r>
            <a:r>
              <a:rPr lang="en-US" dirty="0">
                <a:solidFill>
                  <a:prstClr val="white"/>
                </a:solidFill>
                <a:latin typeface="Calibri" pitchFamily="34" charset="0"/>
              </a:rPr>
              <a:t>understand </a:t>
            </a:r>
            <a:r>
              <a:rPr lang="en-US" dirty="0" smtClean="0">
                <a:solidFill>
                  <a:prstClr val="white"/>
                </a:solidFill>
                <a:latin typeface="Calibri" pitchFamily="34" charset="0"/>
              </a:rPr>
              <a:t>‘support landscape’ </a:t>
            </a:r>
            <a:r>
              <a:rPr lang="en-US" dirty="0">
                <a:solidFill>
                  <a:prstClr val="white"/>
                </a:solidFill>
                <a:latin typeface="Calibri" pitchFamily="34" charset="0"/>
              </a:rPr>
              <a:t>of each other team and identify areas of </a:t>
            </a:r>
            <a:r>
              <a:rPr lang="en-US" dirty="0" smtClean="0">
                <a:solidFill>
                  <a:prstClr val="white"/>
                </a:solidFill>
                <a:latin typeface="Calibri" pitchFamily="34" charset="0"/>
              </a:rPr>
              <a:t>Collaboration</a:t>
            </a:r>
            <a:endParaRPr lang="en-US" dirty="0">
              <a:solidFill>
                <a:prstClr val="white"/>
              </a:solidFill>
              <a:latin typeface="Calibri" pitchFamily="34" charset="0"/>
            </a:endParaRPr>
          </a:p>
        </p:txBody>
      </p:sp>
      <p:sp>
        <p:nvSpPr>
          <p:cNvPr id="63" name="Oval 62"/>
          <p:cNvSpPr/>
          <p:nvPr/>
        </p:nvSpPr>
        <p:spPr>
          <a:xfrm>
            <a:off x="1789395" y="5524500"/>
            <a:ext cx="446559" cy="457200"/>
          </a:xfrm>
          <a:prstGeom prst="ellipse">
            <a:avLst/>
          </a:prstGeom>
          <a:solidFill>
            <a:schemeClr val="accent5">
              <a:lumMod val="50000"/>
            </a:schemeClr>
          </a:solidFill>
          <a:ln w="952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sz="4400" dirty="0">
                <a:solidFill>
                  <a:prstClr val="white"/>
                </a:solidFill>
              </a:rPr>
              <a:t>+</a:t>
            </a:r>
            <a:endParaRPr lang="en-US" dirty="0">
              <a:solidFill>
                <a:prstClr val="white"/>
              </a:solidFill>
            </a:endParaRPr>
          </a:p>
        </p:txBody>
      </p:sp>
      <p:sp>
        <p:nvSpPr>
          <p:cNvPr id="64" name="Oval 63"/>
          <p:cNvSpPr/>
          <p:nvPr/>
        </p:nvSpPr>
        <p:spPr>
          <a:xfrm>
            <a:off x="9971233" y="5503234"/>
            <a:ext cx="446559" cy="457200"/>
          </a:xfrm>
          <a:prstGeom prst="ellipse">
            <a:avLst/>
          </a:prstGeom>
          <a:solidFill>
            <a:schemeClr val="accent5">
              <a:lumMod val="50000"/>
            </a:schemeClr>
          </a:solidFill>
          <a:ln w="9525">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r>
              <a:rPr lang="en-US" sz="4400" dirty="0">
                <a:solidFill>
                  <a:prstClr val="white"/>
                </a:solidFill>
              </a:rPr>
              <a:t>+</a:t>
            </a:r>
            <a:endParaRPr lang="en-US" dirty="0">
              <a:solidFill>
                <a:prstClr val="white"/>
              </a:solidFill>
            </a:endParaRPr>
          </a:p>
        </p:txBody>
      </p:sp>
      <p:graphicFrame>
        <p:nvGraphicFramePr>
          <p:cNvPr id="65" name="Diagram 64"/>
          <p:cNvGraphicFramePr/>
          <p:nvPr>
            <p:extLst>
              <p:ext uri="{D42A27DB-BD31-4B8C-83A1-F6EECF244321}">
                <p14:modId xmlns:p14="http://schemas.microsoft.com/office/powerpoint/2010/main" val="919885202"/>
              </p:ext>
            </p:extLst>
          </p:nvPr>
        </p:nvGraphicFramePr>
        <p:xfrm>
          <a:off x="3601898" y="1305910"/>
          <a:ext cx="28194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6" name="Picture 55" descr="See full size imag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2626" y="2767014"/>
            <a:ext cx="1103313"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AutoShape 11"/>
          <p:cNvSpPr>
            <a:spLocks noChangeArrowheads="1"/>
          </p:cNvSpPr>
          <p:nvPr/>
        </p:nvSpPr>
        <p:spPr bwMode="gray">
          <a:xfrm>
            <a:off x="6980238" y="2402495"/>
            <a:ext cx="3429000" cy="539750"/>
          </a:xfrm>
          <a:prstGeom prst="roundRect">
            <a:avLst>
              <a:gd name="adj" fmla="val 11505"/>
            </a:avLst>
          </a:prstGeom>
          <a:solidFill>
            <a:schemeClr val="bg1">
              <a:lumMod val="85000"/>
            </a:schemeClr>
          </a:solidFill>
          <a:ln w="6350" algn="ctr">
            <a:noFill/>
            <a:prstDash val="sysDot"/>
            <a:round/>
            <a:headEnd/>
            <a:tailEnd/>
          </a:ln>
          <a:effectLst/>
        </p:spPr>
        <p:txBody>
          <a:bodyPr anchor="ctr"/>
          <a:lstStyle/>
          <a:p>
            <a:pPr marL="225425" eaLnBrk="0" fontAlgn="base" hangingPunct="0">
              <a:spcBef>
                <a:spcPts val="600"/>
              </a:spcBef>
              <a:spcAft>
                <a:spcPct val="0"/>
              </a:spcAft>
              <a:defRPr/>
            </a:pPr>
            <a:r>
              <a:rPr lang="en-US" dirty="0">
                <a:solidFill>
                  <a:srgbClr val="000000"/>
                </a:solidFill>
                <a:latin typeface="Calibri" pitchFamily="34" charset="0"/>
                <a:cs typeface="Arial" panose="020B0604020202020204" pitchFamily="34" charset="0"/>
              </a:rPr>
              <a:t>Knowledge sharing and harvesting</a:t>
            </a:r>
          </a:p>
        </p:txBody>
      </p:sp>
      <p:sp>
        <p:nvSpPr>
          <p:cNvPr id="68" name="AutoShape 11"/>
          <p:cNvSpPr>
            <a:spLocks noChangeArrowheads="1"/>
          </p:cNvSpPr>
          <p:nvPr/>
        </p:nvSpPr>
        <p:spPr bwMode="gray">
          <a:xfrm>
            <a:off x="6980238" y="3761335"/>
            <a:ext cx="3429000" cy="538163"/>
          </a:xfrm>
          <a:prstGeom prst="roundRect">
            <a:avLst>
              <a:gd name="adj" fmla="val 11505"/>
            </a:avLst>
          </a:prstGeom>
          <a:solidFill>
            <a:schemeClr val="bg1">
              <a:lumMod val="85000"/>
            </a:schemeClr>
          </a:solidFill>
          <a:ln w="6350" algn="ctr">
            <a:noFill/>
            <a:prstDash val="sysDot"/>
            <a:round/>
            <a:headEnd/>
            <a:tailEnd/>
          </a:ln>
          <a:effectLst/>
        </p:spPr>
        <p:txBody>
          <a:bodyPr anchor="ctr"/>
          <a:lstStyle/>
          <a:p>
            <a:pPr algn="ctr">
              <a:spcBef>
                <a:spcPct val="0"/>
              </a:spcBef>
            </a:pPr>
            <a:r>
              <a:rPr lang="en-US" dirty="0">
                <a:latin typeface="Calibri" panose="020F0502020204030204" pitchFamily="34" charset="0"/>
                <a:ea typeface="Calibri" panose="020F0502020204030204" pitchFamily="34" charset="0"/>
                <a:cs typeface="Calibri" panose="020F0502020204030204" pitchFamily="34" charset="0"/>
              </a:rPr>
              <a:t>Enhance efficiency by faster TAT</a:t>
            </a:r>
          </a:p>
        </p:txBody>
      </p:sp>
    </p:spTree>
    <p:extLst>
      <p:ext uri="{BB962C8B-B14F-4D97-AF65-F5344CB8AC3E}">
        <p14:creationId xmlns:p14="http://schemas.microsoft.com/office/powerpoint/2010/main" val="2745305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Existing CDM CDSS Synergy</a:t>
            </a:r>
          </a:p>
        </p:txBody>
      </p:sp>
      <p:sp>
        <p:nvSpPr>
          <p:cNvPr id="27" name="Rectangle 26"/>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aphicFrame>
        <p:nvGraphicFramePr>
          <p:cNvPr id="28" name="Table 27"/>
          <p:cNvGraphicFramePr>
            <a:graphicFrameLocks noGrp="1"/>
          </p:cNvGraphicFramePr>
          <p:nvPr>
            <p:extLst>
              <p:ext uri="{D42A27DB-BD31-4B8C-83A1-F6EECF244321}">
                <p14:modId xmlns:p14="http://schemas.microsoft.com/office/powerpoint/2010/main" val="2369192157"/>
              </p:ext>
            </p:extLst>
          </p:nvPr>
        </p:nvGraphicFramePr>
        <p:xfrm>
          <a:off x="230592" y="840483"/>
          <a:ext cx="11713030" cy="5359083"/>
        </p:xfrm>
        <a:graphic>
          <a:graphicData uri="http://schemas.openxmlformats.org/drawingml/2006/table">
            <a:tbl>
              <a:tblPr firstRow="1" bandRow="1">
                <a:tableStyleId>{5C22544A-7EE6-4342-B048-85BDC9FD1C3A}</a:tableStyleId>
              </a:tblPr>
              <a:tblGrid>
                <a:gridCol w="2307773"/>
                <a:gridCol w="9405257">
                  <a:extLst>
                    <a:ext uri="{9D8B030D-6E8A-4147-A177-3AD203B41FA5}">
                      <a16:colId xmlns="" xmlns:a16="http://schemas.microsoft.com/office/drawing/2014/main" val="1633734193"/>
                    </a:ext>
                  </a:extLst>
                </a:gridCol>
              </a:tblGrid>
              <a:tr h="511798">
                <a:tc>
                  <a:txBody>
                    <a:bodyPr/>
                    <a:lstStyle/>
                    <a:p>
                      <a:r>
                        <a:rPr lang="en-US" sz="1600" dirty="0" smtClean="0"/>
                        <a:t>Expected Benefits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Key Initiatives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621995660"/>
                  </a:ext>
                </a:extLst>
              </a:tr>
              <a:tr h="595402">
                <a:tc rowSpan="2">
                  <a:txBody>
                    <a:bodyPr/>
                    <a:lstStyle/>
                    <a:p>
                      <a:pPr marL="285750" indent="-285750" algn="l" defTabSz="914377" rtl="0" eaLnBrk="1" latinLnBrk="0" hangingPunct="1">
                        <a:buFont typeface="Arial" panose="020B0604020202020204" pitchFamily="34" charset="0"/>
                        <a:buChar char="•"/>
                      </a:pPr>
                      <a:r>
                        <a:rPr lang="en-US" sz="1400" kern="1200" dirty="0" smtClean="0">
                          <a:solidFill>
                            <a:schemeClr val="dk1"/>
                          </a:solidFill>
                          <a:latin typeface="+mn-lt"/>
                          <a:ea typeface="+mn-ea"/>
                          <a:cs typeface="+mn-cs"/>
                        </a:rPr>
                        <a:t>Cycle</a:t>
                      </a:r>
                      <a:r>
                        <a:rPr lang="en-US" sz="1400" kern="1200" baseline="0" dirty="0" smtClean="0">
                          <a:solidFill>
                            <a:schemeClr val="dk1"/>
                          </a:solidFill>
                          <a:latin typeface="+mn-lt"/>
                          <a:ea typeface="+mn-ea"/>
                          <a:cs typeface="+mn-cs"/>
                        </a:rPr>
                        <a:t> Time Reduction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377" rtl="0" eaLnBrk="1" latinLnBrk="0" hangingPunct="1"/>
                      <a:r>
                        <a:rPr lang="en-US" sz="1400" b="1" kern="1200" dirty="0" smtClean="0">
                          <a:solidFill>
                            <a:schemeClr val="tx1"/>
                          </a:solidFill>
                          <a:latin typeface="+mn-lt"/>
                          <a:ea typeface="+mn-ea"/>
                          <a:cs typeface="+mn-cs"/>
                        </a:rPr>
                        <a:t>CDSS – Validation</a:t>
                      </a:r>
                      <a:r>
                        <a:rPr lang="en-US" sz="1400" b="1" kern="1200" baseline="0" dirty="0" smtClean="0">
                          <a:solidFill>
                            <a:schemeClr val="tx1"/>
                          </a:solidFill>
                          <a:latin typeface="+mn-lt"/>
                          <a:ea typeface="+mn-ea"/>
                          <a:cs typeface="+mn-cs"/>
                        </a:rPr>
                        <a:t> team and Data cleaning</a:t>
                      </a:r>
                      <a:endParaRPr lang="en-US" sz="1400" b="0" kern="1200" baseline="0" dirty="0" smtClean="0">
                        <a:solidFill>
                          <a:schemeClr val="tx1"/>
                        </a:solidFill>
                        <a:latin typeface="+mn-lt"/>
                        <a:ea typeface="+mn-ea"/>
                        <a:cs typeface="+mn-cs"/>
                      </a:endParaRPr>
                    </a:p>
                    <a:p>
                      <a:pPr marL="0" algn="l" defTabSz="914377" rtl="0" eaLnBrk="1" latinLnBrk="0" hangingPunct="1"/>
                      <a:r>
                        <a:rPr lang="en-US" sz="1400" b="0" kern="1200" dirty="0" smtClean="0">
                          <a:solidFill>
                            <a:schemeClr val="tx1"/>
                          </a:solidFill>
                          <a:latin typeface="+mn-lt"/>
                          <a:ea typeface="+mn-ea"/>
                          <a:cs typeface="+mn-cs"/>
                        </a:rPr>
                        <a:t>BRAVE Process Knowledge transfer from Initial Validation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613191150"/>
                  </a:ext>
                </a:extLst>
              </a:tr>
              <a:tr h="618186">
                <a:tc vMerge="1">
                  <a:txBody>
                    <a:bodyPr/>
                    <a:lstStyle/>
                    <a:p>
                      <a:pPr marL="285750" indent="-285750" algn="l" defTabSz="914377" rtl="0" eaLnBrk="1" latinLnBrk="0" hangingPunct="1">
                        <a:buFont typeface="Arial" panose="020B0604020202020204" pitchFamily="34" charset="0"/>
                        <a:buChar char="•"/>
                      </a:pPr>
                      <a:endParaRPr lang="en-US" sz="1200" kern="1200" baseline="0" dirty="0" smtClean="0">
                        <a:solidFill>
                          <a:schemeClr val="dk1"/>
                        </a:solidFill>
                        <a:latin typeface="+mn-lt"/>
                        <a:ea typeface="+mn-ea"/>
                        <a:cs typeface="+mn-cs"/>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CDSS – Validation</a:t>
                      </a:r>
                      <a:r>
                        <a:rPr lang="en-US" sz="1400" b="1" kern="1200" baseline="0" dirty="0" smtClean="0">
                          <a:solidFill>
                            <a:schemeClr val="tx1"/>
                          </a:solidFill>
                          <a:latin typeface="+mn-lt"/>
                          <a:ea typeface="+mn-ea"/>
                          <a:cs typeface="+mn-cs"/>
                        </a:rPr>
                        <a:t> team and Data cleaning</a:t>
                      </a:r>
                      <a:endParaRPr lang="en-US" sz="1400" b="0" kern="1200" dirty="0" smtClean="0">
                        <a:solidFill>
                          <a:schemeClr val="tx1"/>
                        </a:solidFill>
                        <a:latin typeface="+mn-lt"/>
                        <a:ea typeface="+mn-ea"/>
                        <a:cs typeface="+mn-cs"/>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latin typeface="+mn-lt"/>
                          <a:ea typeface="+mn-ea"/>
                          <a:cs typeface="+mn-cs"/>
                        </a:rPr>
                        <a:t>Smooth onboarding of CDM team by using the existing CDSS artifacts and testing of CDM VDI (Feb-Mar'16)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8338">
                <a:tc rowSpan="3">
                  <a:txBody>
                    <a:bodyPr/>
                    <a:lstStyle/>
                    <a:p>
                      <a:pPr marL="285750" indent="-285750" algn="l" defTabSz="914377" rtl="0" eaLnBrk="1" latinLnBrk="0" hangingPunct="1">
                        <a:buFont typeface="Arial" panose="020B0604020202020204" pitchFamily="34" charset="0"/>
                        <a:buChar char="•"/>
                      </a:pPr>
                      <a:r>
                        <a:rPr lang="en-US" sz="1400" kern="1200" dirty="0" smtClean="0">
                          <a:solidFill>
                            <a:schemeClr val="dk1"/>
                          </a:solidFill>
                          <a:latin typeface="+mn-lt"/>
                          <a:ea typeface="+mn-ea"/>
                          <a:cs typeface="+mn-cs"/>
                        </a:rPr>
                        <a:t>Quality Improvement</a:t>
                      </a:r>
                    </a:p>
                    <a:p>
                      <a:pPr marL="285750" indent="-285750" algn="l" defTabSz="914377" rtl="0" eaLnBrk="1" latinLnBrk="0" hangingPunct="1">
                        <a:buFont typeface="Arial" panose="020B0604020202020204" pitchFamily="34" charset="0"/>
                        <a:buChar char="•"/>
                      </a:pPr>
                      <a:endParaRPr lang="en-US" sz="1400" kern="1200" dirty="0" smtClean="0">
                        <a:solidFill>
                          <a:schemeClr val="dk1"/>
                        </a:solidFill>
                        <a:latin typeface="+mn-lt"/>
                        <a:ea typeface="+mn-ea"/>
                        <a:cs typeface="+mn-cs"/>
                      </a:endParaRPr>
                    </a:p>
                    <a:p>
                      <a:pPr marL="285750" indent="-285750" algn="l" defTabSz="914377" rtl="0" eaLnBrk="1" latinLnBrk="0" hangingPunct="1">
                        <a:buFont typeface="Arial" panose="020B0604020202020204" pitchFamily="34" charset="0"/>
                        <a:buChar char="•"/>
                      </a:pPr>
                      <a:r>
                        <a:rPr lang="en-US" sz="1400" kern="1200" dirty="0" smtClean="0">
                          <a:solidFill>
                            <a:schemeClr val="dk1"/>
                          </a:solidFill>
                          <a:latin typeface="+mn-lt"/>
                          <a:ea typeface="+mn-ea"/>
                          <a:cs typeface="+mn-cs"/>
                        </a:rPr>
                        <a:t>Cycle</a:t>
                      </a:r>
                      <a:r>
                        <a:rPr lang="en-US" sz="1400" kern="1200" baseline="0" dirty="0" smtClean="0">
                          <a:solidFill>
                            <a:schemeClr val="dk1"/>
                          </a:solidFill>
                          <a:latin typeface="+mn-lt"/>
                          <a:ea typeface="+mn-ea"/>
                          <a:cs typeface="+mn-cs"/>
                        </a:rPr>
                        <a:t> Time Reduction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CDSS – Validation</a:t>
                      </a:r>
                      <a:r>
                        <a:rPr lang="en-US" sz="1400" b="1" kern="1200" baseline="0" dirty="0" smtClean="0">
                          <a:solidFill>
                            <a:schemeClr val="tx1"/>
                          </a:solidFill>
                          <a:latin typeface="+mn-lt"/>
                          <a:ea typeface="+mn-ea"/>
                          <a:cs typeface="+mn-cs"/>
                        </a:rPr>
                        <a:t> team and Clinical database programming</a:t>
                      </a:r>
                      <a:endParaRPr lang="en-US" sz="1400" b="0" kern="1200" dirty="0" smtClean="0">
                        <a:solidFill>
                          <a:schemeClr val="tx1"/>
                        </a:solidFill>
                        <a:latin typeface="+mn-lt"/>
                        <a:ea typeface="+mn-ea"/>
                        <a:cs typeface="+mn-cs"/>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latin typeface="+mn-lt"/>
                          <a:ea typeface="+mn-ea"/>
                          <a:cs typeface="+mn-cs"/>
                        </a:rPr>
                        <a:t>Support from validation team to BI Data Managers for study set up during the onboarding of CDM DBD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0913">
                <a:tc vMerge="1">
                  <a:txBody>
                    <a:bodyPr/>
                    <a:lstStyle/>
                    <a:p>
                      <a:pPr marL="285750" indent="-285750" algn="l" defTabSz="914377" rtl="0" eaLnBrk="1" latinLnBrk="0" hangingPunct="1">
                        <a:buFont typeface="Arial" panose="020B0604020202020204" pitchFamily="34" charset="0"/>
                        <a:buChar char="•"/>
                      </a:pPr>
                      <a:endParaRPr lang="en-US" sz="1200" kern="1200" baseline="0" dirty="0" smtClean="0">
                        <a:solidFill>
                          <a:schemeClr val="dk1"/>
                        </a:solidFill>
                        <a:latin typeface="+mn-lt"/>
                        <a:ea typeface="+mn-ea"/>
                        <a:cs typeface="+mn-cs"/>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CDSS – Validation</a:t>
                      </a:r>
                      <a:r>
                        <a:rPr lang="en-US" sz="1400" b="1" kern="1200" baseline="0" dirty="0" smtClean="0">
                          <a:solidFill>
                            <a:schemeClr val="tx1"/>
                          </a:solidFill>
                          <a:latin typeface="+mn-lt"/>
                          <a:ea typeface="+mn-ea"/>
                          <a:cs typeface="+mn-cs"/>
                        </a:rPr>
                        <a:t> team and Clinical database programming</a:t>
                      </a:r>
                      <a:endParaRPr lang="en-US" sz="1400" b="0" kern="1200" dirty="0" smtClean="0">
                        <a:solidFill>
                          <a:schemeClr val="tx1"/>
                        </a:solidFill>
                        <a:latin typeface="+mn-lt"/>
                        <a:ea typeface="+mn-ea"/>
                        <a:cs typeface="+mn-cs"/>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latin typeface="+mn-lt"/>
                          <a:ea typeface="+mn-ea"/>
                          <a:cs typeface="+mn-cs"/>
                        </a:rPr>
                        <a:t>Fast and accurate results by validation team to support BI use case of TSDV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1140">
                <a:tc vMerge="1">
                  <a:txBody>
                    <a:bodyPr/>
                    <a:lstStyle/>
                    <a:p>
                      <a:pPr marL="285750" indent="-285750" algn="l" defTabSz="914377" rtl="0" eaLnBrk="1" latinLnBrk="0" hangingPunct="1">
                        <a:buFont typeface="Arial" panose="020B0604020202020204" pitchFamily="34" charset="0"/>
                        <a:buChar char="•"/>
                      </a:pPr>
                      <a:endParaRPr lang="en-US" sz="1200" kern="1200" baseline="0" dirty="0" smtClean="0">
                        <a:solidFill>
                          <a:schemeClr val="dk1"/>
                        </a:solidFill>
                        <a:latin typeface="+mn-lt"/>
                        <a:ea typeface="+mn-ea"/>
                        <a:cs typeface="+mn-cs"/>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CDSS – Validation</a:t>
                      </a:r>
                      <a:r>
                        <a:rPr lang="en-US" sz="1400" b="1" kern="1200" baseline="0" dirty="0" smtClean="0">
                          <a:solidFill>
                            <a:schemeClr val="tx1"/>
                          </a:solidFill>
                          <a:latin typeface="+mn-lt"/>
                          <a:ea typeface="+mn-ea"/>
                          <a:cs typeface="+mn-cs"/>
                        </a:rPr>
                        <a:t> team and Data cleaning</a:t>
                      </a:r>
                      <a:endParaRPr lang="en-US" sz="1400" b="0" kern="1200" dirty="0" smtClean="0">
                        <a:solidFill>
                          <a:schemeClr val="tx1"/>
                        </a:solidFill>
                        <a:latin typeface="+mn-lt"/>
                        <a:ea typeface="+mn-ea"/>
                        <a:cs typeface="+mn-cs"/>
                      </a:endParaRPr>
                    </a:p>
                    <a:p>
                      <a:pPr marL="0" marR="0" indent="0" algn="l" defTabSz="914377"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latin typeface="+mn-lt"/>
                          <a:ea typeface="+mn-ea"/>
                          <a:cs typeface="+mn-cs"/>
                        </a:rPr>
                        <a:t>Automation of Monthly KPI Report for CDM team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5736">
                <a:tc rowSpan="2">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Quality Improvement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CDSS – Validation</a:t>
                      </a:r>
                      <a:r>
                        <a:rPr lang="en-US" sz="1400" b="1" kern="1200" baseline="0" dirty="0" smtClean="0">
                          <a:solidFill>
                            <a:schemeClr val="tx1"/>
                          </a:solidFill>
                          <a:latin typeface="+mn-lt"/>
                          <a:ea typeface="+mn-ea"/>
                          <a:cs typeface="+mn-cs"/>
                        </a:rPr>
                        <a:t> team and CDM</a:t>
                      </a:r>
                      <a:endParaRPr lang="en-US" sz="1400" b="0" kern="1200" dirty="0" smtClean="0">
                        <a:solidFill>
                          <a:schemeClr val="tx1"/>
                        </a:solidFill>
                        <a:latin typeface="+mn-lt"/>
                        <a:ea typeface="+mn-ea"/>
                        <a:cs typeface="+mn-cs"/>
                      </a:endParaRPr>
                    </a:p>
                    <a:p>
                      <a:pPr marL="0" algn="l" defTabSz="914377" rtl="0" eaLnBrk="1" latinLnBrk="0" hangingPunct="1"/>
                      <a:r>
                        <a:rPr lang="en-US" sz="1400" b="0" kern="1200" dirty="0" smtClean="0">
                          <a:solidFill>
                            <a:schemeClr val="tx1"/>
                          </a:solidFill>
                          <a:latin typeface="+mn-lt"/>
                          <a:ea typeface="+mn-ea"/>
                          <a:cs typeface="+mn-cs"/>
                        </a:rPr>
                        <a:t>OBIC1.2 upgrade (Nov'16) supported via informal testing service of VTCoE for CDM/MDM/SDTM teams</a:t>
                      </a:r>
                      <a:endParaRPr lang="en-US" sz="14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35736">
                <a:tc vMerge="1">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latinLnBrk="0" hangingPunct="1"/>
                      <a:r>
                        <a:rPr lang="en-US" sz="1400" b="1" kern="1200" dirty="0" smtClean="0">
                          <a:solidFill>
                            <a:schemeClr val="tx1"/>
                          </a:solidFill>
                          <a:latin typeface="+mn-lt"/>
                          <a:ea typeface="+mn-ea"/>
                          <a:cs typeface="+mn-cs"/>
                        </a:rPr>
                        <a:t>Data cleaning and </a:t>
                      </a:r>
                      <a:r>
                        <a:rPr lang="en-US" sz="1400" b="1" kern="1200" baseline="0" dirty="0" smtClean="0">
                          <a:solidFill>
                            <a:schemeClr val="tx1"/>
                          </a:solidFill>
                          <a:latin typeface="+mn-lt"/>
                          <a:ea typeface="+mn-ea"/>
                          <a:cs typeface="+mn-cs"/>
                        </a:rPr>
                        <a:t>CDSS - Training team</a:t>
                      </a:r>
                    </a:p>
                    <a:p>
                      <a:pPr marL="0" algn="l" defTabSz="914377" rtl="0" eaLnBrk="1" latinLnBrk="0" hangingPunct="1"/>
                      <a:r>
                        <a:rPr lang="en-US" sz="1400" b="0" kern="1200" baseline="0" dirty="0" smtClean="0">
                          <a:solidFill>
                            <a:schemeClr val="tx1"/>
                          </a:solidFill>
                          <a:latin typeface="+mn-lt"/>
                          <a:ea typeface="+mn-ea"/>
                          <a:cs typeface="+mn-cs"/>
                        </a:rPr>
                        <a:t>Review of story boards and providing glimpse of end user functionalities by data cleaning to CDSS training team </a:t>
                      </a:r>
                      <a:endParaRPr lang="en-US" sz="14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1834">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Improved compliance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377" rtl="0" eaLnBrk="1" fontAlgn="b" latinLnBrk="0" hangingPunct="1">
                        <a:lnSpc>
                          <a:spcPct val="100000"/>
                        </a:lnSpc>
                        <a:spcBef>
                          <a:spcPts val="0"/>
                        </a:spcBef>
                        <a:spcAft>
                          <a:spcPts val="0"/>
                        </a:spcAft>
                        <a:buClrTx/>
                        <a:buSzTx/>
                        <a:buFontTx/>
                        <a:buNone/>
                        <a:tabLst/>
                        <a:defRPr/>
                      </a:pPr>
                      <a:r>
                        <a:rPr lang="en-US" sz="1400" b="1" kern="1200" dirty="0" smtClean="0">
                          <a:solidFill>
                            <a:schemeClr val="tx1"/>
                          </a:solidFill>
                          <a:latin typeface="+mn-lt"/>
                          <a:ea typeface="+mn-ea"/>
                          <a:cs typeface="+mn-cs"/>
                        </a:rPr>
                        <a:t>CDSS – Validation</a:t>
                      </a:r>
                      <a:r>
                        <a:rPr lang="en-US" sz="1400" b="1" kern="1200" baseline="0" dirty="0" smtClean="0">
                          <a:solidFill>
                            <a:schemeClr val="tx1"/>
                          </a:solidFill>
                          <a:latin typeface="+mn-lt"/>
                          <a:ea typeface="+mn-ea"/>
                          <a:cs typeface="+mn-cs"/>
                        </a:rPr>
                        <a:t> team and CDM</a:t>
                      </a:r>
                      <a:endParaRPr lang="en-US" sz="1400" b="0" kern="1200" dirty="0" smtClean="0">
                        <a:solidFill>
                          <a:schemeClr val="tx1"/>
                        </a:solidFill>
                        <a:latin typeface="+mn-lt"/>
                        <a:ea typeface="+mn-ea"/>
                        <a:cs typeface="+mn-cs"/>
                      </a:endParaRPr>
                    </a:p>
                    <a:p>
                      <a:pPr marL="0" algn="l" defTabSz="914377" rtl="0" eaLnBrk="1" fontAlgn="b" latinLnBrk="0" hangingPunct="1"/>
                      <a:r>
                        <a:rPr lang="en-US" sz="1400" b="0" kern="1200" dirty="0" smtClean="0">
                          <a:solidFill>
                            <a:schemeClr val="tx1"/>
                          </a:solidFill>
                          <a:latin typeface="+mn-lt"/>
                          <a:ea typeface="+mn-ea"/>
                          <a:cs typeface="+mn-cs"/>
                        </a:rPr>
                        <a:t>Best practices shared by CDSS team with CDM team for Monitoring </a:t>
                      </a:r>
                      <a:r>
                        <a:rPr lang="en-US" sz="1400" b="0" kern="1200" dirty="0">
                          <a:solidFill>
                            <a:schemeClr val="tx1"/>
                          </a:solidFill>
                          <a:latin typeface="+mn-lt"/>
                          <a:ea typeface="+mn-ea"/>
                          <a:cs typeface="+mn-cs"/>
                        </a:rPr>
                        <a:t>and tracking LOS </a:t>
                      </a:r>
                      <a:r>
                        <a:rPr lang="en-US" sz="1400" b="0" kern="1200" dirty="0" smtClean="0">
                          <a:solidFill>
                            <a:schemeClr val="tx1"/>
                          </a:solidFill>
                          <a:latin typeface="+mn-lt"/>
                          <a:ea typeface="+mn-ea"/>
                          <a:cs typeface="+mn-cs"/>
                        </a:rPr>
                        <a:t>compliance</a:t>
                      </a:r>
                      <a:endParaRPr lang="en-US" sz="1400" b="0" kern="1200" dirty="0">
                        <a:solidFill>
                          <a:schemeClr val="tx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36842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spcAft>
                <a:spcPct val="0"/>
              </a:spcAft>
            </a:pPr>
            <a:r>
              <a:rPr lang="en-US" sz="2400" dirty="0">
                <a:solidFill>
                  <a:prstClr val="white"/>
                </a:solidFill>
              </a:rPr>
              <a:t>Potential Synergy areas and Benefits – I</a:t>
            </a:r>
            <a:endParaRPr lang="en-US" sz="1600" dirty="0">
              <a:solidFill>
                <a:prstClr val="white"/>
              </a:solidFill>
            </a:endParaRPr>
          </a:p>
        </p:txBody>
      </p:sp>
      <p:sp>
        <p:nvSpPr>
          <p:cNvPr id="5" name="Rectangle 4"/>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aphicFrame>
        <p:nvGraphicFramePr>
          <p:cNvPr id="6" name="Diagram 5"/>
          <p:cNvGraphicFramePr/>
          <p:nvPr>
            <p:extLst>
              <p:ext uri="{D42A27DB-BD31-4B8C-83A1-F6EECF244321}">
                <p14:modId xmlns:p14="http://schemas.microsoft.com/office/powerpoint/2010/main" val="165352571"/>
              </p:ext>
            </p:extLst>
          </p:nvPr>
        </p:nvGraphicFramePr>
        <p:xfrm>
          <a:off x="241838" y="1107583"/>
          <a:ext cx="2952124" cy="507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789904" y="1013111"/>
            <a:ext cx="8226084" cy="1208023"/>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p>
            <a:pPr marL="171450" indent="-171450">
              <a:buFont typeface="Wingdings" panose="05000000000000000000" pitchFamily="2" charset="2"/>
              <a:buChar char="q"/>
            </a:pPr>
            <a:r>
              <a:rPr lang="en-US" sz="1450" b="1" dirty="0"/>
              <a:t>Database Designing </a:t>
            </a:r>
            <a:r>
              <a:rPr lang="en-US" sz="1450" b="1" dirty="0" smtClean="0"/>
              <a:t>&amp; </a:t>
            </a:r>
            <a:r>
              <a:rPr lang="en-US" sz="1450" b="1" dirty="0"/>
              <a:t>STAT </a:t>
            </a:r>
            <a:r>
              <a:rPr lang="en-US" sz="1450" b="1" dirty="0" smtClean="0"/>
              <a:t>Programming</a:t>
            </a:r>
            <a:endParaRPr lang="en-US" sz="1450" b="1" dirty="0"/>
          </a:p>
          <a:p>
            <a:pPr marL="628650" lvl="1" indent="-171450">
              <a:buFont typeface="Wingdings" panose="05000000000000000000" pitchFamily="2" charset="2"/>
              <a:buChar char="Ø"/>
            </a:pPr>
            <a:r>
              <a:rPr lang="en-US" sz="1450" dirty="0" smtClean="0"/>
              <a:t>TCS </a:t>
            </a:r>
            <a:r>
              <a:rPr lang="en-US" sz="1450" dirty="0"/>
              <a:t>Stat Programmer </a:t>
            </a:r>
            <a:r>
              <a:rPr lang="en-US" sz="1450" dirty="0" smtClean="0"/>
              <a:t>review </a:t>
            </a:r>
            <a:r>
              <a:rPr lang="en-US" sz="1450" dirty="0"/>
              <a:t>the eCRF </a:t>
            </a:r>
            <a:r>
              <a:rPr lang="en-US" sz="1450" dirty="0" smtClean="0"/>
              <a:t>during study set-up phase - </a:t>
            </a:r>
            <a:r>
              <a:rPr lang="en-US" sz="1450" dirty="0" err="1" smtClean="0"/>
              <a:t>CaPA</a:t>
            </a:r>
            <a:endParaRPr lang="en-US" sz="1450" dirty="0"/>
          </a:p>
          <a:p>
            <a:pPr marL="628650" lvl="1" indent="-171450">
              <a:buFont typeface="Wingdings" panose="05000000000000000000" pitchFamily="2" charset="2"/>
              <a:buChar char="Ø"/>
            </a:pPr>
            <a:r>
              <a:rPr lang="en-US" sz="1450" dirty="0" smtClean="0"/>
              <a:t>Benefit:</a:t>
            </a:r>
          </a:p>
          <a:p>
            <a:pPr marL="1085850" lvl="2" indent="-171450">
              <a:buFont typeface="Wingdings" panose="05000000000000000000" pitchFamily="2" charset="2"/>
              <a:buChar char="§"/>
            </a:pPr>
            <a:r>
              <a:rPr lang="en-US" sz="1450" dirty="0" smtClean="0"/>
              <a:t>Analysis </a:t>
            </a:r>
            <a:r>
              <a:rPr lang="en-US" sz="1450" dirty="0"/>
              <a:t>pro data is captured from the </a:t>
            </a:r>
            <a:r>
              <a:rPr lang="en-US" sz="1450" dirty="0" smtClean="0"/>
              <a:t>beginning in the study</a:t>
            </a:r>
          </a:p>
          <a:p>
            <a:pPr marL="1085850" lvl="2" indent="-171450">
              <a:buFont typeface="Wingdings" panose="05000000000000000000" pitchFamily="2" charset="2"/>
              <a:buChar char="§"/>
            </a:pPr>
            <a:r>
              <a:rPr lang="en-US" sz="1450" dirty="0" smtClean="0"/>
              <a:t>Avoid </a:t>
            </a:r>
            <a:r>
              <a:rPr lang="en-US" sz="1450" dirty="0"/>
              <a:t>any </a:t>
            </a:r>
            <a:r>
              <a:rPr lang="en-US" sz="1450" dirty="0" smtClean="0"/>
              <a:t>possible PPCM </a:t>
            </a:r>
            <a:r>
              <a:rPr lang="en-US" sz="1450" dirty="0"/>
              <a:t>(Post Prod Change Management)</a:t>
            </a:r>
          </a:p>
        </p:txBody>
      </p:sp>
      <p:sp>
        <p:nvSpPr>
          <p:cNvPr id="8" name="TextBox 7"/>
          <p:cNvSpPr txBox="1"/>
          <p:nvPr/>
        </p:nvSpPr>
        <p:spPr>
          <a:xfrm>
            <a:off x="3800634" y="2303929"/>
            <a:ext cx="8200327" cy="984885"/>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p>
            <a:pPr marL="171450" indent="-171450">
              <a:buFont typeface="Wingdings" panose="05000000000000000000" pitchFamily="2" charset="2"/>
              <a:buChar char="q"/>
            </a:pPr>
            <a:r>
              <a:rPr lang="en-US" sz="1450" b="1" dirty="0" smtClean="0"/>
              <a:t>STAT </a:t>
            </a:r>
            <a:r>
              <a:rPr lang="en-US" sz="1450" b="1" dirty="0"/>
              <a:t>Programming - SDTM Programming</a:t>
            </a:r>
          </a:p>
          <a:p>
            <a:pPr marL="628650" lvl="1" indent="-171450">
              <a:buFont typeface="Wingdings" panose="05000000000000000000" pitchFamily="2" charset="2"/>
              <a:buChar char="Ø"/>
            </a:pPr>
            <a:r>
              <a:rPr lang="en-US" sz="1450" dirty="0" smtClean="0"/>
              <a:t>TCS </a:t>
            </a:r>
            <a:r>
              <a:rPr lang="en-US" sz="1450" dirty="0"/>
              <a:t>Stat Programmer </a:t>
            </a:r>
            <a:r>
              <a:rPr lang="en-US" sz="1450" dirty="0" smtClean="0"/>
              <a:t>align with </a:t>
            </a:r>
            <a:r>
              <a:rPr lang="en-US" sz="1450" dirty="0"/>
              <a:t>SDTM </a:t>
            </a:r>
            <a:r>
              <a:rPr lang="en-US" sz="1450" dirty="0" smtClean="0"/>
              <a:t>Programmers during </a:t>
            </a:r>
            <a:r>
              <a:rPr lang="en-US" sz="1450" dirty="0"/>
              <a:t>generating </a:t>
            </a:r>
            <a:r>
              <a:rPr lang="en-US" sz="1450" dirty="0" err="1"/>
              <a:t>ADaM</a:t>
            </a:r>
            <a:r>
              <a:rPr lang="en-US" sz="1450" dirty="0"/>
              <a:t>/TLFs</a:t>
            </a:r>
          </a:p>
          <a:p>
            <a:pPr marL="628650" lvl="1" indent="-171450">
              <a:buFont typeface="Wingdings" panose="05000000000000000000" pitchFamily="2" charset="2"/>
              <a:buChar char="Ø"/>
            </a:pPr>
            <a:r>
              <a:rPr lang="en-US" sz="1450" dirty="0" smtClean="0"/>
              <a:t>Benefit:</a:t>
            </a:r>
          </a:p>
          <a:p>
            <a:pPr marL="1085850" lvl="2" indent="-171450">
              <a:buFont typeface="Wingdings" panose="05000000000000000000" pitchFamily="2" charset="2"/>
              <a:buChar char="§"/>
            </a:pPr>
            <a:r>
              <a:rPr lang="en-US" sz="1450" dirty="0" smtClean="0"/>
              <a:t>Enhance </a:t>
            </a:r>
            <a:r>
              <a:rPr lang="en-US" sz="1450" dirty="0"/>
              <a:t>efficiency by faster TAT to generate </a:t>
            </a:r>
            <a:r>
              <a:rPr lang="en-US" sz="1450" dirty="0" err="1"/>
              <a:t>ADaM</a:t>
            </a:r>
            <a:r>
              <a:rPr lang="en-US" sz="1450" dirty="0"/>
              <a:t>/TLFs</a:t>
            </a:r>
          </a:p>
        </p:txBody>
      </p:sp>
      <p:sp>
        <p:nvSpPr>
          <p:cNvPr id="9" name="TextBox 8"/>
          <p:cNvSpPr txBox="1"/>
          <p:nvPr/>
        </p:nvSpPr>
        <p:spPr>
          <a:xfrm>
            <a:off x="3789904" y="3602161"/>
            <a:ext cx="8200326" cy="984885"/>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CDM-STAT &amp; CDSS-Valid/Test</a:t>
            </a:r>
          </a:p>
          <a:p>
            <a:pPr lvl="1"/>
            <a:r>
              <a:rPr lang="en-US" dirty="0" smtClean="0"/>
              <a:t>Parallel user </a:t>
            </a:r>
            <a:r>
              <a:rPr lang="en-US" dirty="0"/>
              <a:t>testing </a:t>
            </a:r>
            <a:r>
              <a:rPr lang="en-US" dirty="0" smtClean="0"/>
              <a:t>of macros with </a:t>
            </a:r>
            <a:r>
              <a:rPr lang="en-US" dirty="0"/>
              <a:t>ongoing validations. </a:t>
            </a:r>
            <a:endParaRPr lang="en-US" dirty="0" smtClean="0"/>
          </a:p>
          <a:p>
            <a:pPr lvl="1"/>
            <a:r>
              <a:rPr lang="en-US" dirty="0" smtClean="0"/>
              <a:t>Benefit</a:t>
            </a:r>
            <a:endParaRPr lang="en-US" dirty="0"/>
          </a:p>
          <a:p>
            <a:pPr lvl="2"/>
            <a:r>
              <a:rPr lang="en-US" dirty="0" smtClean="0"/>
              <a:t>Reduce iterations &amp; dependency </a:t>
            </a:r>
            <a:r>
              <a:rPr lang="en-US" dirty="0"/>
              <a:t>on BI Programmer </a:t>
            </a:r>
            <a:r>
              <a:rPr lang="en-US" dirty="0" smtClean="0"/>
              <a:t>and improve quality</a:t>
            </a:r>
            <a:endParaRPr lang="en-US" dirty="0"/>
          </a:p>
        </p:txBody>
      </p:sp>
      <p:sp>
        <p:nvSpPr>
          <p:cNvPr id="10" name="TextBox 9"/>
          <p:cNvSpPr txBox="1"/>
          <p:nvPr/>
        </p:nvSpPr>
        <p:spPr>
          <a:xfrm>
            <a:off x="3789904" y="4686144"/>
            <a:ext cx="8213205" cy="1208023"/>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CDM-SDTM &amp; CDSS Valid-Test</a:t>
            </a:r>
          </a:p>
          <a:p>
            <a:pPr lvl="1"/>
            <a:r>
              <a:rPr lang="en-US" dirty="0" smtClean="0"/>
              <a:t>Quality </a:t>
            </a:r>
            <a:r>
              <a:rPr lang="en-US" dirty="0"/>
              <a:t>check of the SDTM transformed data </a:t>
            </a:r>
            <a:r>
              <a:rPr lang="en-US" dirty="0" smtClean="0"/>
              <a:t>by CDM used </a:t>
            </a:r>
            <a:r>
              <a:rPr lang="en-US" dirty="0"/>
              <a:t>by the CDSS validation team. </a:t>
            </a:r>
          </a:p>
          <a:p>
            <a:pPr lvl="1"/>
            <a:r>
              <a:rPr lang="en-US" dirty="0"/>
              <a:t>Benefit</a:t>
            </a:r>
          </a:p>
          <a:p>
            <a:pPr lvl="2"/>
            <a:r>
              <a:rPr lang="en-US" dirty="0"/>
              <a:t>Improved quality of input data for CDSS-Validation team will lead to reduction in issues/error</a:t>
            </a:r>
          </a:p>
          <a:p>
            <a:pPr lvl="2"/>
            <a:r>
              <a:rPr lang="en-US" dirty="0"/>
              <a:t>Enhanced efficiency of CDSS-Validation team</a:t>
            </a:r>
          </a:p>
        </p:txBody>
      </p:sp>
      <p:sp>
        <p:nvSpPr>
          <p:cNvPr id="11" name="TextBox 10"/>
          <p:cNvSpPr txBox="1"/>
          <p:nvPr/>
        </p:nvSpPr>
        <p:spPr>
          <a:xfrm>
            <a:off x="3392830" y="3602161"/>
            <a:ext cx="407804" cy="2287452"/>
          </a:xfrm>
          <a:prstGeom prst="rect">
            <a:avLst/>
          </a:prstGeom>
          <a:solidFill>
            <a:schemeClr val="accent1">
              <a:lumMod val="20000"/>
              <a:lumOff val="80000"/>
            </a:schemeClr>
          </a:solidFill>
          <a:ln w="19050" cmpd="sng">
            <a:solidFill>
              <a:schemeClr val="accent1"/>
            </a:solidFill>
          </a:ln>
          <a:effectLst>
            <a:softEdge rad="12700"/>
          </a:effectLst>
        </p:spPr>
        <p:txBody>
          <a:bodyPr vert="vert270" wrap="square" rtlCol="0">
            <a:spAutoFit/>
          </a:bodyPr>
          <a:lstStyle/>
          <a:p>
            <a:pPr algn="ctr"/>
            <a:r>
              <a:rPr lang="en-US" sz="1450" b="1" dirty="0" smtClean="0"/>
              <a:t>BDM- CDSS</a:t>
            </a:r>
            <a:endParaRPr lang="en-US" sz="1450" b="1" dirty="0"/>
          </a:p>
        </p:txBody>
      </p:sp>
      <p:sp>
        <p:nvSpPr>
          <p:cNvPr id="12" name="TextBox 11"/>
          <p:cNvSpPr txBox="1"/>
          <p:nvPr/>
        </p:nvSpPr>
        <p:spPr>
          <a:xfrm>
            <a:off x="3392830" y="1014746"/>
            <a:ext cx="407804" cy="2274817"/>
          </a:xfrm>
          <a:prstGeom prst="rect">
            <a:avLst/>
          </a:prstGeom>
          <a:solidFill>
            <a:schemeClr val="accent1">
              <a:lumMod val="20000"/>
              <a:lumOff val="80000"/>
            </a:schemeClr>
          </a:solidFill>
          <a:ln w="19050" cmpd="sng">
            <a:solidFill>
              <a:schemeClr val="accent1"/>
            </a:solidFill>
          </a:ln>
          <a:effectLst>
            <a:softEdge rad="12700"/>
          </a:effectLst>
        </p:spPr>
        <p:txBody>
          <a:bodyPr vert="vert270" wrap="square" rtlCol="0">
            <a:spAutoFit/>
          </a:bodyPr>
          <a:lstStyle/>
          <a:p>
            <a:pPr algn="ctr"/>
            <a:r>
              <a:rPr lang="en-US" sz="1450" b="1" dirty="0" smtClean="0"/>
              <a:t>BDM</a:t>
            </a:r>
            <a:endParaRPr lang="en-US" sz="1450" b="1" dirty="0"/>
          </a:p>
        </p:txBody>
      </p:sp>
    </p:spTree>
    <p:extLst>
      <p:ext uri="{BB962C8B-B14F-4D97-AF65-F5344CB8AC3E}">
        <p14:creationId xmlns:p14="http://schemas.microsoft.com/office/powerpoint/2010/main" val="4153493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spcAft>
                <a:spcPct val="0"/>
              </a:spcAft>
            </a:pPr>
            <a:r>
              <a:rPr lang="en-US" sz="2400" dirty="0">
                <a:solidFill>
                  <a:prstClr val="white"/>
                </a:solidFill>
              </a:rPr>
              <a:t>Potential synergy areas and benefits - II</a:t>
            </a:r>
            <a:endParaRPr lang="en-US" sz="1600" dirty="0">
              <a:solidFill>
                <a:prstClr val="white"/>
              </a:solidFill>
            </a:endParaRPr>
          </a:p>
        </p:txBody>
      </p:sp>
      <p:sp>
        <p:nvSpPr>
          <p:cNvPr id="13" name="Rectangle 12"/>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aphicFrame>
        <p:nvGraphicFramePr>
          <p:cNvPr id="14" name="Diagram 13"/>
          <p:cNvGraphicFramePr/>
          <p:nvPr>
            <p:extLst>
              <p:ext uri="{D42A27DB-BD31-4B8C-83A1-F6EECF244321}">
                <p14:modId xmlns:p14="http://schemas.microsoft.com/office/powerpoint/2010/main" val="253984349"/>
              </p:ext>
            </p:extLst>
          </p:nvPr>
        </p:nvGraphicFramePr>
        <p:xfrm>
          <a:off x="241837" y="758303"/>
          <a:ext cx="3235459" cy="542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p:nvPr/>
        </p:nvSpPr>
        <p:spPr>
          <a:xfrm>
            <a:off x="4311151" y="839989"/>
            <a:ext cx="7735910" cy="923330"/>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p>
            <a:pPr marL="171450" indent="-171450">
              <a:buFont typeface="Wingdings" panose="05000000000000000000" pitchFamily="2" charset="2"/>
              <a:buChar char="q"/>
            </a:pPr>
            <a:r>
              <a:rPr lang="en-US" sz="1350" b="1" dirty="0"/>
              <a:t>Database Designing &amp; STAT </a:t>
            </a:r>
            <a:r>
              <a:rPr lang="en-US" sz="1350" b="1" dirty="0" smtClean="0"/>
              <a:t>Programming</a:t>
            </a:r>
            <a:endParaRPr lang="en-US" sz="1350" dirty="0" smtClean="0">
              <a:solidFill>
                <a:schemeClr val="dk1"/>
              </a:solidFill>
            </a:endParaRPr>
          </a:p>
          <a:p>
            <a:pPr marL="628650" lvl="1" indent="-171450">
              <a:buFont typeface="Wingdings" panose="05000000000000000000" pitchFamily="2" charset="2"/>
              <a:buChar char="Ø"/>
            </a:pPr>
            <a:r>
              <a:rPr lang="en-US" sz="1350" dirty="0"/>
              <a:t>TCS LDM will share TA nuances with TCS CDP during set-up </a:t>
            </a:r>
            <a:r>
              <a:rPr lang="en-US" sz="1350" dirty="0" smtClean="0"/>
              <a:t>phase</a:t>
            </a:r>
          </a:p>
          <a:p>
            <a:pPr marL="628650" lvl="1" indent="-171450">
              <a:buFont typeface="Arial" panose="020B0604020202020204" pitchFamily="34" charset="0"/>
              <a:buChar char="•"/>
            </a:pPr>
            <a:r>
              <a:rPr lang="en-US" sz="1350" dirty="0">
                <a:solidFill>
                  <a:schemeClr val="dk1"/>
                </a:solidFill>
              </a:rPr>
              <a:t>	</a:t>
            </a:r>
            <a:r>
              <a:rPr lang="en-US" sz="1350" dirty="0" smtClean="0">
                <a:solidFill>
                  <a:schemeClr val="dk1"/>
                </a:solidFill>
              </a:rPr>
              <a:t>CDP </a:t>
            </a:r>
            <a:r>
              <a:rPr lang="en-US" sz="1350" dirty="0">
                <a:solidFill>
                  <a:schemeClr val="dk1"/>
                </a:solidFill>
              </a:rPr>
              <a:t>will be able to build eCRF/checks with better understanding and will in turn reduce chances of incorrectly firing queries in PROD</a:t>
            </a:r>
          </a:p>
        </p:txBody>
      </p:sp>
      <p:sp>
        <p:nvSpPr>
          <p:cNvPr id="16" name="TextBox 15"/>
          <p:cNvSpPr txBox="1"/>
          <p:nvPr/>
        </p:nvSpPr>
        <p:spPr>
          <a:xfrm>
            <a:off x="4311151" y="1840520"/>
            <a:ext cx="7735910" cy="984885"/>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CDM-Data Cleaning &amp; CDSS-Valid/Test</a:t>
            </a:r>
          </a:p>
          <a:p>
            <a:pPr lvl="1"/>
            <a:r>
              <a:rPr lang="en-US" dirty="0"/>
              <a:t>Knowledge of any new feature / system upgrade or feature phase-out in BRAVE can be shared in advance with the CDM team from the CDSS Validation team</a:t>
            </a:r>
          </a:p>
          <a:p>
            <a:pPr lvl="2"/>
            <a:r>
              <a:rPr lang="en-US" dirty="0"/>
              <a:t>This will lead to quick upgrade for the CDM team on the new / updated functionalities</a:t>
            </a:r>
          </a:p>
        </p:txBody>
      </p:sp>
      <p:sp>
        <p:nvSpPr>
          <p:cNvPr id="17" name="TextBox 16"/>
          <p:cNvSpPr txBox="1"/>
          <p:nvPr/>
        </p:nvSpPr>
        <p:spPr>
          <a:xfrm>
            <a:off x="3827444" y="839989"/>
            <a:ext cx="392415" cy="923330"/>
          </a:xfrm>
          <a:prstGeom prst="rect">
            <a:avLst/>
          </a:prstGeom>
          <a:solidFill>
            <a:schemeClr val="accent1">
              <a:lumMod val="20000"/>
              <a:lumOff val="80000"/>
            </a:schemeClr>
          </a:solidFill>
          <a:ln w="19050" cmpd="sng">
            <a:solidFill>
              <a:schemeClr val="accent1"/>
            </a:solidFill>
          </a:ln>
          <a:effectLst>
            <a:softEdge rad="12700"/>
          </a:effectLst>
        </p:spPr>
        <p:txBody>
          <a:bodyPr vert="vert270" wrap="square" rtlCol="0">
            <a:spAutoFit/>
          </a:bodyPr>
          <a:lstStyle/>
          <a:p>
            <a:pPr algn="ctr"/>
            <a:r>
              <a:rPr lang="en-US" sz="1350" b="1" dirty="0"/>
              <a:t>B</a:t>
            </a:r>
            <a:r>
              <a:rPr lang="en-US" sz="1350" b="1" dirty="0" smtClean="0"/>
              <a:t>DM</a:t>
            </a:r>
            <a:endParaRPr lang="en-US" sz="1350" b="1" dirty="0"/>
          </a:p>
        </p:txBody>
      </p:sp>
      <p:sp>
        <p:nvSpPr>
          <p:cNvPr id="18" name="TextBox 17"/>
          <p:cNvSpPr txBox="1"/>
          <p:nvPr/>
        </p:nvSpPr>
        <p:spPr>
          <a:xfrm>
            <a:off x="3827444" y="1845037"/>
            <a:ext cx="407804" cy="4344201"/>
          </a:xfrm>
          <a:prstGeom prst="rect">
            <a:avLst/>
          </a:prstGeom>
          <a:solidFill>
            <a:schemeClr val="accent1">
              <a:lumMod val="20000"/>
              <a:lumOff val="80000"/>
            </a:schemeClr>
          </a:solidFill>
          <a:ln w="19050" cmpd="sng">
            <a:solidFill>
              <a:schemeClr val="accent1"/>
            </a:solidFill>
          </a:ln>
          <a:effectLst>
            <a:softEdge rad="12700"/>
          </a:effectLst>
        </p:spPr>
        <p:txBody>
          <a:bodyPr vert="vert270" wrap="square" rtlCol="0">
            <a:spAutoFit/>
          </a:bodyPr>
          <a:lstStyle>
            <a:defPPr>
              <a:defRPr lang="en-US"/>
            </a:defPPr>
            <a:lvl1pPr algn="ctr">
              <a:defRPr sz="1450" b="1"/>
            </a:lvl1pPr>
          </a:lstStyle>
          <a:p>
            <a:r>
              <a:rPr lang="en-US" dirty="0"/>
              <a:t>B</a:t>
            </a:r>
            <a:r>
              <a:rPr lang="en-US" dirty="0" smtClean="0"/>
              <a:t>DM </a:t>
            </a:r>
            <a:r>
              <a:rPr lang="en-US" dirty="0"/>
              <a:t>- CDSS</a:t>
            </a:r>
          </a:p>
        </p:txBody>
      </p:sp>
      <p:sp>
        <p:nvSpPr>
          <p:cNvPr id="19" name="TextBox 18"/>
          <p:cNvSpPr txBox="1"/>
          <p:nvPr/>
        </p:nvSpPr>
        <p:spPr>
          <a:xfrm>
            <a:off x="4311151" y="2794518"/>
            <a:ext cx="7735910" cy="984885"/>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CDM-SDTM &amp; CDSS-Valid/Test</a:t>
            </a:r>
          </a:p>
          <a:p>
            <a:pPr lvl="1"/>
            <a:r>
              <a:rPr lang="en-US" dirty="0"/>
              <a:t>The CDSS validation team can leverage knowledge of the CDM-SDTM team’s QC activity during the iSTAMM validation</a:t>
            </a:r>
          </a:p>
          <a:p>
            <a:pPr lvl="2"/>
            <a:r>
              <a:rPr lang="en-US" dirty="0"/>
              <a:t>Better understanding of the macros during the validation</a:t>
            </a:r>
          </a:p>
        </p:txBody>
      </p:sp>
      <p:sp>
        <p:nvSpPr>
          <p:cNvPr id="20" name="TextBox 19"/>
          <p:cNvSpPr txBox="1"/>
          <p:nvPr/>
        </p:nvSpPr>
        <p:spPr>
          <a:xfrm>
            <a:off x="4305299" y="3680634"/>
            <a:ext cx="7739614" cy="984885"/>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CDM-STAT &amp; CDSS-Valid/Test</a:t>
            </a:r>
          </a:p>
          <a:p>
            <a:pPr lvl="1"/>
            <a:r>
              <a:rPr lang="en-US" dirty="0"/>
              <a:t>Knowledge sharing from the CARE/</a:t>
            </a:r>
            <a:r>
              <a:rPr lang="en-US" dirty="0" err="1"/>
              <a:t>RAGe</a:t>
            </a:r>
            <a:r>
              <a:rPr lang="en-US" dirty="0"/>
              <a:t> validation team on the currently supported ADaMs and TLFs with the CDM Stats Programming Team before start of pilot</a:t>
            </a:r>
          </a:p>
          <a:p>
            <a:pPr lvl="2"/>
            <a:r>
              <a:rPr lang="en-US" dirty="0"/>
              <a:t>STATS programming team will understand the BI specific requirements in detail</a:t>
            </a:r>
          </a:p>
        </p:txBody>
      </p:sp>
      <p:sp>
        <p:nvSpPr>
          <p:cNvPr id="21" name="TextBox 20"/>
          <p:cNvSpPr txBox="1"/>
          <p:nvPr/>
        </p:nvSpPr>
        <p:spPr>
          <a:xfrm>
            <a:off x="4309003" y="4566750"/>
            <a:ext cx="7735910" cy="984885"/>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CDM-STAT &amp; CDSS-Valid/Test</a:t>
            </a:r>
          </a:p>
          <a:p>
            <a:pPr lvl="1"/>
            <a:r>
              <a:rPr lang="en-US" dirty="0"/>
              <a:t>CDSS CARE/</a:t>
            </a:r>
            <a:r>
              <a:rPr lang="en-US" dirty="0" err="1"/>
              <a:t>RAGe</a:t>
            </a:r>
            <a:r>
              <a:rPr lang="en-US" dirty="0"/>
              <a:t> validation team will leverage their knowledge of the standard Macros during test data preparation for the </a:t>
            </a:r>
            <a:r>
              <a:rPr lang="en-US" dirty="0" err="1"/>
              <a:t>ADaMs</a:t>
            </a:r>
            <a:r>
              <a:rPr lang="en-US" dirty="0"/>
              <a:t> and TLFs</a:t>
            </a:r>
          </a:p>
          <a:p>
            <a:pPr lvl="2"/>
            <a:r>
              <a:rPr lang="en-US" dirty="0"/>
              <a:t>Better understanding of scenarios and standardizing the macro</a:t>
            </a:r>
          </a:p>
        </p:txBody>
      </p:sp>
      <p:sp>
        <p:nvSpPr>
          <p:cNvPr id="22" name="TextBox 21"/>
          <p:cNvSpPr txBox="1"/>
          <p:nvPr/>
        </p:nvSpPr>
        <p:spPr>
          <a:xfrm>
            <a:off x="4309003" y="5427492"/>
            <a:ext cx="7735910" cy="761747"/>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 &amp; CDSS-BPMP</a:t>
            </a:r>
          </a:p>
          <a:p>
            <a:pPr lvl="1"/>
            <a:r>
              <a:rPr lang="en-US" dirty="0"/>
              <a:t>Domain knowledge of the CDM team can be leveraged during creation of BPMPs</a:t>
            </a:r>
          </a:p>
          <a:p>
            <a:pPr lvl="2"/>
            <a:r>
              <a:rPr lang="en-US" dirty="0"/>
              <a:t>Better understanding of process</a:t>
            </a:r>
          </a:p>
        </p:txBody>
      </p:sp>
    </p:spTree>
    <p:extLst>
      <p:ext uri="{BB962C8B-B14F-4D97-AF65-F5344CB8AC3E}">
        <p14:creationId xmlns:p14="http://schemas.microsoft.com/office/powerpoint/2010/main" val="2498483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TCS – CDSS </a:t>
            </a:r>
            <a:endParaRPr lang="en-US" dirty="0"/>
          </a:p>
        </p:txBody>
      </p:sp>
      <p:sp>
        <p:nvSpPr>
          <p:cNvPr id="3" name="Text Placeholder 2"/>
          <p:cNvSpPr>
            <a:spLocks noGrp="1"/>
          </p:cNvSpPr>
          <p:nvPr>
            <p:ph type="body" idx="1"/>
          </p:nvPr>
        </p:nvSpPr>
        <p:spPr/>
        <p:txBody>
          <a:bodyPr/>
          <a:lstStyle/>
          <a:p>
            <a:r>
              <a:rPr lang="en-US" sz="2400" dirty="0"/>
              <a:t>Engagement Overview</a:t>
            </a:r>
          </a:p>
        </p:txBody>
      </p:sp>
      <p:sp>
        <p:nvSpPr>
          <p:cNvPr id="4" name="Text Placeholder 3"/>
          <p:cNvSpPr>
            <a:spLocks noGrp="1"/>
          </p:cNvSpPr>
          <p:nvPr>
            <p:ph type="body" sz="quarter" idx="10"/>
          </p:nvPr>
        </p:nvSpPr>
        <p:spPr/>
        <p:txBody>
          <a:bodyPr/>
          <a:lstStyle/>
          <a:p>
            <a:r>
              <a:rPr lang="en-US" dirty="0" smtClean="0"/>
              <a:t>27 September 2017</a:t>
            </a:r>
            <a:endParaRPr lang="en-US" dirty="0"/>
          </a:p>
        </p:txBody>
      </p:sp>
    </p:spTree>
    <p:extLst>
      <p:ext uri="{BB962C8B-B14F-4D97-AF65-F5344CB8AC3E}">
        <p14:creationId xmlns:p14="http://schemas.microsoft.com/office/powerpoint/2010/main" val="6843468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spcAft>
                <a:spcPct val="0"/>
              </a:spcAft>
            </a:pPr>
            <a:r>
              <a:rPr lang="en-US" sz="2400" dirty="0">
                <a:solidFill>
                  <a:prstClr val="white"/>
                </a:solidFill>
              </a:rPr>
              <a:t>Potential synergy areas and benefits - III</a:t>
            </a:r>
            <a:endParaRPr lang="en-US" sz="1600" dirty="0">
              <a:solidFill>
                <a:prstClr val="white"/>
              </a:solidFill>
            </a:endParaRPr>
          </a:p>
        </p:txBody>
      </p:sp>
      <p:sp>
        <p:nvSpPr>
          <p:cNvPr id="23" name="Rectangle 22"/>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aphicFrame>
        <p:nvGraphicFramePr>
          <p:cNvPr id="24" name="Diagram 23"/>
          <p:cNvGraphicFramePr/>
          <p:nvPr>
            <p:extLst>
              <p:ext uri="{D42A27DB-BD31-4B8C-83A1-F6EECF244321}">
                <p14:modId xmlns:p14="http://schemas.microsoft.com/office/powerpoint/2010/main" val="2269653365"/>
              </p:ext>
            </p:extLst>
          </p:nvPr>
        </p:nvGraphicFramePr>
        <p:xfrm>
          <a:off x="241837" y="758303"/>
          <a:ext cx="3235459" cy="542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24"/>
          <p:cNvSpPr txBox="1"/>
          <p:nvPr/>
        </p:nvSpPr>
        <p:spPr>
          <a:xfrm>
            <a:off x="3972383" y="2240921"/>
            <a:ext cx="392415" cy="2758266"/>
          </a:xfrm>
          <a:prstGeom prst="rect">
            <a:avLst/>
          </a:prstGeom>
          <a:solidFill>
            <a:schemeClr val="accent1">
              <a:lumMod val="20000"/>
              <a:lumOff val="80000"/>
            </a:schemeClr>
          </a:solidFill>
          <a:ln w="19050" cmpd="sng">
            <a:solidFill>
              <a:schemeClr val="accent1"/>
            </a:solidFill>
          </a:ln>
          <a:effectLst>
            <a:softEdge rad="12700"/>
          </a:effectLst>
        </p:spPr>
        <p:txBody>
          <a:bodyPr vert="vert270" wrap="square" rtlCol="0">
            <a:spAutoFit/>
          </a:bodyPr>
          <a:lstStyle/>
          <a:p>
            <a:pPr algn="ctr"/>
            <a:r>
              <a:rPr lang="en-US" sz="1350" b="1" dirty="0"/>
              <a:t>B</a:t>
            </a:r>
            <a:r>
              <a:rPr lang="en-US" sz="1350" b="1" dirty="0" smtClean="0"/>
              <a:t>DM</a:t>
            </a:r>
            <a:endParaRPr lang="en-US" sz="1350" b="1" dirty="0"/>
          </a:p>
        </p:txBody>
      </p:sp>
      <p:sp>
        <p:nvSpPr>
          <p:cNvPr id="26" name="TextBox 25"/>
          <p:cNvSpPr txBox="1"/>
          <p:nvPr/>
        </p:nvSpPr>
        <p:spPr>
          <a:xfrm>
            <a:off x="4456090" y="2240921"/>
            <a:ext cx="7222900" cy="1338828"/>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p>
            <a:pPr marL="171450" indent="-171450">
              <a:buFont typeface="Wingdings" panose="05000000000000000000" pitchFamily="2" charset="2"/>
              <a:buChar char="q"/>
            </a:pPr>
            <a:r>
              <a:rPr lang="en-US" sz="1350" b="1" dirty="0" smtClean="0"/>
              <a:t>Database </a:t>
            </a:r>
            <a:r>
              <a:rPr lang="en-US" sz="1350" b="1" dirty="0"/>
              <a:t>Designing - SDTM</a:t>
            </a:r>
            <a:endParaRPr lang="en-US" sz="1350" dirty="0" smtClean="0">
              <a:solidFill>
                <a:schemeClr val="dk1"/>
              </a:solidFill>
            </a:endParaRPr>
          </a:p>
          <a:p>
            <a:pPr marL="628650" lvl="1" indent="-171450">
              <a:buFont typeface="Wingdings" panose="05000000000000000000" pitchFamily="2" charset="2"/>
              <a:buChar char="Ø"/>
            </a:pPr>
            <a:r>
              <a:rPr lang="en-US" sz="1350" dirty="0" smtClean="0"/>
              <a:t>TCS </a:t>
            </a:r>
            <a:r>
              <a:rPr lang="en-US" sz="1350" dirty="0"/>
              <a:t>SDTM Programmer will review the eCRF and provide comments to CDP if any change is required in database designing from SDTM conversion </a:t>
            </a:r>
            <a:r>
              <a:rPr lang="en-US" sz="1350" dirty="0" smtClean="0"/>
              <a:t>perspective</a:t>
            </a:r>
            <a:endParaRPr lang="en-US" sz="1350" dirty="0"/>
          </a:p>
          <a:p>
            <a:pPr marL="628650" lvl="1" indent="-171450">
              <a:buFont typeface="Wingdings" panose="05000000000000000000" pitchFamily="2" charset="2"/>
              <a:buChar char="Ø"/>
            </a:pPr>
            <a:r>
              <a:rPr lang="en-US" sz="1350" dirty="0" smtClean="0"/>
              <a:t>Benefits:</a:t>
            </a:r>
          </a:p>
          <a:p>
            <a:pPr marL="628650" lvl="1" indent="-171450">
              <a:buFont typeface="Arial" panose="020B0604020202020204" pitchFamily="34" charset="0"/>
              <a:buChar char="•"/>
            </a:pPr>
            <a:r>
              <a:rPr lang="en-US" sz="1350" dirty="0">
                <a:solidFill>
                  <a:schemeClr val="dk1"/>
                </a:solidFill>
              </a:rPr>
              <a:t>	</a:t>
            </a:r>
            <a:r>
              <a:rPr lang="en-US" sz="1350" dirty="0" smtClean="0">
                <a:solidFill>
                  <a:schemeClr val="dk1"/>
                </a:solidFill>
              </a:rPr>
              <a:t>Avoid </a:t>
            </a:r>
            <a:r>
              <a:rPr lang="en-US" sz="1350" dirty="0">
                <a:solidFill>
                  <a:schemeClr val="dk1"/>
                </a:solidFill>
              </a:rPr>
              <a:t>possibility of PPCM (Post Prod Change Management) to implement changes in database to enable SDTM conversion</a:t>
            </a:r>
          </a:p>
        </p:txBody>
      </p:sp>
      <p:sp>
        <p:nvSpPr>
          <p:cNvPr id="27" name="TextBox 26"/>
          <p:cNvSpPr txBox="1"/>
          <p:nvPr/>
        </p:nvSpPr>
        <p:spPr>
          <a:xfrm>
            <a:off x="4465186" y="3660359"/>
            <a:ext cx="7213804" cy="1338828"/>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p>
            <a:pPr marL="171450" indent="-171450">
              <a:buFont typeface="Wingdings" panose="05000000000000000000" pitchFamily="2" charset="2"/>
              <a:buChar char="q"/>
            </a:pPr>
            <a:r>
              <a:rPr lang="en-US" sz="1350" b="1" dirty="0" smtClean="0"/>
              <a:t>Data </a:t>
            </a:r>
            <a:r>
              <a:rPr lang="en-US" sz="1350" b="1" dirty="0"/>
              <a:t>Cleaning - SDTM</a:t>
            </a:r>
            <a:endParaRPr lang="en-US" sz="1350" dirty="0" smtClean="0">
              <a:solidFill>
                <a:schemeClr val="dk1"/>
              </a:solidFill>
            </a:endParaRPr>
          </a:p>
          <a:p>
            <a:pPr marL="628650" lvl="1" indent="-171450">
              <a:buFont typeface="Wingdings" panose="05000000000000000000" pitchFamily="2" charset="2"/>
              <a:buChar char="Ø"/>
            </a:pPr>
            <a:r>
              <a:rPr lang="en-US" sz="1350" dirty="0" smtClean="0"/>
              <a:t>TCS </a:t>
            </a:r>
            <a:r>
              <a:rPr lang="en-US" sz="1350" dirty="0"/>
              <a:t>SDTM Programmer will share the Pinacle21 report with TCS DM/LDM to provide comments and take action, if applicable on DM perspective observations.</a:t>
            </a:r>
          </a:p>
          <a:p>
            <a:pPr marL="628650" lvl="1" indent="-171450">
              <a:buFont typeface="Wingdings" panose="05000000000000000000" pitchFamily="2" charset="2"/>
              <a:buChar char="Ø"/>
            </a:pPr>
            <a:r>
              <a:rPr lang="en-US" sz="1350" dirty="0" smtClean="0"/>
              <a:t>Benefits:</a:t>
            </a:r>
          </a:p>
          <a:p>
            <a:pPr marL="628650" lvl="1" indent="-171450">
              <a:buFont typeface="Arial" panose="020B0604020202020204" pitchFamily="34" charset="0"/>
              <a:buChar char="•"/>
            </a:pPr>
            <a:r>
              <a:rPr lang="en-US" sz="1350" dirty="0">
                <a:solidFill>
                  <a:schemeClr val="dk1"/>
                </a:solidFill>
              </a:rPr>
              <a:t>	</a:t>
            </a:r>
            <a:r>
              <a:rPr lang="en-US" sz="1350" dirty="0" smtClean="0">
                <a:solidFill>
                  <a:schemeClr val="dk1"/>
                </a:solidFill>
              </a:rPr>
              <a:t>TCS </a:t>
            </a:r>
            <a:r>
              <a:rPr lang="en-US" sz="1350" dirty="0">
                <a:solidFill>
                  <a:schemeClr val="dk1"/>
                </a:solidFill>
              </a:rPr>
              <a:t>SDTM Programmer will be able to conclude SDTM conversion cycle with faster TAT which will be significant during milestones for </a:t>
            </a:r>
            <a:r>
              <a:rPr lang="en-US" sz="1350" dirty="0" err="1">
                <a:solidFill>
                  <a:schemeClr val="dk1"/>
                </a:solidFill>
              </a:rPr>
              <a:t>e.g</a:t>
            </a:r>
            <a:r>
              <a:rPr lang="en-US" sz="1350" dirty="0">
                <a:solidFill>
                  <a:schemeClr val="dk1"/>
                </a:solidFill>
              </a:rPr>
              <a:t> snapshot</a:t>
            </a:r>
          </a:p>
        </p:txBody>
      </p:sp>
    </p:spTree>
    <p:extLst>
      <p:ext uri="{BB962C8B-B14F-4D97-AF65-F5344CB8AC3E}">
        <p14:creationId xmlns:p14="http://schemas.microsoft.com/office/powerpoint/2010/main" val="3260160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spcAft>
                <a:spcPct val="0"/>
              </a:spcAft>
            </a:pPr>
            <a:r>
              <a:rPr lang="en-US" sz="2400" dirty="0">
                <a:solidFill>
                  <a:prstClr val="white"/>
                </a:solidFill>
              </a:rPr>
              <a:t>Potential synergy areas and benefits - IV</a:t>
            </a:r>
            <a:endParaRPr lang="en-US" sz="1600" dirty="0">
              <a:solidFill>
                <a:prstClr val="white"/>
              </a:solidFill>
            </a:endParaRPr>
          </a:p>
        </p:txBody>
      </p:sp>
      <p:sp>
        <p:nvSpPr>
          <p:cNvPr id="8" name="Rectangle 7"/>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aphicFrame>
        <p:nvGraphicFramePr>
          <p:cNvPr id="9" name="Diagram 8"/>
          <p:cNvGraphicFramePr/>
          <p:nvPr>
            <p:extLst>
              <p:ext uri="{D42A27DB-BD31-4B8C-83A1-F6EECF244321}">
                <p14:modId xmlns:p14="http://schemas.microsoft.com/office/powerpoint/2010/main" val="3643713190"/>
              </p:ext>
            </p:extLst>
          </p:nvPr>
        </p:nvGraphicFramePr>
        <p:xfrm>
          <a:off x="241837" y="758303"/>
          <a:ext cx="3235459" cy="5423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3869351" y="1514960"/>
            <a:ext cx="392415" cy="4232306"/>
          </a:xfrm>
          <a:prstGeom prst="rect">
            <a:avLst/>
          </a:prstGeom>
          <a:solidFill>
            <a:schemeClr val="accent1">
              <a:lumMod val="20000"/>
              <a:lumOff val="80000"/>
            </a:schemeClr>
          </a:solidFill>
          <a:ln w="19050" cmpd="sng">
            <a:solidFill>
              <a:schemeClr val="accent1"/>
            </a:solidFill>
          </a:ln>
          <a:effectLst>
            <a:softEdge rad="12700"/>
          </a:effectLst>
        </p:spPr>
        <p:txBody>
          <a:bodyPr vert="vert270" wrap="square" rtlCol="0">
            <a:spAutoFit/>
          </a:bodyPr>
          <a:lstStyle>
            <a:defPPr>
              <a:defRPr lang="en-US"/>
            </a:defPPr>
            <a:lvl1pPr algn="ctr">
              <a:defRPr sz="1350" b="1"/>
            </a:lvl1pPr>
          </a:lstStyle>
          <a:p>
            <a:r>
              <a:rPr lang="en-US" dirty="0"/>
              <a:t>CDM - CDSS</a:t>
            </a:r>
          </a:p>
        </p:txBody>
      </p:sp>
      <p:sp>
        <p:nvSpPr>
          <p:cNvPr id="11" name="TextBox 10"/>
          <p:cNvSpPr txBox="1"/>
          <p:nvPr/>
        </p:nvSpPr>
        <p:spPr>
          <a:xfrm>
            <a:off x="4387398" y="1514961"/>
            <a:ext cx="7624293" cy="1654299"/>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CDM-SDTM &amp; CDSS-Valid/Test</a:t>
            </a:r>
          </a:p>
          <a:p>
            <a:r>
              <a:rPr lang="en-US" dirty="0"/>
              <a:t>Involvement of CDSS Validation / Testing team in identification of user who has locked or opened the dataset leading to failure of transformation</a:t>
            </a:r>
          </a:p>
          <a:p>
            <a:pPr lvl="1"/>
            <a:r>
              <a:rPr lang="en-US" dirty="0"/>
              <a:t>Benefit</a:t>
            </a:r>
          </a:p>
          <a:p>
            <a:pPr lvl="2"/>
            <a:r>
              <a:rPr lang="en-US" dirty="0"/>
              <a:t>This will identify the exact user which will help in unlocking the dataset and complete the process of SDTM transformation. This will also save time spent in seeking confirmation from all stakeholders on locking and killing of dataset</a:t>
            </a:r>
          </a:p>
        </p:txBody>
      </p:sp>
      <p:sp>
        <p:nvSpPr>
          <p:cNvPr id="12" name="TextBox 11"/>
          <p:cNvSpPr txBox="1"/>
          <p:nvPr/>
        </p:nvSpPr>
        <p:spPr>
          <a:xfrm>
            <a:off x="4387399" y="3254934"/>
            <a:ext cx="7624292" cy="1208023"/>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CDM-SDTM &amp; CDSS-BSS</a:t>
            </a:r>
          </a:p>
          <a:p>
            <a:r>
              <a:rPr lang="en-US" dirty="0"/>
              <a:t>Involvement of CDSS BSS team to identify datasets that are missing during snapshots while performing SDTM transformation</a:t>
            </a:r>
          </a:p>
          <a:p>
            <a:pPr lvl="1"/>
            <a:r>
              <a:rPr lang="en-US" dirty="0"/>
              <a:t>Benefit</a:t>
            </a:r>
          </a:p>
          <a:p>
            <a:pPr lvl="2"/>
            <a:r>
              <a:rPr lang="en-US" dirty="0"/>
              <a:t>It will help to expedite the resolution and reduce multiple handshakes</a:t>
            </a:r>
          </a:p>
        </p:txBody>
      </p:sp>
      <p:sp>
        <p:nvSpPr>
          <p:cNvPr id="13" name="TextBox 12"/>
          <p:cNvSpPr txBox="1"/>
          <p:nvPr/>
        </p:nvSpPr>
        <p:spPr>
          <a:xfrm>
            <a:off x="4385251" y="4539243"/>
            <a:ext cx="7624292" cy="1208023"/>
          </a:xfrm>
          <a:prstGeom prst="rect">
            <a:avLst/>
          </a:prstGeom>
          <a:solidFill>
            <a:schemeClr val="accent1">
              <a:lumMod val="20000"/>
              <a:lumOff val="80000"/>
            </a:schemeClr>
          </a:solidFill>
          <a:ln w="19050" cmpd="sng">
            <a:solidFill>
              <a:schemeClr val="accent1"/>
            </a:solidFill>
          </a:ln>
          <a:effectLst>
            <a:softEdge rad="12700"/>
          </a:effectLst>
        </p:spPr>
        <p:txBody>
          <a:bodyPr wrap="square" rtlCol="0">
            <a:spAutoFit/>
          </a:bodyPr>
          <a:lstStyle>
            <a:defPPr>
              <a:defRPr lang="en-US"/>
            </a:defPPr>
            <a:lvl1pPr marL="171450" indent="-171450">
              <a:buFont typeface="Wingdings" panose="05000000000000000000" pitchFamily="2" charset="2"/>
              <a:buChar char="q"/>
              <a:defRPr sz="1450" b="1"/>
            </a:lvl1pPr>
            <a:lvl2pPr marL="628650" lvl="1" indent="-171450">
              <a:buFont typeface="Wingdings" panose="05000000000000000000" pitchFamily="2" charset="2"/>
              <a:buChar char="Ø"/>
              <a:defRPr sz="1450"/>
            </a:lvl2pPr>
            <a:lvl3pPr marL="1085850" lvl="2" indent="-171450">
              <a:buFont typeface="Wingdings" panose="05000000000000000000" pitchFamily="2" charset="2"/>
              <a:buChar char="§"/>
              <a:defRPr sz="1450"/>
            </a:lvl3pPr>
          </a:lstStyle>
          <a:p>
            <a:r>
              <a:rPr lang="en-US" dirty="0"/>
              <a:t>CDM-SDTM &amp; CDSS-BSS</a:t>
            </a:r>
          </a:p>
          <a:p>
            <a:r>
              <a:rPr lang="en-US" dirty="0"/>
              <a:t>Direct interaction between CDM and CDSS business support team w.r.t issues for quick resolution during stringent timelines </a:t>
            </a:r>
          </a:p>
          <a:p>
            <a:pPr lvl="1"/>
            <a:r>
              <a:rPr lang="en-US" dirty="0"/>
              <a:t>Benefit</a:t>
            </a:r>
          </a:p>
          <a:p>
            <a:pPr lvl="2"/>
            <a:r>
              <a:rPr lang="en-US" dirty="0"/>
              <a:t>It will help to expedite the resolution and reduce multiple handshakes</a:t>
            </a:r>
          </a:p>
        </p:txBody>
      </p:sp>
    </p:spTree>
    <p:extLst>
      <p:ext uri="{BB962C8B-B14F-4D97-AF65-F5344CB8AC3E}">
        <p14:creationId xmlns:p14="http://schemas.microsoft.com/office/powerpoint/2010/main" val="331950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4197" y="4881093"/>
            <a:ext cx="9415205" cy="901521"/>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Session-3 </a:t>
            </a:r>
            <a:r>
              <a:rPr lang="en-US" sz="2400" dirty="0"/>
              <a:t>| MRT </a:t>
            </a:r>
            <a:r>
              <a:rPr lang="en-US" sz="2400" dirty="0" smtClean="0"/>
              <a:t>Roadmap &amp; MDR Walk through</a:t>
            </a:r>
            <a:r>
              <a:rPr lang="en-US" sz="2400" dirty="0"/>
              <a:t/>
            </a:r>
            <a:br>
              <a:rPr lang="en-US" sz="2400" dirty="0"/>
            </a:br>
            <a:endParaRPr lang="en-US" sz="2400" dirty="0"/>
          </a:p>
        </p:txBody>
      </p:sp>
      <p:sp>
        <p:nvSpPr>
          <p:cNvPr id="4" name="Text Placeholder 3"/>
          <p:cNvSpPr>
            <a:spLocks noGrp="1"/>
          </p:cNvSpPr>
          <p:nvPr>
            <p:ph type="body" sz="quarter" idx="10"/>
          </p:nvPr>
        </p:nvSpPr>
        <p:spPr/>
        <p:txBody>
          <a:bodyPr/>
          <a:lstStyle/>
          <a:p>
            <a:r>
              <a:rPr lang="en-US" dirty="0" smtClean="0"/>
              <a:t>27 September, 2017</a:t>
            </a:r>
            <a:endParaRPr lang="en-US" dirty="0"/>
          </a:p>
        </p:txBody>
      </p:sp>
    </p:spTree>
    <p:extLst>
      <p:ext uri="{BB962C8B-B14F-4D97-AF65-F5344CB8AC3E}">
        <p14:creationId xmlns:p14="http://schemas.microsoft.com/office/powerpoint/2010/main" val="32017562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71" name="Group 70"/>
          <p:cNvGrpSpPr/>
          <p:nvPr/>
        </p:nvGrpSpPr>
        <p:grpSpPr>
          <a:xfrm>
            <a:off x="290096" y="1600338"/>
            <a:ext cx="4208976" cy="2385908"/>
            <a:chOff x="5572614" y="1503268"/>
            <a:chExt cx="3484421" cy="2385908"/>
          </a:xfrm>
        </p:grpSpPr>
        <p:sp>
          <p:nvSpPr>
            <p:cNvPr id="72" name="TextBox 134"/>
            <p:cNvSpPr txBox="1"/>
            <p:nvPr/>
          </p:nvSpPr>
          <p:spPr>
            <a:xfrm>
              <a:off x="5572614" y="2381071"/>
              <a:ext cx="335190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nSpc>
                  <a:spcPct val="100000"/>
                </a:lnSpc>
                <a:buFont typeface="Wingdings" panose="05000000000000000000" pitchFamily="2" charset="2"/>
                <a:buChar char="§"/>
              </a:pPr>
              <a:r>
                <a:rPr lang="en-US" sz="1400" b="1" dirty="0" smtClean="0">
                  <a:latin typeface="Calibri Light" panose="020F0302020204030204" pitchFamily="34" charset="0"/>
                </a:rPr>
                <a:t>Metadata</a:t>
              </a:r>
              <a:r>
                <a:rPr lang="en-US" sz="1400" dirty="0" smtClean="0">
                  <a:latin typeface="Calibri Light" panose="020F0302020204030204" pitchFamily="34" charset="0"/>
                </a:rPr>
                <a:t> for Protocol</a:t>
              </a:r>
              <a:r>
                <a:rPr lang="en-US" sz="1400" dirty="0">
                  <a:latin typeface="Calibri Light" panose="020F0302020204030204" pitchFamily="34" charset="0"/>
                </a:rPr>
                <a:t>, </a:t>
              </a:r>
              <a:r>
                <a:rPr lang="en-US" sz="1400" dirty="0" smtClean="0">
                  <a:latin typeface="Calibri Light" panose="020F0302020204030204" pitchFamily="34" charset="0"/>
                </a:rPr>
                <a:t>Endpoints</a:t>
              </a:r>
              <a:r>
                <a:rPr lang="en-US" sz="1400" dirty="0">
                  <a:latin typeface="Calibri Light" panose="020F0302020204030204" pitchFamily="34" charset="0"/>
                </a:rPr>
                <a:t>, Statistical </a:t>
              </a:r>
              <a:r>
                <a:rPr lang="en-US" sz="1400" dirty="0" smtClean="0">
                  <a:latin typeface="Calibri Light" panose="020F0302020204030204" pitchFamily="34" charset="0"/>
                </a:rPr>
                <a:t>Reporting </a:t>
              </a:r>
              <a:r>
                <a:rPr lang="en-US" sz="1400" dirty="0">
                  <a:latin typeface="Calibri Light" panose="020F0302020204030204" pitchFamily="34" charset="0"/>
                </a:rPr>
                <a:t>documents (SAP, DPS, etc</a:t>
              </a:r>
              <a:r>
                <a:rPr lang="en-US" sz="1400" dirty="0" smtClean="0">
                  <a:latin typeface="Calibri Light" panose="020F0302020204030204" pitchFamily="34" charset="0"/>
                </a:rPr>
                <a:t>.) and </a:t>
              </a:r>
              <a:r>
                <a:rPr lang="en-US" sz="1400" dirty="0">
                  <a:latin typeface="Calibri Light" panose="020F0302020204030204" pitchFamily="34" charset="0"/>
                </a:rPr>
                <a:t>SAS codes</a:t>
              </a:r>
            </a:p>
            <a:p>
              <a:pPr marL="285750" lvl="0" indent="-285750">
                <a:lnSpc>
                  <a:spcPct val="100000"/>
                </a:lnSpc>
                <a:buFont typeface="Wingdings" panose="05000000000000000000" pitchFamily="2" charset="2"/>
                <a:buChar char="§"/>
              </a:pPr>
              <a:r>
                <a:rPr lang="en-US" sz="1400" b="1" dirty="0">
                  <a:latin typeface="Calibri Light" panose="020F0302020204030204" pitchFamily="34" charset="0"/>
                </a:rPr>
                <a:t>Maintain multiple versions of standards and derivation </a:t>
              </a:r>
              <a:r>
                <a:rPr lang="en-US" sz="1400" b="1" dirty="0" smtClean="0">
                  <a:latin typeface="Calibri Light" panose="020F0302020204030204" pitchFamily="34" charset="0"/>
                </a:rPr>
                <a:t>rules:</a:t>
              </a:r>
              <a:r>
                <a:rPr lang="en-US" sz="1400" dirty="0" smtClean="0">
                  <a:latin typeface="Calibri Light" panose="020F0302020204030204" pitchFamily="34" charset="0"/>
                </a:rPr>
                <a:t> Chronological </a:t>
              </a:r>
              <a:r>
                <a:rPr lang="en-US" sz="1400" dirty="0">
                  <a:latin typeface="Calibri Light" panose="020F0302020204030204" pitchFamily="34" charset="0"/>
                </a:rPr>
                <a:t>as well as TA specific</a:t>
              </a:r>
            </a:p>
            <a:p>
              <a:pPr marL="285750" lvl="0" indent="-285750">
                <a:lnSpc>
                  <a:spcPct val="100000"/>
                </a:lnSpc>
                <a:buFont typeface="Wingdings" panose="05000000000000000000" pitchFamily="2" charset="2"/>
                <a:buChar char="§"/>
              </a:pPr>
              <a:r>
                <a:rPr lang="en-US" sz="1400" b="1" dirty="0" smtClean="0">
                  <a:latin typeface="Calibri Light" panose="020F0302020204030204" pitchFamily="34" charset="0"/>
                </a:rPr>
                <a:t>Traceability:</a:t>
              </a:r>
              <a:r>
                <a:rPr lang="en-US" sz="1400" dirty="0" smtClean="0">
                  <a:latin typeface="Calibri Light" panose="020F0302020204030204" pitchFamily="34" charset="0"/>
                </a:rPr>
                <a:t> Protocol </a:t>
              </a:r>
              <a:r>
                <a:rPr lang="en-US" sz="1400" b="1" dirty="0" smtClean="0">
                  <a:latin typeface="Calibri Light" panose="020F0302020204030204" pitchFamily="34" charset="0"/>
                </a:rPr>
                <a:t>&lt;--&gt;</a:t>
              </a:r>
              <a:r>
                <a:rPr lang="en-US" sz="1400" dirty="0" smtClean="0">
                  <a:latin typeface="Calibri Light" panose="020F0302020204030204" pitchFamily="34" charset="0"/>
                </a:rPr>
                <a:t> Endpoints </a:t>
              </a:r>
              <a:r>
                <a:rPr lang="en-US" sz="1400" b="1" dirty="0" smtClean="0">
                  <a:latin typeface="Calibri Light" panose="020F0302020204030204" pitchFamily="34" charset="0"/>
                </a:rPr>
                <a:t>&lt;--&gt;</a:t>
              </a:r>
              <a:r>
                <a:rPr lang="en-US" sz="1400" dirty="0" smtClean="0">
                  <a:latin typeface="Calibri Light" panose="020F0302020204030204" pitchFamily="34" charset="0"/>
                </a:rPr>
                <a:t> </a:t>
              </a:r>
              <a:r>
                <a:rPr lang="en-US" sz="1400" dirty="0" err="1" smtClean="0">
                  <a:latin typeface="Calibri Light" panose="020F0302020204030204" pitchFamily="34" charset="0"/>
                </a:rPr>
                <a:t>eCRF</a:t>
              </a:r>
              <a:r>
                <a:rPr lang="en-US" sz="1400" dirty="0" smtClean="0">
                  <a:latin typeface="Calibri Light" panose="020F0302020204030204" pitchFamily="34" charset="0"/>
                </a:rPr>
                <a:t> </a:t>
              </a:r>
              <a:r>
                <a:rPr lang="en-US" sz="1400" b="1" dirty="0" smtClean="0">
                  <a:latin typeface="Calibri Light" panose="020F0302020204030204" pitchFamily="34" charset="0"/>
                </a:rPr>
                <a:t>&lt;--&gt;</a:t>
              </a:r>
              <a:r>
                <a:rPr lang="en-US" sz="1400" dirty="0" smtClean="0">
                  <a:latin typeface="Calibri Light" panose="020F0302020204030204" pitchFamily="34" charset="0"/>
                </a:rPr>
                <a:t> SAP </a:t>
              </a:r>
              <a:r>
                <a:rPr lang="en-US" sz="1400" b="1" dirty="0" smtClean="0">
                  <a:latin typeface="Calibri Light" panose="020F0302020204030204" pitchFamily="34" charset="0"/>
                </a:rPr>
                <a:t>&lt;--&gt;</a:t>
              </a:r>
              <a:r>
                <a:rPr lang="en-US" sz="1400" dirty="0" smtClean="0">
                  <a:latin typeface="Calibri Light" panose="020F0302020204030204" pitchFamily="34" charset="0"/>
                </a:rPr>
                <a:t> DPS </a:t>
              </a:r>
              <a:r>
                <a:rPr lang="en-US" sz="1400" b="1" dirty="0" smtClean="0">
                  <a:latin typeface="Calibri Light" panose="020F0302020204030204" pitchFamily="34" charset="0"/>
                </a:rPr>
                <a:t>&lt;--&gt;</a:t>
              </a:r>
              <a:r>
                <a:rPr lang="en-US" sz="1400" dirty="0" smtClean="0">
                  <a:latin typeface="Calibri Light" panose="020F0302020204030204" pitchFamily="34" charset="0"/>
                </a:rPr>
                <a:t> TLFs </a:t>
              </a:r>
              <a:r>
                <a:rPr lang="en-US" sz="1400" b="1" dirty="0" smtClean="0">
                  <a:latin typeface="Calibri Light" panose="020F0302020204030204" pitchFamily="34" charset="0"/>
                </a:rPr>
                <a:t>&lt;--&gt;</a:t>
              </a:r>
              <a:r>
                <a:rPr lang="en-US" sz="1400" dirty="0" smtClean="0">
                  <a:latin typeface="Calibri Light" panose="020F0302020204030204" pitchFamily="34" charset="0"/>
                </a:rPr>
                <a:t> CSR</a:t>
              </a:r>
              <a:endParaRPr lang="en-US" sz="1400" dirty="0">
                <a:latin typeface="Calibri Light" panose="020F0302020204030204" pitchFamily="34" charset="0"/>
              </a:endParaRPr>
            </a:p>
            <a:p>
              <a:pPr marL="285750" lvl="0" indent="-285750">
                <a:lnSpc>
                  <a:spcPct val="100000"/>
                </a:lnSpc>
                <a:buFont typeface="Wingdings" panose="05000000000000000000" pitchFamily="2" charset="2"/>
                <a:buChar char="§"/>
              </a:pPr>
              <a:r>
                <a:rPr lang="en-US" sz="1400" b="1" dirty="0">
                  <a:latin typeface="Calibri Light" panose="020F0302020204030204" pitchFamily="34" charset="0"/>
                </a:rPr>
                <a:t>Impact </a:t>
              </a:r>
              <a:r>
                <a:rPr lang="en-US" sz="1400" b="1" dirty="0" smtClean="0">
                  <a:latin typeface="Calibri Light" panose="020F0302020204030204" pitchFamily="34" charset="0"/>
                </a:rPr>
                <a:t>Analysis Report</a:t>
              </a:r>
              <a:r>
                <a:rPr lang="en-US" sz="1400" dirty="0" smtClean="0">
                  <a:latin typeface="Calibri Light" panose="020F0302020204030204" pitchFamily="34" charset="0"/>
                </a:rPr>
                <a:t> </a:t>
              </a:r>
              <a:r>
                <a:rPr lang="en-US" sz="1400" dirty="0">
                  <a:latin typeface="Calibri Light" panose="020F0302020204030204" pitchFamily="34" charset="0"/>
                </a:rPr>
                <a:t>while building </a:t>
              </a:r>
              <a:r>
                <a:rPr lang="en-US" sz="1400" dirty="0" err="1" smtClean="0">
                  <a:latin typeface="Calibri Light" panose="020F0302020204030204" pitchFamily="34" charset="0"/>
                </a:rPr>
                <a:t>eCRF</a:t>
              </a:r>
              <a:endParaRPr lang="en-US" sz="1400" dirty="0">
                <a:latin typeface="Calibri Light" panose="020F0302020204030204" pitchFamily="34" charset="0"/>
              </a:endParaRPr>
            </a:p>
          </p:txBody>
        </p:sp>
        <p:sp>
          <p:nvSpPr>
            <p:cNvPr id="73" name="TextBox 135"/>
            <p:cNvSpPr txBox="1"/>
            <p:nvPr/>
          </p:nvSpPr>
          <p:spPr>
            <a:xfrm>
              <a:off x="5572614" y="1503268"/>
              <a:ext cx="3484421" cy="55399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chemeClr val="accent1"/>
                  </a:solidFill>
                </a:rPr>
                <a:t>Objective 1: Development &amp; Maintenance of Standards </a:t>
              </a:r>
              <a:endParaRPr lang="en-US" b="1" dirty="0">
                <a:solidFill>
                  <a:schemeClr val="accent1"/>
                </a:solidFill>
              </a:endParaRPr>
            </a:p>
          </p:txBody>
        </p:sp>
      </p:grpSp>
      <p:grpSp>
        <p:nvGrpSpPr>
          <p:cNvPr id="74" name="Group 73"/>
          <p:cNvGrpSpPr/>
          <p:nvPr/>
        </p:nvGrpSpPr>
        <p:grpSpPr>
          <a:xfrm>
            <a:off x="8417993" y="1759095"/>
            <a:ext cx="3335682" cy="2242516"/>
            <a:chOff x="7444223" y="2318227"/>
            <a:chExt cx="3335682" cy="2242516"/>
          </a:xfrm>
        </p:grpSpPr>
        <p:sp>
          <p:nvSpPr>
            <p:cNvPr id="75" name="TextBox 137"/>
            <p:cNvSpPr txBox="1"/>
            <p:nvPr/>
          </p:nvSpPr>
          <p:spPr>
            <a:xfrm>
              <a:off x="7444223" y="3052638"/>
              <a:ext cx="333568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400" b="1" dirty="0">
                  <a:solidFill>
                    <a:prstClr val="black"/>
                  </a:solidFill>
                  <a:latin typeface="Calibri Light" panose="020F0302020204030204" pitchFamily="34" charset="0"/>
                </a:rPr>
                <a:t>Reusability of </a:t>
              </a:r>
              <a:r>
                <a:rPr lang="en-US" sz="1400" b="1" dirty="0" smtClean="0">
                  <a:solidFill>
                    <a:prstClr val="black"/>
                  </a:solidFill>
                  <a:latin typeface="Calibri Light" panose="020F0302020204030204" pitchFamily="34" charset="0"/>
                </a:rPr>
                <a:t>information</a:t>
              </a:r>
              <a:r>
                <a:rPr lang="en-US" sz="1400" dirty="0" smtClean="0">
                  <a:solidFill>
                    <a:prstClr val="black"/>
                  </a:solidFill>
                  <a:latin typeface="Calibri Light" panose="020F0302020204030204" pitchFamily="34" charset="0"/>
                </a:rPr>
                <a:t>: for e.g. SAP</a:t>
              </a:r>
              <a:r>
                <a:rPr lang="en-US" sz="1400" dirty="0">
                  <a:solidFill>
                    <a:prstClr val="black"/>
                  </a:solidFill>
                  <a:latin typeface="Calibri Light" panose="020F0302020204030204" pitchFamily="34" charset="0"/>
                </a:rPr>
                <a:t>, DPS, etc</a:t>
              </a:r>
              <a:r>
                <a:rPr lang="en-US" sz="1400" dirty="0" smtClean="0">
                  <a:solidFill>
                    <a:prstClr val="black"/>
                  </a:solidFill>
                  <a:latin typeface="Calibri Light" panose="020F0302020204030204" pitchFamily="34" charset="0"/>
                </a:rPr>
                <a:t>.</a:t>
              </a:r>
              <a:endParaRPr lang="en-US" sz="1400" dirty="0">
                <a:solidFill>
                  <a:prstClr val="black"/>
                </a:solidFill>
                <a:latin typeface="Calibri Light" panose="020F0302020204030204" pitchFamily="34" charset="0"/>
              </a:endParaRPr>
            </a:p>
            <a:p>
              <a:pPr marL="285750" indent="-285750">
                <a:buFont typeface="Wingdings" panose="05000000000000000000" pitchFamily="2" charset="2"/>
                <a:buChar char="§"/>
              </a:pPr>
              <a:r>
                <a:rPr lang="en-US" sz="1400" b="1" dirty="0" smtClean="0">
                  <a:solidFill>
                    <a:prstClr val="black"/>
                  </a:solidFill>
                  <a:latin typeface="Calibri Light" panose="020F0302020204030204" pitchFamily="34" charset="0"/>
                </a:rPr>
                <a:t>Enable Protocol </a:t>
              </a:r>
              <a:r>
                <a:rPr lang="en-US" sz="1400" b="1" dirty="0">
                  <a:solidFill>
                    <a:prstClr val="black"/>
                  </a:solidFill>
                  <a:latin typeface="Calibri Light" panose="020F0302020204030204" pitchFamily="34" charset="0"/>
                </a:rPr>
                <a:t>level metadata </a:t>
              </a:r>
              <a:r>
                <a:rPr lang="en-US" sz="1400" b="1" dirty="0" smtClean="0">
                  <a:solidFill>
                    <a:prstClr val="black"/>
                  </a:solidFill>
                  <a:latin typeface="Calibri Light" panose="020F0302020204030204" pitchFamily="34" charset="0"/>
                </a:rPr>
                <a:t>information</a:t>
              </a:r>
              <a:r>
                <a:rPr lang="en-US" sz="1400" dirty="0" smtClean="0">
                  <a:solidFill>
                    <a:prstClr val="black"/>
                  </a:solidFill>
                  <a:latin typeface="Calibri Light" panose="020F0302020204030204" pitchFamily="34" charset="0"/>
                </a:rPr>
                <a:t> </a:t>
              </a:r>
              <a:r>
                <a:rPr lang="en-US" sz="1400" dirty="0">
                  <a:solidFill>
                    <a:prstClr val="black"/>
                  </a:solidFill>
                  <a:latin typeface="Calibri Light" panose="020F0302020204030204" pitchFamily="34" charset="0"/>
                </a:rPr>
                <a:t>search and reusability</a:t>
              </a:r>
            </a:p>
            <a:p>
              <a:pPr marL="285750" indent="-285750">
                <a:buFont typeface="Wingdings" panose="05000000000000000000" pitchFamily="2" charset="2"/>
                <a:buChar char="§"/>
              </a:pPr>
              <a:r>
                <a:rPr lang="en-US" sz="1400" b="1" dirty="0">
                  <a:solidFill>
                    <a:prstClr val="black"/>
                  </a:solidFill>
                  <a:latin typeface="Calibri Light" panose="020F0302020204030204" pitchFamily="34" charset="0"/>
                </a:rPr>
                <a:t>Study level metadata maintenance back to MDR </a:t>
              </a:r>
              <a:r>
                <a:rPr lang="en-US" sz="1400" b="1" dirty="0" smtClean="0">
                  <a:solidFill>
                    <a:prstClr val="black"/>
                  </a:solidFill>
                  <a:latin typeface="Calibri Light" panose="020F0302020204030204" pitchFamily="34" charset="0"/>
                </a:rPr>
                <a:t>system</a:t>
              </a:r>
              <a:r>
                <a:rPr lang="en-US" sz="1400" dirty="0" smtClean="0">
                  <a:solidFill>
                    <a:prstClr val="black"/>
                  </a:solidFill>
                  <a:latin typeface="Calibri Light" panose="020F0302020204030204" pitchFamily="34" charset="0"/>
                </a:rPr>
                <a:t>: </a:t>
              </a:r>
              <a:r>
                <a:rPr lang="en-US" sz="1400" dirty="0">
                  <a:solidFill>
                    <a:prstClr val="black"/>
                  </a:solidFill>
                  <a:latin typeface="Calibri Light" panose="020F0302020204030204" pitchFamily="34" charset="0"/>
                </a:rPr>
                <a:t>how it will be managed and reused</a:t>
              </a:r>
            </a:p>
          </p:txBody>
        </p:sp>
        <p:sp>
          <p:nvSpPr>
            <p:cNvPr id="76" name="TextBox 145"/>
            <p:cNvSpPr txBox="1"/>
            <p:nvPr/>
          </p:nvSpPr>
          <p:spPr>
            <a:xfrm>
              <a:off x="7487719" y="2318227"/>
              <a:ext cx="3179975" cy="55399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00B0F0"/>
                  </a:solidFill>
                </a:rPr>
                <a:t>Objective 2: Implementation </a:t>
              </a:r>
              <a:r>
                <a:rPr lang="en-US" b="1" dirty="0">
                  <a:solidFill>
                    <a:srgbClr val="00B0F0"/>
                  </a:solidFill>
                </a:rPr>
                <a:t>of </a:t>
              </a:r>
              <a:r>
                <a:rPr lang="en-US" b="1" dirty="0" smtClean="0">
                  <a:solidFill>
                    <a:srgbClr val="00B0F0"/>
                  </a:solidFill>
                </a:rPr>
                <a:t>Standards </a:t>
              </a:r>
              <a:r>
                <a:rPr lang="en-US" b="1" dirty="0">
                  <a:solidFill>
                    <a:srgbClr val="00B0F0"/>
                  </a:solidFill>
                </a:rPr>
                <a:t>in </a:t>
              </a:r>
              <a:r>
                <a:rPr lang="en-US" b="1" dirty="0" smtClean="0">
                  <a:solidFill>
                    <a:srgbClr val="00B0F0"/>
                  </a:solidFill>
                </a:rPr>
                <a:t>Clinical Trials</a:t>
              </a:r>
              <a:endParaRPr lang="en-US" b="1" dirty="0">
                <a:solidFill>
                  <a:srgbClr val="00B0F0"/>
                </a:solidFill>
              </a:endParaRPr>
            </a:p>
          </p:txBody>
        </p:sp>
      </p:grpSp>
      <p:grpSp>
        <p:nvGrpSpPr>
          <p:cNvPr id="77" name="Group 76"/>
          <p:cNvGrpSpPr/>
          <p:nvPr/>
        </p:nvGrpSpPr>
        <p:grpSpPr>
          <a:xfrm>
            <a:off x="3258120" y="4808507"/>
            <a:ext cx="7454884" cy="989960"/>
            <a:chOff x="5590088" y="1268264"/>
            <a:chExt cx="3704502" cy="2191369"/>
          </a:xfrm>
        </p:grpSpPr>
        <p:sp>
          <p:nvSpPr>
            <p:cNvPr id="111" name="TextBox 147"/>
            <p:cNvSpPr txBox="1"/>
            <p:nvPr/>
          </p:nvSpPr>
          <p:spPr>
            <a:xfrm>
              <a:off x="5590088" y="2028919"/>
              <a:ext cx="3509448" cy="143071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1400" b="1" dirty="0" smtClean="0">
                  <a:solidFill>
                    <a:prstClr val="black"/>
                  </a:solidFill>
                  <a:latin typeface="Calibri Light" panose="020F0302020204030204" pitchFamily="34" charset="0"/>
                </a:rPr>
                <a:t>Strict Governance </a:t>
              </a:r>
              <a:endParaRPr lang="en-US" sz="1400" b="1" dirty="0">
                <a:solidFill>
                  <a:prstClr val="black"/>
                </a:solidFill>
                <a:latin typeface="Calibri Light" panose="020F0302020204030204" pitchFamily="34" charset="0"/>
              </a:endParaRPr>
            </a:p>
            <a:p>
              <a:pPr marL="285750" indent="-285750">
                <a:buFont typeface="Wingdings" panose="05000000000000000000" pitchFamily="2" charset="2"/>
                <a:buChar char="§"/>
              </a:pPr>
              <a:r>
                <a:rPr lang="en-US" sz="1400" b="1" dirty="0" smtClean="0">
                  <a:solidFill>
                    <a:prstClr val="black"/>
                  </a:solidFill>
                  <a:latin typeface="Calibri Light" panose="020F0302020204030204" pitchFamily="34" charset="0"/>
                </a:rPr>
                <a:t>Compliance Reports</a:t>
              </a:r>
              <a:r>
                <a:rPr lang="en-US" sz="1400" dirty="0" smtClean="0">
                  <a:solidFill>
                    <a:prstClr val="black"/>
                  </a:solidFill>
                  <a:latin typeface="Calibri Light" panose="020F0302020204030204" pitchFamily="34" charset="0"/>
                </a:rPr>
                <a:t> for Metadata </a:t>
              </a:r>
              <a:r>
                <a:rPr lang="en-US" sz="1400" dirty="0">
                  <a:solidFill>
                    <a:prstClr val="black"/>
                  </a:solidFill>
                  <a:latin typeface="Calibri Light" panose="020F0302020204030204" pitchFamily="34" charset="0"/>
                </a:rPr>
                <a:t>submission and Study data technical conformance </a:t>
              </a:r>
              <a:r>
                <a:rPr lang="en-US" sz="1400" dirty="0" smtClean="0">
                  <a:solidFill>
                    <a:prstClr val="black"/>
                  </a:solidFill>
                  <a:latin typeface="Calibri Light" panose="020F0302020204030204" pitchFamily="34" charset="0"/>
                </a:rPr>
                <a:t>guidelines</a:t>
              </a:r>
              <a:endParaRPr lang="en-US" sz="1400" dirty="0">
                <a:solidFill>
                  <a:prstClr val="black"/>
                </a:solidFill>
                <a:latin typeface="Calibri Light" panose="020F0302020204030204" pitchFamily="34" charset="0"/>
              </a:endParaRPr>
            </a:p>
            <a:p>
              <a:pPr marL="285750" indent="-285750">
                <a:buFont typeface="Wingdings" panose="05000000000000000000" pitchFamily="2" charset="2"/>
                <a:buChar char="§"/>
              </a:pPr>
              <a:r>
                <a:rPr lang="en-US" sz="1400" b="1" dirty="0">
                  <a:solidFill>
                    <a:prstClr val="black"/>
                  </a:solidFill>
                  <a:latin typeface="Calibri Light" panose="020F0302020204030204" pitchFamily="34" charset="0"/>
                </a:rPr>
                <a:t>Impact </a:t>
              </a:r>
              <a:r>
                <a:rPr lang="en-US" sz="1400" b="1" dirty="0" smtClean="0">
                  <a:solidFill>
                    <a:prstClr val="black"/>
                  </a:solidFill>
                  <a:latin typeface="Calibri Light" panose="020F0302020204030204" pitchFamily="34" charset="0"/>
                </a:rPr>
                <a:t>Analysis</a:t>
              </a:r>
              <a:r>
                <a:rPr lang="en-US" sz="1400" dirty="0" smtClean="0">
                  <a:solidFill>
                    <a:prstClr val="black"/>
                  </a:solidFill>
                  <a:latin typeface="Calibri Light" panose="020F0302020204030204" pitchFamily="34" charset="0"/>
                </a:rPr>
                <a:t> </a:t>
              </a:r>
              <a:r>
                <a:rPr lang="en-US" sz="1400" dirty="0">
                  <a:solidFill>
                    <a:prstClr val="black"/>
                  </a:solidFill>
                  <a:latin typeface="Calibri Light" panose="020F0302020204030204" pitchFamily="34" charset="0"/>
                </a:rPr>
                <a:t>at high level to take appropriate actions by standards group for future actions</a:t>
              </a:r>
            </a:p>
          </p:txBody>
        </p:sp>
        <p:sp>
          <p:nvSpPr>
            <p:cNvPr id="112" name="TextBox 148"/>
            <p:cNvSpPr txBox="1"/>
            <p:nvPr/>
          </p:nvSpPr>
          <p:spPr>
            <a:xfrm>
              <a:off x="5590088" y="1268264"/>
              <a:ext cx="3704502" cy="61316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016AA3"/>
                  </a:solidFill>
                </a:rPr>
                <a:t>Objective 3: Adherence to </a:t>
              </a:r>
              <a:r>
                <a:rPr lang="en-US" b="1" dirty="0" smtClean="0">
                  <a:solidFill>
                    <a:srgbClr val="016AA3"/>
                  </a:solidFill>
                </a:rPr>
                <a:t>Standards &amp; Compliance Metrics </a:t>
              </a:r>
              <a:endParaRPr lang="en-US" b="1" dirty="0">
                <a:solidFill>
                  <a:srgbClr val="016AA3"/>
                </a:solidFill>
              </a:endParaRPr>
            </a:p>
          </p:txBody>
        </p:sp>
      </p:grpSp>
      <p:grpSp>
        <p:nvGrpSpPr>
          <p:cNvPr id="113" name="Group 112"/>
          <p:cNvGrpSpPr/>
          <p:nvPr/>
        </p:nvGrpSpPr>
        <p:grpSpPr>
          <a:xfrm>
            <a:off x="4139333" y="831053"/>
            <a:ext cx="4306532" cy="3963616"/>
            <a:chOff x="3636465" y="1331715"/>
            <a:chExt cx="5008647" cy="4734432"/>
          </a:xfrm>
        </p:grpSpPr>
        <p:grpSp>
          <p:nvGrpSpPr>
            <p:cNvPr id="114" name="Group 113"/>
            <p:cNvGrpSpPr/>
            <p:nvPr/>
          </p:nvGrpSpPr>
          <p:grpSpPr>
            <a:xfrm>
              <a:off x="4035805" y="1635434"/>
              <a:ext cx="4429125" cy="4430713"/>
              <a:chOff x="2236788" y="1781175"/>
              <a:chExt cx="4429125" cy="4430713"/>
            </a:xfrm>
            <a:solidFill>
              <a:srgbClr val="FEA34F"/>
            </a:solidFill>
            <a:effectLst>
              <a:outerShdw blurRad="38100" dist="25400" dir="5400000" algn="ctr" rotWithShape="0">
                <a:srgbClr val="000000">
                  <a:alpha val="20000"/>
                </a:srgbClr>
              </a:outerShdw>
            </a:effectLst>
          </p:grpSpPr>
          <p:sp>
            <p:nvSpPr>
              <p:cNvPr id="179" name="Freeform 178"/>
              <p:cNvSpPr>
                <a:spLocks/>
              </p:cNvSpPr>
              <p:nvPr/>
            </p:nvSpPr>
            <p:spPr bwMode="auto">
              <a:xfrm>
                <a:off x="2555875" y="2081213"/>
                <a:ext cx="458788" cy="458788"/>
              </a:xfrm>
              <a:custGeom>
                <a:avLst/>
                <a:gdLst>
                  <a:gd name="T0" fmla="*/ 250 w 289"/>
                  <a:gd name="T1" fmla="*/ 289 h 289"/>
                  <a:gd name="T2" fmla="*/ 0 w 289"/>
                  <a:gd name="T3" fmla="*/ 38 h 289"/>
                  <a:gd name="T4" fmla="*/ 38 w 289"/>
                  <a:gd name="T5" fmla="*/ 0 h 289"/>
                  <a:gd name="T6" fmla="*/ 289 w 289"/>
                  <a:gd name="T7" fmla="*/ 250 h 289"/>
                  <a:gd name="T8" fmla="*/ 250 w 289"/>
                  <a:gd name="T9" fmla="*/ 289 h 289"/>
                </a:gdLst>
                <a:ahLst/>
                <a:cxnLst>
                  <a:cxn ang="0">
                    <a:pos x="T0" y="T1"/>
                  </a:cxn>
                  <a:cxn ang="0">
                    <a:pos x="T2" y="T3"/>
                  </a:cxn>
                  <a:cxn ang="0">
                    <a:pos x="T4" y="T5"/>
                  </a:cxn>
                  <a:cxn ang="0">
                    <a:pos x="T6" y="T7"/>
                  </a:cxn>
                  <a:cxn ang="0">
                    <a:pos x="T8" y="T9"/>
                  </a:cxn>
                </a:cxnLst>
                <a:rect l="0" t="0" r="r" b="b"/>
                <a:pathLst>
                  <a:path w="289" h="289">
                    <a:moveTo>
                      <a:pt x="250" y="289"/>
                    </a:moveTo>
                    <a:lnTo>
                      <a:pt x="0" y="38"/>
                    </a:lnTo>
                    <a:lnTo>
                      <a:pt x="38" y="0"/>
                    </a:lnTo>
                    <a:lnTo>
                      <a:pt x="289" y="250"/>
                    </a:lnTo>
                    <a:lnTo>
                      <a:pt x="250" y="28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80" name="Freeform 179"/>
              <p:cNvSpPr>
                <a:spLocks/>
              </p:cNvSpPr>
              <p:nvPr/>
            </p:nvSpPr>
            <p:spPr bwMode="auto">
              <a:xfrm>
                <a:off x="2482850" y="2008188"/>
                <a:ext cx="215900" cy="215900"/>
              </a:xfrm>
              <a:custGeom>
                <a:avLst/>
                <a:gdLst>
                  <a:gd name="T0" fmla="*/ 78 w 95"/>
                  <a:gd name="T1" fmla="*/ 17 h 95"/>
                  <a:gd name="T2" fmla="*/ 17 w 95"/>
                  <a:gd name="T3" fmla="*/ 17 h 95"/>
                  <a:gd name="T4" fmla="*/ 17 w 95"/>
                  <a:gd name="T5" fmla="*/ 78 h 95"/>
                  <a:gd name="T6" fmla="*/ 78 w 95"/>
                  <a:gd name="T7" fmla="*/ 78 h 95"/>
                  <a:gd name="T8" fmla="*/ 78 w 95"/>
                  <a:gd name="T9" fmla="*/ 17 h 95"/>
                </a:gdLst>
                <a:ahLst/>
                <a:cxnLst>
                  <a:cxn ang="0">
                    <a:pos x="T0" y="T1"/>
                  </a:cxn>
                  <a:cxn ang="0">
                    <a:pos x="T2" y="T3"/>
                  </a:cxn>
                  <a:cxn ang="0">
                    <a:pos x="T4" y="T5"/>
                  </a:cxn>
                  <a:cxn ang="0">
                    <a:pos x="T6" y="T7"/>
                  </a:cxn>
                  <a:cxn ang="0">
                    <a:pos x="T8" y="T9"/>
                  </a:cxn>
                </a:cxnLst>
                <a:rect l="0" t="0" r="r" b="b"/>
                <a:pathLst>
                  <a:path w="95" h="95">
                    <a:moveTo>
                      <a:pt x="78" y="17"/>
                    </a:moveTo>
                    <a:cubicBezTo>
                      <a:pt x="61" y="0"/>
                      <a:pt x="34" y="0"/>
                      <a:pt x="17" y="17"/>
                    </a:cubicBezTo>
                    <a:cubicBezTo>
                      <a:pt x="0" y="34"/>
                      <a:pt x="0" y="61"/>
                      <a:pt x="17" y="78"/>
                    </a:cubicBezTo>
                    <a:cubicBezTo>
                      <a:pt x="34" y="95"/>
                      <a:pt x="61" y="95"/>
                      <a:pt x="78" y="78"/>
                    </a:cubicBezTo>
                    <a:cubicBezTo>
                      <a:pt x="95" y="61"/>
                      <a:pt x="95" y="34"/>
                      <a:pt x="78"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81" name="Freeform 180"/>
              <p:cNvSpPr>
                <a:spLocks/>
              </p:cNvSpPr>
              <p:nvPr/>
            </p:nvSpPr>
            <p:spPr bwMode="auto">
              <a:xfrm>
                <a:off x="2236788" y="1781175"/>
                <a:ext cx="4429125" cy="4430713"/>
              </a:xfrm>
              <a:custGeom>
                <a:avLst/>
                <a:gdLst>
                  <a:gd name="T0" fmla="*/ 975 w 1950"/>
                  <a:gd name="T1" fmla="*/ 1951 h 1951"/>
                  <a:gd name="T2" fmla="*/ 285 w 1950"/>
                  <a:gd name="T3" fmla="*/ 1665 h 1951"/>
                  <a:gd name="T4" fmla="*/ 0 w 1950"/>
                  <a:gd name="T5" fmla="*/ 976 h 1951"/>
                  <a:gd name="T6" fmla="*/ 285 w 1950"/>
                  <a:gd name="T7" fmla="*/ 286 h 1951"/>
                  <a:gd name="T8" fmla="*/ 975 w 1950"/>
                  <a:gd name="T9" fmla="*/ 0 h 1951"/>
                  <a:gd name="T10" fmla="*/ 1019 w 1950"/>
                  <a:gd name="T11" fmla="*/ 44 h 1951"/>
                  <a:gd name="T12" fmla="*/ 975 w 1950"/>
                  <a:gd name="T13" fmla="*/ 89 h 1951"/>
                  <a:gd name="T14" fmla="*/ 348 w 1950"/>
                  <a:gd name="T15" fmla="*/ 348 h 1951"/>
                  <a:gd name="T16" fmla="*/ 88 w 1950"/>
                  <a:gd name="T17" fmla="*/ 976 h 1951"/>
                  <a:gd name="T18" fmla="*/ 348 w 1950"/>
                  <a:gd name="T19" fmla="*/ 1603 h 1951"/>
                  <a:gd name="T20" fmla="*/ 975 w 1950"/>
                  <a:gd name="T21" fmla="*/ 1862 h 1951"/>
                  <a:gd name="T22" fmla="*/ 1602 w 1950"/>
                  <a:gd name="T23" fmla="*/ 1603 h 1951"/>
                  <a:gd name="T24" fmla="*/ 1862 w 1950"/>
                  <a:gd name="T25" fmla="*/ 976 h 1951"/>
                  <a:gd name="T26" fmla="*/ 1906 w 1950"/>
                  <a:gd name="T27" fmla="*/ 931 h 1951"/>
                  <a:gd name="T28" fmla="*/ 1950 w 1950"/>
                  <a:gd name="T29" fmla="*/ 976 h 1951"/>
                  <a:gd name="T30" fmla="*/ 1665 w 1950"/>
                  <a:gd name="T31" fmla="*/ 1665 h 1951"/>
                  <a:gd name="T32" fmla="*/ 975 w 1950"/>
                  <a:gd name="T33" fmla="*/ 1951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0" h="1951">
                    <a:moveTo>
                      <a:pt x="975" y="1951"/>
                    </a:moveTo>
                    <a:cubicBezTo>
                      <a:pt x="715" y="1951"/>
                      <a:pt x="470" y="1849"/>
                      <a:pt x="285" y="1665"/>
                    </a:cubicBezTo>
                    <a:cubicBezTo>
                      <a:pt x="101" y="1481"/>
                      <a:pt x="0" y="1236"/>
                      <a:pt x="0" y="976"/>
                    </a:cubicBezTo>
                    <a:cubicBezTo>
                      <a:pt x="0" y="715"/>
                      <a:pt x="101" y="470"/>
                      <a:pt x="285" y="286"/>
                    </a:cubicBezTo>
                    <a:cubicBezTo>
                      <a:pt x="470" y="102"/>
                      <a:pt x="715" y="0"/>
                      <a:pt x="975" y="0"/>
                    </a:cubicBezTo>
                    <a:cubicBezTo>
                      <a:pt x="1000" y="0"/>
                      <a:pt x="1019" y="20"/>
                      <a:pt x="1019" y="44"/>
                    </a:cubicBezTo>
                    <a:cubicBezTo>
                      <a:pt x="1019" y="69"/>
                      <a:pt x="1000" y="89"/>
                      <a:pt x="975" y="89"/>
                    </a:cubicBezTo>
                    <a:cubicBezTo>
                      <a:pt x="738" y="89"/>
                      <a:pt x="516" y="181"/>
                      <a:pt x="348" y="348"/>
                    </a:cubicBezTo>
                    <a:cubicBezTo>
                      <a:pt x="181" y="516"/>
                      <a:pt x="88" y="739"/>
                      <a:pt x="88" y="976"/>
                    </a:cubicBezTo>
                    <a:cubicBezTo>
                      <a:pt x="88" y="1212"/>
                      <a:pt x="181" y="1435"/>
                      <a:pt x="348" y="1603"/>
                    </a:cubicBezTo>
                    <a:cubicBezTo>
                      <a:pt x="516" y="1770"/>
                      <a:pt x="738" y="1862"/>
                      <a:pt x="975" y="1862"/>
                    </a:cubicBezTo>
                    <a:cubicBezTo>
                      <a:pt x="1212" y="1862"/>
                      <a:pt x="1435" y="1770"/>
                      <a:pt x="1602" y="1603"/>
                    </a:cubicBezTo>
                    <a:cubicBezTo>
                      <a:pt x="1770" y="1435"/>
                      <a:pt x="1862" y="1212"/>
                      <a:pt x="1862" y="976"/>
                    </a:cubicBezTo>
                    <a:cubicBezTo>
                      <a:pt x="1862" y="951"/>
                      <a:pt x="1882" y="931"/>
                      <a:pt x="1906" y="931"/>
                    </a:cubicBezTo>
                    <a:cubicBezTo>
                      <a:pt x="1931" y="931"/>
                      <a:pt x="1950" y="951"/>
                      <a:pt x="1950" y="976"/>
                    </a:cubicBezTo>
                    <a:cubicBezTo>
                      <a:pt x="1950" y="1236"/>
                      <a:pt x="1849" y="1481"/>
                      <a:pt x="1665" y="1665"/>
                    </a:cubicBezTo>
                    <a:cubicBezTo>
                      <a:pt x="1481" y="1849"/>
                      <a:pt x="1236" y="1951"/>
                      <a:pt x="975" y="195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15" name="Group 114"/>
            <p:cNvGrpSpPr/>
            <p:nvPr/>
          </p:nvGrpSpPr>
          <p:grpSpPr>
            <a:xfrm>
              <a:off x="4858130" y="1937058"/>
              <a:ext cx="3306763" cy="3295650"/>
              <a:chOff x="3059113" y="2082800"/>
              <a:chExt cx="3306763" cy="3295650"/>
            </a:xfrm>
            <a:solidFill>
              <a:srgbClr val="46B688"/>
            </a:solidFill>
            <a:effectLst>
              <a:outerShdw blurRad="38100" dist="25400" dir="5400000" algn="ctr" rotWithShape="0">
                <a:srgbClr val="000000">
                  <a:alpha val="20000"/>
                </a:srgbClr>
              </a:outerShdw>
            </a:effectLst>
          </p:grpSpPr>
          <p:sp>
            <p:nvSpPr>
              <p:cNvPr id="176" name="Freeform 175"/>
              <p:cNvSpPr>
                <a:spLocks/>
              </p:cNvSpPr>
              <p:nvPr/>
            </p:nvSpPr>
            <p:spPr bwMode="auto">
              <a:xfrm>
                <a:off x="5705475" y="2265363"/>
                <a:ext cx="458788" cy="458788"/>
              </a:xfrm>
              <a:custGeom>
                <a:avLst/>
                <a:gdLst>
                  <a:gd name="T0" fmla="*/ 38 w 289"/>
                  <a:gd name="T1" fmla="*/ 289 h 289"/>
                  <a:gd name="T2" fmla="*/ 0 w 289"/>
                  <a:gd name="T3" fmla="*/ 250 h 289"/>
                  <a:gd name="T4" fmla="*/ 249 w 289"/>
                  <a:gd name="T5" fmla="*/ 0 h 289"/>
                  <a:gd name="T6" fmla="*/ 289 w 289"/>
                  <a:gd name="T7" fmla="*/ 40 h 289"/>
                  <a:gd name="T8" fmla="*/ 38 w 289"/>
                  <a:gd name="T9" fmla="*/ 289 h 289"/>
                </a:gdLst>
                <a:ahLst/>
                <a:cxnLst>
                  <a:cxn ang="0">
                    <a:pos x="T0" y="T1"/>
                  </a:cxn>
                  <a:cxn ang="0">
                    <a:pos x="T2" y="T3"/>
                  </a:cxn>
                  <a:cxn ang="0">
                    <a:pos x="T4" y="T5"/>
                  </a:cxn>
                  <a:cxn ang="0">
                    <a:pos x="T6" y="T7"/>
                  </a:cxn>
                  <a:cxn ang="0">
                    <a:pos x="T8" y="T9"/>
                  </a:cxn>
                </a:cxnLst>
                <a:rect l="0" t="0" r="r" b="b"/>
                <a:pathLst>
                  <a:path w="289" h="289">
                    <a:moveTo>
                      <a:pt x="38" y="289"/>
                    </a:moveTo>
                    <a:lnTo>
                      <a:pt x="0" y="250"/>
                    </a:lnTo>
                    <a:lnTo>
                      <a:pt x="249" y="0"/>
                    </a:lnTo>
                    <a:lnTo>
                      <a:pt x="289" y="40"/>
                    </a:lnTo>
                    <a:lnTo>
                      <a:pt x="38" y="289"/>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7" name="Freeform 176"/>
              <p:cNvSpPr>
                <a:spLocks/>
              </p:cNvSpPr>
              <p:nvPr/>
            </p:nvSpPr>
            <p:spPr bwMode="auto">
              <a:xfrm>
                <a:off x="6021388" y="2192338"/>
                <a:ext cx="215900" cy="215900"/>
              </a:xfrm>
              <a:custGeom>
                <a:avLst/>
                <a:gdLst>
                  <a:gd name="T0" fmla="*/ 78 w 95"/>
                  <a:gd name="T1" fmla="*/ 78 h 95"/>
                  <a:gd name="T2" fmla="*/ 78 w 95"/>
                  <a:gd name="T3" fmla="*/ 17 h 95"/>
                  <a:gd name="T4" fmla="*/ 17 w 95"/>
                  <a:gd name="T5" fmla="*/ 17 h 95"/>
                  <a:gd name="T6" fmla="*/ 17 w 95"/>
                  <a:gd name="T7" fmla="*/ 78 h 95"/>
                  <a:gd name="T8" fmla="*/ 78 w 95"/>
                  <a:gd name="T9" fmla="*/ 78 h 95"/>
                </a:gdLst>
                <a:ahLst/>
                <a:cxnLst>
                  <a:cxn ang="0">
                    <a:pos x="T0" y="T1"/>
                  </a:cxn>
                  <a:cxn ang="0">
                    <a:pos x="T2" y="T3"/>
                  </a:cxn>
                  <a:cxn ang="0">
                    <a:pos x="T4" y="T5"/>
                  </a:cxn>
                  <a:cxn ang="0">
                    <a:pos x="T6" y="T7"/>
                  </a:cxn>
                  <a:cxn ang="0">
                    <a:pos x="T8" y="T9"/>
                  </a:cxn>
                </a:cxnLst>
                <a:rect l="0" t="0" r="r" b="b"/>
                <a:pathLst>
                  <a:path w="95" h="95">
                    <a:moveTo>
                      <a:pt x="78" y="78"/>
                    </a:moveTo>
                    <a:cubicBezTo>
                      <a:pt x="95" y="61"/>
                      <a:pt x="95" y="34"/>
                      <a:pt x="78" y="17"/>
                    </a:cubicBezTo>
                    <a:cubicBezTo>
                      <a:pt x="61" y="0"/>
                      <a:pt x="34" y="0"/>
                      <a:pt x="17" y="17"/>
                    </a:cubicBezTo>
                    <a:cubicBezTo>
                      <a:pt x="0" y="34"/>
                      <a:pt x="0" y="61"/>
                      <a:pt x="17" y="78"/>
                    </a:cubicBezTo>
                    <a:cubicBezTo>
                      <a:pt x="34" y="95"/>
                      <a:pt x="61" y="95"/>
                      <a:pt x="78" y="78"/>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8" name="Freeform 177"/>
              <p:cNvSpPr>
                <a:spLocks/>
              </p:cNvSpPr>
              <p:nvPr/>
            </p:nvSpPr>
            <p:spPr bwMode="auto">
              <a:xfrm>
                <a:off x="3059113" y="2082800"/>
                <a:ext cx="3306763" cy="3295650"/>
              </a:xfrm>
              <a:custGeom>
                <a:avLst/>
                <a:gdLst>
                  <a:gd name="T0" fmla="*/ 1178 w 1456"/>
                  <a:gd name="T1" fmla="*/ 1451 h 1451"/>
                  <a:gd name="T2" fmla="*/ 1146 w 1456"/>
                  <a:gd name="T3" fmla="*/ 1438 h 1451"/>
                  <a:gd name="T4" fmla="*/ 1146 w 1456"/>
                  <a:gd name="T5" fmla="*/ 1376 h 1451"/>
                  <a:gd name="T6" fmla="*/ 1367 w 1456"/>
                  <a:gd name="T7" fmla="*/ 843 h 1451"/>
                  <a:gd name="T8" fmla="*/ 1146 w 1456"/>
                  <a:gd name="T9" fmla="*/ 309 h 1451"/>
                  <a:gd name="T10" fmla="*/ 613 w 1456"/>
                  <a:gd name="T11" fmla="*/ 88 h 1451"/>
                  <a:gd name="T12" fmla="*/ 80 w 1456"/>
                  <a:gd name="T13" fmla="*/ 309 h 1451"/>
                  <a:gd name="T14" fmla="*/ 17 w 1456"/>
                  <a:gd name="T15" fmla="*/ 309 h 1451"/>
                  <a:gd name="T16" fmla="*/ 17 w 1456"/>
                  <a:gd name="T17" fmla="*/ 247 h 1451"/>
                  <a:gd name="T18" fmla="*/ 613 w 1456"/>
                  <a:gd name="T19" fmla="*/ 0 h 1451"/>
                  <a:gd name="T20" fmla="*/ 1209 w 1456"/>
                  <a:gd name="T21" fmla="*/ 247 h 1451"/>
                  <a:gd name="T22" fmla="*/ 1456 w 1456"/>
                  <a:gd name="T23" fmla="*/ 843 h 1451"/>
                  <a:gd name="T24" fmla="*/ 1209 w 1456"/>
                  <a:gd name="T25" fmla="*/ 1438 h 1451"/>
                  <a:gd name="T26" fmla="*/ 1178 w 1456"/>
                  <a:gd name="T27" fmla="*/ 145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56" h="1451">
                    <a:moveTo>
                      <a:pt x="1178" y="1451"/>
                    </a:moveTo>
                    <a:cubicBezTo>
                      <a:pt x="1166" y="1451"/>
                      <a:pt x="1155" y="1447"/>
                      <a:pt x="1146" y="1438"/>
                    </a:cubicBezTo>
                    <a:cubicBezTo>
                      <a:pt x="1129" y="1421"/>
                      <a:pt x="1129" y="1393"/>
                      <a:pt x="1146" y="1376"/>
                    </a:cubicBezTo>
                    <a:cubicBezTo>
                      <a:pt x="1289" y="1233"/>
                      <a:pt x="1367" y="1044"/>
                      <a:pt x="1367" y="843"/>
                    </a:cubicBezTo>
                    <a:cubicBezTo>
                      <a:pt x="1367" y="641"/>
                      <a:pt x="1289" y="452"/>
                      <a:pt x="1146" y="309"/>
                    </a:cubicBezTo>
                    <a:cubicBezTo>
                      <a:pt x="1004" y="167"/>
                      <a:pt x="814" y="88"/>
                      <a:pt x="613" y="88"/>
                    </a:cubicBezTo>
                    <a:cubicBezTo>
                      <a:pt x="412" y="88"/>
                      <a:pt x="222" y="167"/>
                      <a:pt x="80" y="309"/>
                    </a:cubicBezTo>
                    <a:cubicBezTo>
                      <a:pt x="63" y="327"/>
                      <a:pt x="35" y="327"/>
                      <a:pt x="17" y="309"/>
                    </a:cubicBezTo>
                    <a:cubicBezTo>
                      <a:pt x="0" y="292"/>
                      <a:pt x="0" y="264"/>
                      <a:pt x="17" y="247"/>
                    </a:cubicBezTo>
                    <a:cubicBezTo>
                      <a:pt x="176" y="88"/>
                      <a:pt x="388" y="0"/>
                      <a:pt x="613" y="0"/>
                    </a:cubicBezTo>
                    <a:cubicBezTo>
                      <a:pt x="838" y="0"/>
                      <a:pt x="1050" y="88"/>
                      <a:pt x="1209" y="247"/>
                    </a:cubicBezTo>
                    <a:cubicBezTo>
                      <a:pt x="1368" y="406"/>
                      <a:pt x="1456" y="617"/>
                      <a:pt x="1456" y="843"/>
                    </a:cubicBezTo>
                    <a:cubicBezTo>
                      <a:pt x="1456" y="1068"/>
                      <a:pt x="1368" y="1279"/>
                      <a:pt x="1209" y="1438"/>
                    </a:cubicBezTo>
                    <a:cubicBezTo>
                      <a:pt x="1200" y="1447"/>
                      <a:pt x="1189" y="1451"/>
                      <a:pt x="1178" y="1451"/>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16" name="Group 115"/>
            <p:cNvGrpSpPr/>
            <p:nvPr/>
          </p:nvGrpSpPr>
          <p:grpSpPr>
            <a:xfrm>
              <a:off x="5144117" y="2725066"/>
              <a:ext cx="3230565" cy="3241332"/>
              <a:chOff x="3178175" y="2724150"/>
              <a:chExt cx="3736976" cy="3735388"/>
            </a:xfrm>
            <a:effectLst>
              <a:outerShdw blurRad="38100" dist="25400" dir="5400000" algn="ctr" rotWithShape="0">
                <a:srgbClr val="000000">
                  <a:alpha val="20000"/>
                </a:srgbClr>
              </a:outerShdw>
            </a:effectLst>
          </p:grpSpPr>
          <p:sp>
            <p:nvSpPr>
              <p:cNvPr id="152" name="Freeform 151"/>
              <p:cNvSpPr>
                <a:spLocks/>
              </p:cNvSpPr>
              <p:nvPr/>
            </p:nvSpPr>
            <p:spPr bwMode="auto">
              <a:xfrm>
                <a:off x="5230813" y="4776788"/>
                <a:ext cx="792163" cy="792163"/>
              </a:xfrm>
              <a:custGeom>
                <a:avLst/>
                <a:gdLst>
                  <a:gd name="T0" fmla="*/ 382 w 499"/>
                  <a:gd name="T1" fmla="*/ 499 h 499"/>
                  <a:gd name="T2" fmla="*/ 499 w 499"/>
                  <a:gd name="T3" fmla="*/ 380 h 499"/>
                  <a:gd name="T4" fmla="*/ 117 w 499"/>
                  <a:gd name="T5" fmla="*/ 0 h 499"/>
                  <a:gd name="T6" fmla="*/ 0 w 499"/>
                  <a:gd name="T7" fmla="*/ 117 h 499"/>
                  <a:gd name="T8" fmla="*/ 382 w 499"/>
                  <a:gd name="T9" fmla="*/ 499 h 499"/>
                </a:gdLst>
                <a:ahLst/>
                <a:cxnLst>
                  <a:cxn ang="0">
                    <a:pos x="T0" y="T1"/>
                  </a:cxn>
                  <a:cxn ang="0">
                    <a:pos x="T2" y="T3"/>
                  </a:cxn>
                  <a:cxn ang="0">
                    <a:pos x="T4" y="T5"/>
                  </a:cxn>
                  <a:cxn ang="0">
                    <a:pos x="T6" y="T7"/>
                  </a:cxn>
                  <a:cxn ang="0">
                    <a:pos x="T8" y="T9"/>
                  </a:cxn>
                </a:cxnLst>
                <a:rect l="0" t="0" r="r" b="b"/>
                <a:pathLst>
                  <a:path w="499" h="499">
                    <a:moveTo>
                      <a:pt x="382" y="499"/>
                    </a:moveTo>
                    <a:lnTo>
                      <a:pt x="499" y="380"/>
                    </a:lnTo>
                    <a:lnTo>
                      <a:pt x="117" y="0"/>
                    </a:lnTo>
                    <a:lnTo>
                      <a:pt x="0" y="117"/>
                    </a:lnTo>
                    <a:lnTo>
                      <a:pt x="382" y="499"/>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3" name="Freeform 152"/>
              <p:cNvSpPr>
                <a:spLocks/>
              </p:cNvSpPr>
              <p:nvPr/>
            </p:nvSpPr>
            <p:spPr bwMode="auto">
              <a:xfrm>
                <a:off x="5230813" y="4776788"/>
                <a:ext cx="792163" cy="792163"/>
              </a:xfrm>
              <a:custGeom>
                <a:avLst/>
                <a:gdLst>
                  <a:gd name="T0" fmla="*/ 382 w 499"/>
                  <a:gd name="T1" fmla="*/ 499 h 499"/>
                  <a:gd name="T2" fmla="*/ 499 w 499"/>
                  <a:gd name="T3" fmla="*/ 380 h 499"/>
                  <a:gd name="T4" fmla="*/ 117 w 499"/>
                  <a:gd name="T5" fmla="*/ 0 h 499"/>
                  <a:gd name="T6" fmla="*/ 0 w 499"/>
                  <a:gd name="T7" fmla="*/ 117 h 499"/>
                  <a:gd name="T8" fmla="*/ 382 w 499"/>
                  <a:gd name="T9" fmla="*/ 499 h 499"/>
                </a:gdLst>
                <a:ahLst/>
                <a:cxnLst>
                  <a:cxn ang="0">
                    <a:pos x="T0" y="T1"/>
                  </a:cxn>
                  <a:cxn ang="0">
                    <a:pos x="T2" y="T3"/>
                  </a:cxn>
                  <a:cxn ang="0">
                    <a:pos x="T4" y="T5"/>
                  </a:cxn>
                  <a:cxn ang="0">
                    <a:pos x="T6" y="T7"/>
                  </a:cxn>
                  <a:cxn ang="0">
                    <a:pos x="T8" y="T9"/>
                  </a:cxn>
                </a:cxnLst>
                <a:rect l="0" t="0" r="r" b="b"/>
                <a:pathLst>
                  <a:path w="499" h="499">
                    <a:moveTo>
                      <a:pt x="382" y="499"/>
                    </a:moveTo>
                    <a:lnTo>
                      <a:pt x="499" y="380"/>
                    </a:lnTo>
                    <a:lnTo>
                      <a:pt x="117" y="0"/>
                    </a:lnTo>
                    <a:lnTo>
                      <a:pt x="0" y="117"/>
                    </a:lnTo>
                    <a:lnTo>
                      <a:pt x="382" y="4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4" name="Freeform 153"/>
              <p:cNvSpPr>
                <a:spLocks/>
              </p:cNvSpPr>
              <p:nvPr/>
            </p:nvSpPr>
            <p:spPr bwMode="auto">
              <a:xfrm>
                <a:off x="5241925" y="4926013"/>
                <a:ext cx="631825" cy="631825"/>
              </a:xfrm>
              <a:custGeom>
                <a:avLst/>
                <a:gdLst>
                  <a:gd name="T0" fmla="*/ 382 w 398"/>
                  <a:gd name="T1" fmla="*/ 398 h 398"/>
                  <a:gd name="T2" fmla="*/ 398 w 398"/>
                  <a:gd name="T3" fmla="*/ 381 h 398"/>
                  <a:gd name="T4" fmla="*/ 16 w 398"/>
                  <a:gd name="T5" fmla="*/ 0 h 398"/>
                  <a:gd name="T6" fmla="*/ 0 w 398"/>
                  <a:gd name="T7" fmla="*/ 16 h 398"/>
                  <a:gd name="T8" fmla="*/ 382 w 398"/>
                  <a:gd name="T9" fmla="*/ 398 h 398"/>
                </a:gdLst>
                <a:ahLst/>
                <a:cxnLst>
                  <a:cxn ang="0">
                    <a:pos x="T0" y="T1"/>
                  </a:cxn>
                  <a:cxn ang="0">
                    <a:pos x="T2" y="T3"/>
                  </a:cxn>
                  <a:cxn ang="0">
                    <a:pos x="T4" y="T5"/>
                  </a:cxn>
                  <a:cxn ang="0">
                    <a:pos x="T6" y="T7"/>
                  </a:cxn>
                  <a:cxn ang="0">
                    <a:pos x="T8" y="T9"/>
                  </a:cxn>
                </a:cxnLst>
                <a:rect l="0" t="0" r="r" b="b"/>
                <a:pathLst>
                  <a:path w="398" h="398">
                    <a:moveTo>
                      <a:pt x="382" y="398"/>
                    </a:moveTo>
                    <a:lnTo>
                      <a:pt x="398" y="381"/>
                    </a:lnTo>
                    <a:lnTo>
                      <a:pt x="16" y="0"/>
                    </a:lnTo>
                    <a:lnTo>
                      <a:pt x="0" y="16"/>
                    </a:lnTo>
                    <a:lnTo>
                      <a:pt x="382" y="39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5" name="Freeform 154"/>
              <p:cNvSpPr>
                <a:spLocks/>
              </p:cNvSpPr>
              <p:nvPr/>
            </p:nvSpPr>
            <p:spPr bwMode="auto">
              <a:xfrm>
                <a:off x="5241925" y="4926013"/>
                <a:ext cx="631825" cy="631825"/>
              </a:xfrm>
              <a:custGeom>
                <a:avLst/>
                <a:gdLst>
                  <a:gd name="T0" fmla="*/ 382 w 398"/>
                  <a:gd name="T1" fmla="*/ 398 h 398"/>
                  <a:gd name="T2" fmla="*/ 398 w 398"/>
                  <a:gd name="T3" fmla="*/ 381 h 398"/>
                  <a:gd name="T4" fmla="*/ 16 w 398"/>
                  <a:gd name="T5" fmla="*/ 0 h 398"/>
                  <a:gd name="T6" fmla="*/ 0 w 398"/>
                  <a:gd name="T7" fmla="*/ 16 h 398"/>
                  <a:gd name="T8" fmla="*/ 382 w 398"/>
                  <a:gd name="T9" fmla="*/ 398 h 398"/>
                </a:gdLst>
                <a:ahLst/>
                <a:cxnLst>
                  <a:cxn ang="0">
                    <a:pos x="T0" y="T1"/>
                  </a:cxn>
                  <a:cxn ang="0">
                    <a:pos x="T2" y="T3"/>
                  </a:cxn>
                  <a:cxn ang="0">
                    <a:pos x="T4" y="T5"/>
                  </a:cxn>
                  <a:cxn ang="0">
                    <a:pos x="T6" y="T7"/>
                  </a:cxn>
                  <a:cxn ang="0">
                    <a:pos x="T8" y="T9"/>
                  </a:cxn>
                </a:cxnLst>
                <a:rect l="0" t="0" r="r" b="b"/>
                <a:pathLst>
                  <a:path w="398" h="398">
                    <a:moveTo>
                      <a:pt x="382" y="398"/>
                    </a:moveTo>
                    <a:lnTo>
                      <a:pt x="398" y="381"/>
                    </a:lnTo>
                    <a:lnTo>
                      <a:pt x="16" y="0"/>
                    </a:lnTo>
                    <a:lnTo>
                      <a:pt x="0" y="16"/>
                    </a:lnTo>
                    <a:lnTo>
                      <a:pt x="382" y="3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6" name="Freeform 155"/>
              <p:cNvSpPr>
                <a:spLocks/>
              </p:cNvSpPr>
              <p:nvPr/>
            </p:nvSpPr>
            <p:spPr bwMode="auto">
              <a:xfrm>
                <a:off x="5278438" y="4905375"/>
                <a:ext cx="615950" cy="615950"/>
              </a:xfrm>
              <a:custGeom>
                <a:avLst/>
                <a:gdLst>
                  <a:gd name="T0" fmla="*/ 380 w 388"/>
                  <a:gd name="T1" fmla="*/ 388 h 388"/>
                  <a:gd name="T2" fmla="*/ 388 w 388"/>
                  <a:gd name="T3" fmla="*/ 382 h 388"/>
                  <a:gd name="T4" fmla="*/ 6 w 388"/>
                  <a:gd name="T5" fmla="*/ 0 h 388"/>
                  <a:gd name="T6" fmla="*/ 0 w 388"/>
                  <a:gd name="T7" fmla="*/ 6 h 388"/>
                  <a:gd name="T8" fmla="*/ 380 w 388"/>
                  <a:gd name="T9" fmla="*/ 388 h 388"/>
                </a:gdLst>
                <a:ahLst/>
                <a:cxnLst>
                  <a:cxn ang="0">
                    <a:pos x="T0" y="T1"/>
                  </a:cxn>
                  <a:cxn ang="0">
                    <a:pos x="T2" y="T3"/>
                  </a:cxn>
                  <a:cxn ang="0">
                    <a:pos x="T4" y="T5"/>
                  </a:cxn>
                  <a:cxn ang="0">
                    <a:pos x="T6" y="T7"/>
                  </a:cxn>
                  <a:cxn ang="0">
                    <a:pos x="T8" y="T9"/>
                  </a:cxn>
                </a:cxnLst>
                <a:rect l="0" t="0" r="r" b="b"/>
                <a:pathLst>
                  <a:path w="388" h="388">
                    <a:moveTo>
                      <a:pt x="380" y="388"/>
                    </a:moveTo>
                    <a:lnTo>
                      <a:pt x="388" y="382"/>
                    </a:lnTo>
                    <a:lnTo>
                      <a:pt x="6" y="0"/>
                    </a:lnTo>
                    <a:lnTo>
                      <a:pt x="0" y="6"/>
                    </a:lnTo>
                    <a:lnTo>
                      <a:pt x="380" y="38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7" name="Freeform 156"/>
              <p:cNvSpPr>
                <a:spLocks/>
              </p:cNvSpPr>
              <p:nvPr/>
            </p:nvSpPr>
            <p:spPr bwMode="auto">
              <a:xfrm>
                <a:off x="5278438" y="4905375"/>
                <a:ext cx="615950" cy="615950"/>
              </a:xfrm>
              <a:custGeom>
                <a:avLst/>
                <a:gdLst>
                  <a:gd name="T0" fmla="*/ 380 w 388"/>
                  <a:gd name="T1" fmla="*/ 388 h 388"/>
                  <a:gd name="T2" fmla="*/ 388 w 388"/>
                  <a:gd name="T3" fmla="*/ 382 h 388"/>
                  <a:gd name="T4" fmla="*/ 6 w 388"/>
                  <a:gd name="T5" fmla="*/ 0 h 388"/>
                  <a:gd name="T6" fmla="*/ 0 w 388"/>
                  <a:gd name="T7" fmla="*/ 6 h 388"/>
                  <a:gd name="T8" fmla="*/ 380 w 388"/>
                  <a:gd name="T9" fmla="*/ 388 h 388"/>
                </a:gdLst>
                <a:ahLst/>
                <a:cxnLst>
                  <a:cxn ang="0">
                    <a:pos x="T0" y="T1"/>
                  </a:cxn>
                  <a:cxn ang="0">
                    <a:pos x="T2" y="T3"/>
                  </a:cxn>
                  <a:cxn ang="0">
                    <a:pos x="T4" y="T5"/>
                  </a:cxn>
                  <a:cxn ang="0">
                    <a:pos x="T6" y="T7"/>
                  </a:cxn>
                  <a:cxn ang="0">
                    <a:pos x="T8" y="T9"/>
                  </a:cxn>
                </a:cxnLst>
                <a:rect l="0" t="0" r="r" b="b"/>
                <a:pathLst>
                  <a:path w="388" h="388">
                    <a:moveTo>
                      <a:pt x="380" y="388"/>
                    </a:moveTo>
                    <a:lnTo>
                      <a:pt x="388" y="382"/>
                    </a:lnTo>
                    <a:lnTo>
                      <a:pt x="6" y="0"/>
                    </a:lnTo>
                    <a:lnTo>
                      <a:pt x="0" y="6"/>
                    </a:lnTo>
                    <a:lnTo>
                      <a:pt x="380" y="3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8" name="Freeform 157"/>
              <p:cNvSpPr>
                <a:spLocks/>
              </p:cNvSpPr>
              <p:nvPr/>
            </p:nvSpPr>
            <p:spPr bwMode="auto">
              <a:xfrm>
                <a:off x="5675313" y="5219700"/>
                <a:ext cx="1239838" cy="1239838"/>
              </a:xfrm>
              <a:custGeom>
                <a:avLst/>
                <a:gdLst>
                  <a:gd name="T0" fmla="*/ 405 w 546"/>
                  <a:gd name="T1" fmla="*/ 535 h 546"/>
                  <a:gd name="T2" fmla="*/ 446 w 546"/>
                  <a:gd name="T3" fmla="*/ 535 h 546"/>
                  <a:gd name="T4" fmla="*/ 534 w 546"/>
                  <a:gd name="T5" fmla="*/ 447 h 546"/>
                  <a:gd name="T6" fmla="*/ 534 w 546"/>
                  <a:gd name="T7" fmla="*/ 405 h 546"/>
                  <a:gd name="T8" fmla="*/ 140 w 546"/>
                  <a:gd name="T9" fmla="*/ 11 h 546"/>
                  <a:gd name="T10" fmla="*/ 99 w 546"/>
                  <a:gd name="T11" fmla="*/ 11 h 546"/>
                  <a:gd name="T12" fmla="*/ 11 w 546"/>
                  <a:gd name="T13" fmla="*/ 100 h 546"/>
                  <a:gd name="T14" fmla="*/ 11 w 546"/>
                  <a:gd name="T15" fmla="*/ 141 h 546"/>
                  <a:gd name="T16" fmla="*/ 405 w 546"/>
                  <a:gd name="T17" fmla="*/ 53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6" h="546">
                    <a:moveTo>
                      <a:pt x="405" y="535"/>
                    </a:moveTo>
                    <a:cubicBezTo>
                      <a:pt x="416" y="546"/>
                      <a:pt x="435" y="546"/>
                      <a:pt x="446" y="535"/>
                    </a:cubicBezTo>
                    <a:cubicBezTo>
                      <a:pt x="534" y="447"/>
                      <a:pt x="534" y="447"/>
                      <a:pt x="534" y="447"/>
                    </a:cubicBezTo>
                    <a:cubicBezTo>
                      <a:pt x="546" y="435"/>
                      <a:pt x="546" y="417"/>
                      <a:pt x="534" y="405"/>
                    </a:cubicBezTo>
                    <a:cubicBezTo>
                      <a:pt x="140" y="11"/>
                      <a:pt x="140" y="11"/>
                      <a:pt x="140" y="11"/>
                    </a:cubicBezTo>
                    <a:cubicBezTo>
                      <a:pt x="129" y="0"/>
                      <a:pt x="111" y="0"/>
                      <a:pt x="99" y="11"/>
                    </a:cubicBezTo>
                    <a:cubicBezTo>
                      <a:pt x="11" y="100"/>
                      <a:pt x="11" y="100"/>
                      <a:pt x="11" y="100"/>
                    </a:cubicBezTo>
                    <a:cubicBezTo>
                      <a:pt x="0" y="111"/>
                      <a:pt x="0" y="130"/>
                      <a:pt x="11" y="141"/>
                    </a:cubicBezTo>
                    <a:cubicBezTo>
                      <a:pt x="405" y="535"/>
                      <a:pt x="405" y="535"/>
                      <a:pt x="405" y="535"/>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9" name="Freeform 158"/>
              <p:cNvSpPr>
                <a:spLocks/>
              </p:cNvSpPr>
              <p:nvPr/>
            </p:nvSpPr>
            <p:spPr bwMode="auto">
              <a:xfrm>
                <a:off x="6724650" y="6369050"/>
                <a:ext cx="30163" cy="28575"/>
              </a:xfrm>
              <a:custGeom>
                <a:avLst/>
                <a:gdLst>
                  <a:gd name="T0" fmla="*/ 19 w 19"/>
                  <a:gd name="T1" fmla="*/ 0 h 18"/>
                  <a:gd name="T2" fmla="*/ 0 w 19"/>
                  <a:gd name="T3" fmla="*/ 18 h 18"/>
                  <a:gd name="T4" fmla="*/ 0 w 19"/>
                  <a:gd name="T5" fmla="*/ 18 h 18"/>
                  <a:gd name="T6" fmla="*/ 19 w 19"/>
                  <a:gd name="T7" fmla="*/ 0 h 18"/>
                </a:gdLst>
                <a:ahLst/>
                <a:cxnLst>
                  <a:cxn ang="0">
                    <a:pos x="T0" y="T1"/>
                  </a:cxn>
                  <a:cxn ang="0">
                    <a:pos x="T2" y="T3"/>
                  </a:cxn>
                  <a:cxn ang="0">
                    <a:pos x="T4" y="T5"/>
                  </a:cxn>
                  <a:cxn ang="0">
                    <a:pos x="T6" y="T7"/>
                  </a:cxn>
                </a:cxnLst>
                <a:rect l="0" t="0" r="r" b="b"/>
                <a:pathLst>
                  <a:path w="19" h="18">
                    <a:moveTo>
                      <a:pt x="19" y="0"/>
                    </a:moveTo>
                    <a:lnTo>
                      <a:pt x="0" y="18"/>
                    </a:lnTo>
                    <a:lnTo>
                      <a:pt x="0" y="18"/>
                    </a:lnTo>
                    <a:lnTo>
                      <a:pt x="19" y="0"/>
                    </a:lnTo>
                    <a:close/>
                  </a:path>
                </a:pathLst>
              </a:custGeom>
              <a:solidFill>
                <a:srgbClr val="C2B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0" name="Freeform 159"/>
              <p:cNvSpPr>
                <a:spLocks/>
              </p:cNvSpPr>
              <p:nvPr/>
            </p:nvSpPr>
            <p:spPr bwMode="auto">
              <a:xfrm>
                <a:off x="6724650" y="6369050"/>
                <a:ext cx="30163" cy="28575"/>
              </a:xfrm>
              <a:custGeom>
                <a:avLst/>
                <a:gdLst>
                  <a:gd name="T0" fmla="*/ 19 w 19"/>
                  <a:gd name="T1" fmla="*/ 0 h 18"/>
                  <a:gd name="T2" fmla="*/ 0 w 19"/>
                  <a:gd name="T3" fmla="*/ 18 h 18"/>
                  <a:gd name="T4" fmla="*/ 0 w 19"/>
                  <a:gd name="T5" fmla="*/ 18 h 18"/>
                  <a:gd name="T6" fmla="*/ 19 w 19"/>
                  <a:gd name="T7" fmla="*/ 0 h 18"/>
                </a:gdLst>
                <a:ahLst/>
                <a:cxnLst>
                  <a:cxn ang="0">
                    <a:pos x="T0" y="T1"/>
                  </a:cxn>
                  <a:cxn ang="0">
                    <a:pos x="T2" y="T3"/>
                  </a:cxn>
                  <a:cxn ang="0">
                    <a:pos x="T4" y="T5"/>
                  </a:cxn>
                  <a:cxn ang="0">
                    <a:pos x="T6" y="T7"/>
                  </a:cxn>
                </a:cxnLst>
                <a:rect l="0" t="0" r="r" b="b"/>
                <a:pathLst>
                  <a:path w="19" h="18">
                    <a:moveTo>
                      <a:pt x="19" y="0"/>
                    </a:moveTo>
                    <a:lnTo>
                      <a:pt x="0" y="18"/>
                    </a:lnTo>
                    <a:lnTo>
                      <a:pt x="0" y="18"/>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1" name="Freeform 160"/>
              <p:cNvSpPr>
                <a:spLocks/>
              </p:cNvSpPr>
              <p:nvPr/>
            </p:nvSpPr>
            <p:spPr bwMode="auto">
              <a:xfrm>
                <a:off x="5737225" y="5380038"/>
                <a:ext cx="1017588" cy="1017588"/>
              </a:xfrm>
              <a:custGeom>
                <a:avLst/>
                <a:gdLst>
                  <a:gd name="T0" fmla="*/ 18 w 641"/>
                  <a:gd name="T1" fmla="*/ 0 h 641"/>
                  <a:gd name="T2" fmla="*/ 1 w 641"/>
                  <a:gd name="T3" fmla="*/ 18 h 641"/>
                  <a:gd name="T4" fmla="*/ 0 w 641"/>
                  <a:gd name="T5" fmla="*/ 19 h 641"/>
                  <a:gd name="T6" fmla="*/ 622 w 641"/>
                  <a:gd name="T7" fmla="*/ 641 h 641"/>
                  <a:gd name="T8" fmla="*/ 641 w 641"/>
                  <a:gd name="T9" fmla="*/ 623 h 641"/>
                  <a:gd name="T10" fmla="*/ 18 w 641"/>
                  <a:gd name="T11" fmla="*/ 0 h 641"/>
                </a:gdLst>
                <a:ahLst/>
                <a:cxnLst>
                  <a:cxn ang="0">
                    <a:pos x="T0" y="T1"/>
                  </a:cxn>
                  <a:cxn ang="0">
                    <a:pos x="T2" y="T3"/>
                  </a:cxn>
                  <a:cxn ang="0">
                    <a:pos x="T4" y="T5"/>
                  </a:cxn>
                  <a:cxn ang="0">
                    <a:pos x="T6" y="T7"/>
                  </a:cxn>
                  <a:cxn ang="0">
                    <a:pos x="T8" y="T9"/>
                  </a:cxn>
                  <a:cxn ang="0">
                    <a:pos x="T10" y="T11"/>
                  </a:cxn>
                </a:cxnLst>
                <a:rect l="0" t="0" r="r" b="b"/>
                <a:pathLst>
                  <a:path w="641" h="641">
                    <a:moveTo>
                      <a:pt x="18" y="0"/>
                    </a:moveTo>
                    <a:lnTo>
                      <a:pt x="1" y="18"/>
                    </a:lnTo>
                    <a:lnTo>
                      <a:pt x="0" y="19"/>
                    </a:lnTo>
                    <a:lnTo>
                      <a:pt x="622" y="641"/>
                    </a:lnTo>
                    <a:lnTo>
                      <a:pt x="641" y="623"/>
                    </a:lnTo>
                    <a:lnTo>
                      <a:pt x="18"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2" name="Freeform 161"/>
              <p:cNvSpPr>
                <a:spLocks/>
              </p:cNvSpPr>
              <p:nvPr/>
            </p:nvSpPr>
            <p:spPr bwMode="auto">
              <a:xfrm>
                <a:off x="5737225" y="5380038"/>
                <a:ext cx="1017588" cy="1017588"/>
              </a:xfrm>
              <a:custGeom>
                <a:avLst/>
                <a:gdLst>
                  <a:gd name="T0" fmla="*/ 18 w 641"/>
                  <a:gd name="T1" fmla="*/ 0 h 641"/>
                  <a:gd name="T2" fmla="*/ 1 w 641"/>
                  <a:gd name="T3" fmla="*/ 18 h 641"/>
                  <a:gd name="T4" fmla="*/ 0 w 641"/>
                  <a:gd name="T5" fmla="*/ 19 h 641"/>
                  <a:gd name="T6" fmla="*/ 622 w 641"/>
                  <a:gd name="T7" fmla="*/ 641 h 641"/>
                  <a:gd name="T8" fmla="*/ 641 w 641"/>
                  <a:gd name="T9" fmla="*/ 623 h 641"/>
                  <a:gd name="T10" fmla="*/ 18 w 641"/>
                  <a:gd name="T11" fmla="*/ 0 h 641"/>
                </a:gdLst>
                <a:ahLst/>
                <a:cxnLst>
                  <a:cxn ang="0">
                    <a:pos x="T0" y="T1"/>
                  </a:cxn>
                  <a:cxn ang="0">
                    <a:pos x="T2" y="T3"/>
                  </a:cxn>
                  <a:cxn ang="0">
                    <a:pos x="T4" y="T5"/>
                  </a:cxn>
                  <a:cxn ang="0">
                    <a:pos x="T6" y="T7"/>
                  </a:cxn>
                  <a:cxn ang="0">
                    <a:pos x="T8" y="T9"/>
                  </a:cxn>
                  <a:cxn ang="0">
                    <a:pos x="T10" y="T11"/>
                  </a:cxn>
                </a:cxnLst>
                <a:rect l="0" t="0" r="r" b="b"/>
                <a:pathLst>
                  <a:path w="641" h="641">
                    <a:moveTo>
                      <a:pt x="18" y="0"/>
                    </a:moveTo>
                    <a:lnTo>
                      <a:pt x="1" y="18"/>
                    </a:lnTo>
                    <a:lnTo>
                      <a:pt x="0" y="19"/>
                    </a:lnTo>
                    <a:lnTo>
                      <a:pt x="622" y="641"/>
                    </a:lnTo>
                    <a:lnTo>
                      <a:pt x="641" y="623"/>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3" name="Freeform 162"/>
              <p:cNvSpPr>
                <a:spLocks/>
              </p:cNvSpPr>
              <p:nvPr/>
            </p:nvSpPr>
            <p:spPr bwMode="auto">
              <a:xfrm>
                <a:off x="5680075" y="5440363"/>
                <a:ext cx="26988" cy="52388"/>
              </a:xfrm>
              <a:custGeom>
                <a:avLst/>
                <a:gdLst>
                  <a:gd name="T0" fmla="*/ 12 w 12"/>
                  <a:gd name="T1" fmla="*/ 0 h 23"/>
                  <a:gd name="T2" fmla="*/ 9 w 12"/>
                  <a:gd name="T3" fmla="*/ 3 h 23"/>
                  <a:gd name="T4" fmla="*/ 0 w 12"/>
                  <a:gd name="T5" fmla="*/ 23 h 23"/>
                  <a:gd name="T6" fmla="*/ 9 w 12"/>
                  <a:gd name="T7" fmla="*/ 3 h 23"/>
                  <a:gd name="T8" fmla="*/ 12 w 12"/>
                  <a:gd name="T9" fmla="*/ 0 h 23"/>
                  <a:gd name="T10" fmla="*/ 12 w 12"/>
                  <a:gd name="T11" fmla="*/ 0 h 23"/>
                </a:gdLst>
                <a:ahLst/>
                <a:cxnLst>
                  <a:cxn ang="0">
                    <a:pos x="T0" y="T1"/>
                  </a:cxn>
                  <a:cxn ang="0">
                    <a:pos x="T2" y="T3"/>
                  </a:cxn>
                  <a:cxn ang="0">
                    <a:pos x="T4" y="T5"/>
                  </a:cxn>
                  <a:cxn ang="0">
                    <a:pos x="T6" y="T7"/>
                  </a:cxn>
                  <a:cxn ang="0">
                    <a:pos x="T8" y="T9"/>
                  </a:cxn>
                  <a:cxn ang="0">
                    <a:pos x="T10" y="T11"/>
                  </a:cxn>
                </a:cxnLst>
                <a:rect l="0" t="0" r="r" b="b"/>
                <a:pathLst>
                  <a:path w="12" h="23">
                    <a:moveTo>
                      <a:pt x="12" y="0"/>
                    </a:moveTo>
                    <a:cubicBezTo>
                      <a:pt x="9" y="3"/>
                      <a:pt x="9" y="3"/>
                      <a:pt x="9" y="3"/>
                    </a:cubicBezTo>
                    <a:cubicBezTo>
                      <a:pt x="3" y="8"/>
                      <a:pt x="0" y="16"/>
                      <a:pt x="0" y="23"/>
                    </a:cubicBezTo>
                    <a:cubicBezTo>
                      <a:pt x="0" y="16"/>
                      <a:pt x="3" y="8"/>
                      <a:pt x="9" y="3"/>
                    </a:cubicBezTo>
                    <a:cubicBezTo>
                      <a:pt x="12" y="0"/>
                      <a:pt x="12" y="0"/>
                      <a:pt x="12" y="0"/>
                    </a:cubicBezTo>
                    <a:cubicBezTo>
                      <a:pt x="12" y="0"/>
                      <a:pt x="12" y="0"/>
                      <a:pt x="12" y="0"/>
                    </a:cubicBezTo>
                  </a:path>
                </a:pathLst>
              </a:custGeom>
              <a:solidFill>
                <a:srgbClr val="C2B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4" name="Freeform 163"/>
              <p:cNvSpPr>
                <a:spLocks/>
              </p:cNvSpPr>
              <p:nvPr/>
            </p:nvSpPr>
            <p:spPr bwMode="auto">
              <a:xfrm>
                <a:off x="5707063" y="5427663"/>
                <a:ext cx="11113" cy="12700"/>
              </a:xfrm>
              <a:custGeom>
                <a:avLst/>
                <a:gdLst>
                  <a:gd name="T0" fmla="*/ 7 w 7"/>
                  <a:gd name="T1" fmla="*/ 0 h 8"/>
                  <a:gd name="T2" fmla="*/ 0 w 7"/>
                  <a:gd name="T3" fmla="*/ 8 h 8"/>
                  <a:gd name="T4" fmla="*/ 0 w 7"/>
                  <a:gd name="T5" fmla="*/ 8 h 8"/>
                  <a:gd name="T6" fmla="*/ 7 w 7"/>
                  <a:gd name="T7" fmla="*/ 0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0" y="8"/>
                    </a:lnTo>
                    <a:lnTo>
                      <a:pt x="0" y="8"/>
                    </a:lnTo>
                    <a:lnTo>
                      <a:pt x="7" y="0"/>
                    </a:lnTo>
                    <a:lnTo>
                      <a:pt x="7" y="0"/>
                    </a:lnTo>
                    <a:close/>
                  </a:path>
                </a:pathLst>
              </a:custGeom>
              <a:solidFill>
                <a:srgbClr val="736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5" name="Freeform 164"/>
              <p:cNvSpPr>
                <a:spLocks/>
              </p:cNvSpPr>
              <p:nvPr/>
            </p:nvSpPr>
            <p:spPr bwMode="auto">
              <a:xfrm>
                <a:off x="5707063" y="5427663"/>
                <a:ext cx="11113" cy="12700"/>
              </a:xfrm>
              <a:custGeom>
                <a:avLst/>
                <a:gdLst>
                  <a:gd name="T0" fmla="*/ 7 w 7"/>
                  <a:gd name="T1" fmla="*/ 0 h 8"/>
                  <a:gd name="T2" fmla="*/ 0 w 7"/>
                  <a:gd name="T3" fmla="*/ 8 h 8"/>
                  <a:gd name="T4" fmla="*/ 0 w 7"/>
                  <a:gd name="T5" fmla="*/ 8 h 8"/>
                  <a:gd name="T6" fmla="*/ 7 w 7"/>
                  <a:gd name="T7" fmla="*/ 0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0" y="8"/>
                    </a:lnTo>
                    <a:lnTo>
                      <a:pt x="0" y="8"/>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6" name="Rectangle 165"/>
              <p:cNvSpPr>
                <a:spLocks noChangeArrowheads="1"/>
              </p:cNvSpPr>
              <p:nvPr/>
            </p:nvSpPr>
            <p:spPr bwMode="auto">
              <a:xfrm>
                <a:off x="5718175" y="5426075"/>
                <a:ext cx="1588" cy="1588"/>
              </a:xfrm>
              <a:prstGeom prst="rect">
                <a:avLst/>
              </a:prstGeom>
              <a:solidFill>
                <a:srgbClr val="6158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7" name="Rectangle 166"/>
              <p:cNvSpPr>
                <a:spLocks noChangeArrowheads="1"/>
              </p:cNvSpPr>
              <p:nvPr/>
            </p:nvSpPr>
            <p:spPr bwMode="auto">
              <a:xfrm>
                <a:off x="5718175" y="54260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8" name="Freeform 167"/>
              <p:cNvSpPr>
                <a:spLocks/>
              </p:cNvSpPr>
              <p:nvPr/>
            </p:nvSpPr>
            <p:spPr bwMode="auto">
              <a:xfrm>
                <a:off x="6688138" y="6416675"/>
                <a:ext cx="19050" cy="17463"/>
              </a:xfrm>
              <a:custGeom>
                <a:avLst/>
                <a:gdLst>
                  <a:gd name="T0" fmla="*/ 12 w 12"/>
                  <a:gd name="T1" fmla="*/ 0 h 11"/>
                  <a:gd name="T2" fmla="*/ 0 w 12"/>
                  <a:gd name="T3" fmla="*/ 11 h 11"/>
                  <a:gd name="T4" fmla="*/ 12 w 12"/>
                  <a:gd name="T5" fmla="*/ 0 h 11"/>
                </a:gdLst>
                <a:ahLst/>
                <a:cxnLst>
                  <a:cxn ang="0">
                    <a:pos x="T0" y="T1"/>
                  </a:cxn>
                  <a:cxn ang="0">
                    <a:pos x="T2" y="T3"/>
                  </a:cxn>
                  <a:cxn ang="0">
                    <a:pos x="T4" y="T5"/>
                  </a:cxn>
                </a:cxnLst>
                <a:rect l="0" t="0" r="r" b="b"/>
                <a:pathLst>
                  <a:path w="12" h="11">
                    <a:moveTo>
                      <a:pt x="12" y="0"/>
                    </a:moveTo>
                    <a:lnTo>
                      <a:pt x="0" y="11"/>
                    </a:lnTo>
                    <a:lnTo>
                      <a:pt x="12" y="0"/>
                    </a:lnTo>
                    <a:close/>
                  </a:path>
                </a:pathLst>
              </a:custGeom>
              <a:solidFill>
                <a:srgbClr val="C2B0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9" name="Freeform 168"/>
              <p:cNvSpPr>
                <a:spLocks/>
              </p:cNvSpPr>
              <p:nvPr/>
            </p:nvSpPr>
            <p:spPr bwMode="auto">
              <a:xfrm>
                <a:off x="6688138" y="6416675"/>
                <a:ext cx="19050" cy="17463"/>
              </a:xfrm>
              <a:custGeom>
                <a:avLst/>
                <a:gdLst>
                  <a:gd name="T0" fmla="*/ 12 w 12"/>
                  <a:gd name="T1" fmla="*/ 0 h 11"/>
                  <a:gd name="T2" fmla="*/ 0 w 12"/>
                  <a:gd name="T3" fmla="*/ 11 h 11"/>
                  <a:gd name="T4" fmla="*/ 12 w 12"/>
                  <a:gd name="T5" fmla="*/ 0 h 11"/>
                </a:gdLst>
                <a:ahLst/>
                <a:cxnLst>
                  <a:cxn ang="0">
                    <a:pos x="T0" y="T1"/>
                  </a:cxn>
                  <a:cxn ang="0">
                    <a:pos x="T2" y="T3"/>
                  </a:cxn>
                  <a:cxn ang="0">
                    <a:pos x="T4" y="T5"/>
                  </a:cxn>
                </a:cxnLst>
                <a:rect l="0" t="0" r="r" b="b"/>
                <a:pathLst>
                  <a:path w="12" h="11">
                    <a:moveTo>
                      <a:pt x="12" y="0"/>
                    </a:moveTo>
                    <a:lnTo>
                      <a:pt x="0" y="11"/>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0" name="Freeform 169"/>
              <p:cNvSpPr>
                <a:spLocks/>
              </p:cNvSpPr>
              <p:nvPr/>
            </p:nvSpPr>
            <p:spPr bwMode="auto">
              <a:xfrm>
                <a:off x="5680075" y="5426075"/>
                <a:ext cx="1027113" cy="1027113"/>
              </a:xfrm>
              <a:custGeom>
                <a:avLst/>
                <a:gdLst>
                  <a:gd name="T0" fmla="*/ 17 w 452"/>
                  <a:gd name="T1" fmla="*/ 0 h 452"/>
                  <a:gd name="T2" fmla="*/ 17 w 452"/>
                  <a:gd name="T3" fmla="*/ 1 h 452"/>
                  <a:gd name="T4" fmla="*/ 12 w 452"/>
                  <a:gd name="T5" fmla="*/ 6 h 452"/>
                  <a:gd name="T6" fmla="*/ 9 w 452"/>
                  <a:gd name="T7" fmla="*/ 9 h 452"/>
                  <a:gd name="T8" fmla="*/ 0 w 452"/>
                  <a:gd name="T9" fmla="*/ 29 h 452"/>
                  <a:gd name="T10" fmla="*/ 9 w 452"/>
                  <a:gd name="T11" fmla="*/ 50 h 452"/>
                  <a:gd name="T12" fmla="*/ 403 w 452"/>
                  <a:gd name="T13" fmla="*/ 444 h 452"/>
                  <a:gd name="T14" fmla="*/ 424 w 452"/>
                  <a:gd name="T15" fmla="*/ 452 h 452"/>
                  <a:gd name="T16" fmla="*/ 444 w 452"/>
                  <a:gd name="T17" fmla="*/ 444 h 452"/>
                  <a:gd name="T18" fmla="*/ 444 w 452"/>
                  <a:gd name="T19" fmla="*/ 444 h 452"/>
                  <a:gd name="T20" fmla="*/ 452 w 452"/>
                  <a:gd name="T21" fmla="*/ 436 h 452"/>
                  <a:gd name="T22" fmla="*/ 17 w 452"/>
                  <a:gd name="T2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2" h="452">
                    <a:moveTo>
                      <a:pt x="17" y="0"/>
                    </a:moveTo>
                    <a:cubicBezTo>
                      <a:pt x="17" y="1"/>
                      <a:pt x="17" y="1"/>
                      <a:pt x="17" y="1"/>
                    </a:cubicBezTo>
                    <a:cubicBezTo>
                      <a:pt x="12" y="6"/>
                      <a:pt x="12" y="6"/>
                      <a:pt x="12" y="6"/>
                    </a:cubicBezTo>
                    <a:cubicBezTo>
                      <a:pt x="9" y="9"/>
                      <a:pt x="9" y="9"/>
                      <a:pt x="9" y="9"/>
                    </a:cubicBezTo>
                    <a:cubicBezTo>
                      <a:pt x="3" y="14"/>
                      <a:pt x="0" y="22"/>
                      <a:pt x="0" y="29"/>
                    </a:cubicBezTo>
                    <a:cubicBezTo>
                      <a:pt x="0" y="37"/>
                      <a:pt x="3" y="44"/>
                      <a:pt x="9" y="50"/>
                    </a:cubicBezTo>
                    <a:cubicBezTo>
                      <a:pt x="403" y="444"/>
                      <a:pt x="403" y="444"/>
                      <a:pt x="403" y="444"/>
                    </a:cubicBezTo>
                    <a:cubicBezTo>
                      <a:pt x="409" y="450"/>
                      <a:pt x="416" y="452"/>
                      <a:pt x="424" y="452"/>
                    </a:cubicBezTo>
                    <a:cubicBezTo>
                      <a:pt x="431" y="452"/>
                      <a:pt x="438" y="450"/>
                      <a:pt x="444" y="444"/>
                    </a:cubicBezTo>
                    <a:cubicBezTo>
                      <a:pt x="444" y="444"/>
                      <a:pt x="444" y="444"/>
                      <a:pt x="444" y="444"/>
                    </a:cubicBezTo>
                    <a:cubicBezTo>
                      <a:pt x="452" y="436"/>
                      <a:pt x="452" y="436"/>
                      <a:pt x="452" y="436"/>
                    </a:cubicBezTo>
                    <a:cubicBezTo>
                      <a:pt x="17" y="0"/>
                      <a:pt x="17" y="0"/>
                      <a:pt x="17" y="0"/>
                    </a:cubicBezTo>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1" name="Freeform 170"/>
              <p:cNvSpPr>
                <a:spLocks/>
              </p:cNvSpPr>
              <p:nvPr/>
            </p:nvSpPr>
            <p:spPr bwMode="auto">
              <a:xfrm>
                <a:off x="5199063" y="4745038"/>
                <a:ext cx="315913" cy="315913"/>
              </a:xfrm>
              <a:custGeom>
                <a:avLst/>
                <a:gdLst>
                  <a:gd name="T0" fmla="*/ 54 w 199"/>
                  <a:gd name="T1" fmla="*/ 199 h 199"/>
                  <a:gd name="T2" fmla="*/ 199 w 199"/>
                  <a:gd name="T3" fmla="*/ 53 h 199"/>
                  <a:gd name="T4" fmla="*/ 146 w 199"/>
                  <a:gd name="T5" fmla="*/ 0 h 199"/>
                  <a:gd name="T6" fmla="*/ 0 w 199"/>
                  <a:gd name="T7" fmla="*/ 144 h 199"/>
                  <a:gd name="T8" fmla="*/ 54 w 199"/>
                  <a:gd name="T9" fmla="*/ 199 h 199"/>
                </a:gdLst>
                <a:ahLst/>
                <a:cxnLst>
                  <a:cxn ang="0">
                    <a:pos x="T0" y="T1"/>
                  </a:cxn>
                  <a:cxn ang="0">
                    <a:pos x="T2" y="T3"/>
                  </a:cxn>
                  <a:cxn ang="0">
                    <a:pos x="T4" y="T5"/>
                  </a:cxn>
                  <a:cxn ang="0">
                    <a:pos x="T6" y="T7"/>
                  </a:cxn>
                  <a:cxn ang="0">
                    <a:pos x="T8" y="T9"/>
                  </a:cxn>
                </a:cxnLst>
                <a:rect l="0" t="0" r="r" b="b"/>
                <a:pathLst>
                  <a:path w="199" h="199">
                    <a:moveTo>
                      <a:pt x="54" y="199"/>
                    </a:moveTo>
                    <a:lnTo>
                      <a:pt x="199" y="53"/>
                    </a:lnTo>
                    <a:lnTo>
                      <a:pt x="146" y="0"/>
                    </a:lnTo>
                    <a:lnTo>
                      <a:pt x="0" y="144"/>
                    </a:lnTo>
                    <a:lnTo>
                      <a:pt x="54" y="199"/>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2" name="Freeform 171"/>
              <p:cNvSpPr>
                <a:spLocks/>
              </p:cNvSpPr>
              <p:nvPr/>
            </p:nvSpPr>
            <p:spPr bwMode="auto">
              <a:xfrm>
                <a:off x="5203825" y="4935538"/>
                <a:ext cx="119063" cy="117475"/>
              </a:xfrm>
              <a:custGeom>
                <a:avLst/>
                <a:gdLst>
                  <a:gd name="T0" fmla="*/ 54 w 75"/>
                  <a:gd name="T1" fmla="*/ 74 h 74"/>
                  <a:gd name="T2" fmla="*/ 75 w 75"/>
                  <a:gd name="T3" fmla="*/ 54 h 74"/>
                  <a:gd name="T4" fmla="*/ 21 w 75"/>
                  <a:gd name="T5" fmla="*/ 0 h 74"/>
                  <a:gd name="T6" fmla="*/ 0 w 75"/>
                  <a:gd name="T7" fmla="*/ 21 h 74"/>
                  <a:gd name="T8" fmla="*/ 54 w 75"/>
                  <a:gd name="T9" fmla="*/ 74 h 74"/>
                </a:gdLst>
                <a:ahLst/>
                <a:cxnLst>
                  <a:cxn ang="0">
                    <a:pos x="T0" y="T1"/>
                  </a:cxn>
                  <a:cxn ang="0">
                    <a:pos x="T2" y="T3"/>
                  </a:cxn>
                  <a:cxn ang="0">
                    <a:pos x="T4" y="T5"/>
                  </a:cxn>
                  <a:cxn ang="0">
                    <a:pos x="T6" y="T7"/>
                  </a:cxn>
                  <a:cxn ang="0">
                    <a:pos x="T8" y="T9"/>
                  </a:cxn>
                </a:cxnLst>
                <a:rect l="0" t="0" r="r" b="b"/>
                <a:pathLst>
                  <a:path w="75" h="74">
                    <a:moveTo>
                      <a:pt x="54" y="74"/>
                    </a:moveTo>
                    <a:lnTo>
                      <a:pt x="75" y="54"/>
                    </a:lnTo>
                    <a:lnTo>
                      <a:pt x="21" y="0"/>
                    </a:lnTo>
                    <a:lnTo>
                      <a:pt x="0" y="21"/>
                    </a:lnTo>
                    <a:lnTo>
                      <a:pt x="54" y="74"/>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3" name="Freeform 172"/>
              <p:cNvSpPr>
                <a:spLocks/>
              </p:cNvSpPr>
              <p:nvPr/>
            </p:nvSpPr>
            <p:spPr bwMode="auto">
              <a:xfrm>
                <a:off x="5251450" y="4908550"/>
                <a:ext cx="100013" cy="100013"/>
              </a:xfrm>
              <a:custGeom>
                <a:avLst/>
                <a:gdLst>
                  <a:gd name="T0" fmla="*/ 53 w 63"/>
                  <a:gd name="T1" fmla="*/ 63 h 63"/>
                  <a:gd name="T2" fmla="*/ 63 w 63"/>
                  <a:gd name="T3" fmla="*/ 54 h 63"/>
                  <a:gd name="T4" fmla="*/ 8 w 63"/>
                  <a:gd name="T5" fmla="*/ 0 h 63"/>
                  <a:gd name="T6" fmla="*/ 0 w 63"/>
                  <a:gd name="T7" fmla="*/ 8 h 63"/>
                  <a:gd name="T8" fmla="*/ 53 w 63"/>
                  <a:gd name="T9" fmla="*/ 63 h 63"/>
                </a:gdLst>
                <a:ahLst/>
                <a:cxnLst>
                  <a:cxn ang="0">
                    <a:pos x="T0" y="T1"/>
                  </a:cxn>
                  <a:cxn ang="0">
                    <a:pos x="T2" y="T3"/>
                  </a:cxn>
                  <a:cxn ang="0">
                    <a:pos x="T4" y="T5"/>
                  </a:cxn>
                  <a:cxn ang="0">
                    <a:pos x="T6" y="T7"/>
                  </a:cxn>
                  <a:cxn ang="0">
                    <a:pos x="T8" y="T9"/>
                  </a:cxn>
                </a:cxnLst>
                <a:rect l="0" t="0" r="r" b="b"/>
                <a:pathLst>
                  <a:path w="63" h="63">
                    <a:moveTo>
                      <a:pt x="53" y="63"/>
                    </a:moveTo>
                    <a:lnTo>
                      <a:pt x="63" y="54"/>
                    </a:lnTo>
                    <a:lnTo>
                      <a:pt x="8" y="0"/>
                    </a:lnTo>
                    <a:lnTo>
                      <a:pt x="0" y="8"/>
                    </a:lnTo>
                    <a:lnTo>
                      <a:pt x="53" y="6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4" name="Freeform 173"/>
              <p:cNvSpPr>
                <a:spLocks/>
              </p:cNvSpPr>
              <p:nvPr/>
            </p:nvSpPr>
            <p:spPr bwMode="auto">
              <a:xfrm>
                <a:off x="3178175" y="2724150"/>
                <a:ext cx="2547938" cy="2544763"/>
              </a:xfrm>
              <a:custGeom>
                <a:avLst/>
                <a:gdLst>
                  <a:gd name="T0" fmla="*/ 1076 w 1122"/>
                  <a:gd name="T1" fmla="*/ 561 h 1121"/>
                  <a:gd name="T2" fmla="*/ 1030 w 1122"/>
                  <a:gd name="T3" fmla="*/ 561 h 1121"/>
                  <a:gd name="T4" fmla="*/ 993 w 1122"/>
                  <a:gd name="T5" fmla="*/ 743 h 1121"/>
                  <a:gd name="T6" fmla="*/ 823 w 1122"/>
                  <a:gd name="T7" fmla="*/ 949 h 1121"/>
                  <a:gd name="T8" fmla="*/ 561 w 1122"/>
                  <a:gd name="T9" fmla="*/ 1029 h 1121"/>
                  <a:gd name="T10" fmla="*/ 379 w 1122"/>
                  <a:gd name="T11" fmla="*/ 993 h 1121"/>
                  <a:gd name="T12" fmla="*/ 172 w 1122"/>
                  <a:gd name="T13" fmla="*/ 823 h 1121"/>
                  <a:gd name="T14" fmla="*/ 92 w 1122"/>
                  <a:gd name="T15" fmla="*/ 561 h 1121"/>
                  <a:gd name="T16" fmla="*/ 129 w 1122"/>
                  <a:gd name="T17" fmla="*/ 378 h 1121"/>
                  <a:gd name="T18" fmla="*/ 299 w 1122"/>
                  <a:gd name="T19" fmla="*/ 172 h 1121"/>
                  <a:gd name="T20" fmla="*/ 561 w 1122"/>
                  <a:gd name="T21" fmla="*/ 92 h 1121"/>
                  <a:gd name="T22" fmla="*/ 744 w 1122"/>
                  <a:gd name="T23" fmla="*/ 128 h 1121"/>
                  <a:gd name="T24" fmla="*/ 950 w 1122"/>
                  <a:gd name="T25" fmla="*/ 298 h 1121"/>
                  <a:gd name="T26" fmla="*/ 1030 w 1122"/>
                  <a:gd name="T27" fmla="*/ 561 h 1121"/>
                  <a:gd name="T28" fmla="*/ 1076 w 1122"/>
                  <a:gd name="T29" fmla="*/ 561 h 1121"/>
                  <a:gd name="T30" fmla="*/ 1122 w 1122"/>
                  <a:gd name="T31" fmla="*/ 561 h 1121"/>
                  <a:gd name="T32" fmla="*/ 1078 w 1122"/>
                  <a:gd name="T33" fmla="*/ 342 h 1121"/>
                  <a:gd name="T34" fmla="*/ 875 w 1122"/>
                  <a:gd name="T35" fmla="*/ 96 h 1121"/>
                  <a:gd name="T36" fmla="*/ 561 w 1122"/>
                  <a:gd name="T37" fmla="*/ 0 h 1121"/>
                  <a:gd name="T38" fmla="*/ 343 w 1122"/>
                  <a:gd name="T39" fmla="*/ 44 h 1121"/>
                  <a:gd name="T40" fmla="*/ 96 w 1122"/>
                  <a:gd name="T41" fmla="*/ 247 h 1121"/>
                  <a:gd name="T42" fmla="*/ 0 w 1122"/>
                  <a:gd name="T43" fmla="*/ 561 h 1121"/>
                  <a:gd name="T44" fmla="*/ 44 w 1122"/>
                  <a:gd name="T45" fmla="*/ 779 h 1121"/>
                  <a:gd name="T46" fmla="*/ 248 w 1122"/>
                  <a:gd name="T47" fmla="*/ 1026 h 1121"/>
                  <a:gd name="T48" fmla="*/ 561 w 1122"/>
                  <a:gd name="T49" fmla="*/ 1121 h 1121"/>
                  <a:gd name="T50" fmla="*/ 779 w 1122"/>
                  <a:gd name="T51" fmla="*/ 1077 h 1121"/>
                  <a:gd name="T52" fmla="*/ 1026 w 1122"/>
                  <a:gd name="T53" fmla="*/ 874 h 1121"/>
                  <a:gd name="T54" fmla="*/ 1122 w 1122"/>
                  <a:gd name="T55" fmla="*/ 561 h 1121"/>
                  <a:gd name="T56" fmla="*/ 1076 w 1122"/>
                  <a:gd name="T57" fmla="*/ 56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2" h="1121">
                    <a:moveTo>
                      <a:pt x="1076" y="561"/>
                    </a:moveTo>
                    <a:cubicBezTo>
                      <a:pt x="1030" y="561"/>
                      <a:pt x="1030" y="561"/>
                      <a:pt x="1030" y="561"/>
                    </a:cubicBezTo>
                    <a:cubicBezTo>
                      <a:pt x="1030" y="625"/>
                      <a:pt x="1017" y="687"/>
                      <a:pt x="993" y="743"/>
                    </a:cubicBezTo>
                    <a:cubicBezTo>
                      <a:pt x="958" y="827"/>
                      <a:pt x="898" y="899"/>
                      <a:pt x="823" y="949"/>
                    </a:cubicBezTo>
                    <a:cubicBezTo>
                      <a:pt x="748" y="1000"/>
                      <a:pt x="658" y="1029"/>
                      <a:pt x="561" y="1029"/>
                    </a:cubicBezTo>
                    <a:cubicBezTo>
                      <a:pt x="496" y="1029"/>
                      <a:pt x="435" y="1016"/>
                      <a:pt x="379" y="993"/>
                    </a:cubicBezTo>
                    <a:cubicBezTo>
                      <a:pt x="294" y="957"/>
                      <a:pt x="223" y="898"/>
                      <a:pt x="172" y="823"/>
                    </a:cubicBezTo>
                    <a:cubicBezTo>
                      <a:pt x="122" y="748"/>
                      <a:pt x="92" y="658"/>
                      <a:pt x="92" y="561"/>
                    </a:cubicBezTo>
                    <a:cubicBezTo>
                      <a:pt x="92" y="496"/>
                      <a:pt x="105" y="434"/>
                      <a:pt x="129" y="378"/>
                    </a:cubicBezTo>
                    <a:cubicBezTo>
                      <a:pt x="165" y="294"/>
                      <a:pt x="224" y="222"/>
                      <a:pt x="299" y="172"/>
                    </a:cubicBezTo>
                    <a:cubicBezTo>
                      <a:pt x="374" y="121"/>
                      <a:pt x="464" y="92"/>
                      <a:pt x="561" y="92"/>
                    </a:cubicBezTo>
                    <a:cubicBezTo>
                      <a:pt x="626" y="92"/>
                      <a:pt x="688" y="105"/>
                      <a:pt x="744" y="128"/>
                    </a:cubicBezTo>
                    <a:cubicBezTo>
                      <a:pt x="828" y="164"/>
                      <a:pt x="899" y="224"/>
                      <a:pt x="950" y="298"/>
                    </a:cubicBezTo>
                    <a:cubicBezTo>
                      <a:pt x="1000" y="373"/>
                      <a:pt x="1030" y="463"/>
                      <a:pt x="1030" y="561"/>
                    </a:cubicBezTo>
                    <a:cubicBezTo>
                      <a:pt x="1076" y="561"/>
                      <a:pt x="1076" y="561"/>
                      <a:pt x="1076" y="561"/>
                    </a:cubicBezTo>
                    <a:cubicBezTo>
                      <a:pt x="1122" y="561"/>
                      <a:pt x="1122" y="561"/>
                      <a:pt x="1122" y="561"/>
                    </a:cubicBezTo>
                    <a:cubicBezTo>
                      <a:pt x="1122" y="483"/>
                      <a:pt x="1106" y="409"/>
                      <a:pt x="1078" y="342"/>
                    </a:cubicBezTo>
                    <a:cubicBezTo>
                      <a:pt x="1035" y="242"/>
                      <a:pt x="964" y="156"/>
                      <a:pt x="875" y="96"/>
                    </a:cubicBezTo>
                    <a:cubicBezTo>
                      <a:pt x="785" y="35"/>
                      <a:pt x="677" y="0"/>
                      <a:pt x="561" y="0"/>
                    </a:cubicBezTo>
                    <a:cubicBezTo>
                      <a:pt x="484" y="0"/>
                      <a:pt x="410" y="15"/>
                      <a:pt x="343" y="44"/>
                    </a:cubicBezTo>
                    <a:cubicBezTo>
                      <a:pt x="242" y="86"/>
                      <a:pt x="157" y="157"/>
                      <a:pt x="96" y="247"/>
                    </a:cubicBezTo>
                    <a:cubicBezTo>
                      <a:pt x="36" y="336"/>
                      <a:pt x="0" y="445"/>
                      <a:pt x="0" y="561"/>
                    </a:cubicBezTo>
                    <a:cubicBezTo>
                      <a:pt x="0" y="638"/>
                      <a:pt x="16" y="712"/>
                      <a:pt x="44" y="779"/>
                    </a:cubicBezTo>
                    <a:cubicBezTo>
                      <a:pt x="87" y="880"/>
                      <a:pt x="158" y="965"/>
                      <a:pt x="248" y="1026"/>
                    </a:cubicBezTo>
                    <a:cubicBezTo>
                      <a:pt x="337" y="1086"/>
                      <a:pt x="445" y="1121"/>
                      <a:pt x="561" y="1121"/>
                    </a:cubicBezTo>
                    <a:cubicBezTo>
                      <a:pt x="638" y="1121"/>
                      <a:pt x="712" y="1106"/>
                      <a:pt x="779" y="1077"/>
                    </a:cubicBezTo>
                    <a:cubicBezTo>
                      <a:pt x="880" y="1035"/>
                      <a:pt x="966" y="964"/>
                      <a:pt x="1026" y="874"/>
                    </a:cubicBezTo>
                    <a:cubicBezTo>
                      <a:pt x="1087" y="785"/>
                      <a:pt x="1122" y="677"/>
                      <a:pt x="1122" y="561"/>
                    </a:cubicBezTo>
                    <a:lnTo>
                      <a:pt x="1076" y="56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5" name="Freeform 174"/>
              <p:cNvSpPr>
                <a:spLocks/>
              </p:cNvSpPr>
              <p:nvPr/>
            </p:nvSpPr>
            <p:spPr bwMode="auto">
              <a:xfrm>
                <a:off x="3230563" y="2776538"/>
                <a:ext cx="2443163" cy="2439988"/>
              </a:xfrm>
              <a:custGeom>
                <a:avLst/>
                <a:gdLst>
                  <a:gd name="T0" fmla="*/ 1053 w 1076"/>
                  <a:gd name="T1" fmla="*/ 538 h 1075"/>
                  <a:gd name="T2" fmla="*/ 1030 w 1076"/>
                  <a:gd name="T3" fmla="*/ 538 h 1075"/>
                  <a:gd name="T4" fmla="*/ 886 w 1076"/>
                  <a:gd name="T5" fmla="*/ 885 h 1075"/>
                  <a:gd name="T6" fmla="*/ 538 w 1076"/>
                  <a:gd name="T7" fmla="*/ 1029 h 1075"/>
                  <a:gd name="T8" fmla="*/ 190 w 1076"/>
                  <a:gd name="T9" fmla="*/ 885 h 1075"/>
                  <a:gd name="T10" fmla="*/ 46 w 1076"/>
                  <a:gd name="T11" fmla="*/ 538 h 1075"/>
                  <a:gd name="T12" fmla="*/ 190 w 1076"/>
                  <a:gd name="T13" fmla="*/ 190 h 1075"/>
                  <a:gd name="T14" fmla="*/ 538 w 1076"/>
                  <a:gd name="T15" fmla="*/ 46 h 1075"/>
                  <a:gd name="T16" fmla="*/ 886 w 1076"/>
                  <a:gd name="T17" fmla="*/ 190 h 1075"/>
                  <a:gd name="T18" fmla="*/ 1030 w 1076"/>
                  <a:gd name="T19" fmla="*/ 538 h 1075"/>
                  <a:gd name="T20" fmla="*/ 1053 w 1076"/>
                  <a:gd name="T21" fmla="*/ 538 h 1075"/>
                  <a:gd name="T22" fmla="*/ 1076 w 1076"/>
                  <a:gd name="T23" fmla="*/ 538 h 1075"/>
                  <a:gd name="T24" fmla="*/ 918 w 1076"/>
                  <a:gd name="T25" fmla="*/ 157 h 1075"/>
                  <a:gd name="T26" fmla="*/ 538 w 1076"/>
                  <a:gd name="T27" fmla="*/ 0 h 1075"/>
                  <a:gd name="T28" fmla="*/ 158 w 1076"/>
                  <a:gd name="T29" fmla="*/ 157 h 1075"/>
                  <a:gd name="T30" fmla="*/ 0 w 1076"/>
                  <a:gd name="T31" fmla="*/ 538 h 1075"/>
                  <a:gd name="T32" fmla="*/ 158 w 1076"/>
                  <a:gd name="T33" fmla="*/ 918 h 1075"/>
                  <a:gd name="T34" fmla="*/ 538 w 1076"/>
                  <a:gd name="T35" fmla="*/ 1075 h 1075"/>
                  <a:gd name="T36" fmla="*/ 918 w 1076"/>
                  <a:gd name="T37" fmla="*/ 918 h 1075"/>
                  <a:gd name="T38" fmla="*/ 1076 w 1076"/>
                  <a:gd name="T39" fmla="*/ 538 h 1075"/>
                  <a:gd name="T40" fmla="*/ 1053 w 1076"/>
                  <a:gd name="T41" fmla="*/ 53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6" h="1075">
                    <a:moveTo>
                      <a:pt x="1053" y="538"/>
                    </a:moveTo>
                    <a:cubicBezTo>
                      <a:pt x="1030" y="538"/>
                      <a:pt x="1030" y="538"/>
                      <a:pt x="1030" y="538"/>
                    </a:cubicBezTo>
                    <a:cubicBezTo>
                      <a:pt x="1030" y="673"/>
                      <a:pt x="975" y="796"/>
                      <a:pt x="886" y="885"/>
                    </a:cubicBezTo>
                    <a:cubicBezTo>
                      <a:pt x="797" y="974"/>
                      <a:pt x="674" y="1029"/>
                      <a:pt x="538" y="1029"/>
                    </a:cubicBezTo>
                    <a:cubicBezTo>
                      <a:pt x="402" y="1029"/>
                      <a:pt x="279" y="974"/>
                      <a:pt x="190" y="885"/>
                    </a:cubicBezTo>
                    <a:cubicBezTo>
                      <a:pt x="101" y="796"/>
                      <a:pt x="46" y="673"/>
                      <a:pt x="46" y="538"/>
                    </a:cubicBezTo>
                    <a:cubicBezTo>
                      <a:pt x="46" y="402"/>
                      <a:pt x="101" y="279"/>
                      <a:pt x="190" y="190"/>
                    </a:cubicBezTo>
                    <a:cubicBezTo>
                      <a:pt x="279" y="101"/>
                      <a:pt x="402" y="46"/>
                      <a:pt x="538" y="46"/>
                    </a:cubicBezTo>
                    <a:cubicBezTo>
                      <a:pt x="674" y="46"/>
                      <a:pt x="797" y="101"/>
                      <a:pt x="886" y="190"/>
                    </a:cubicBezTo>
                    <a:cubicBezTo>
                      <a:pt x="975" y="279"/>
                      <a:pt x="1030" y="402"/>
                      <a:pt x="1030" y="538"/>
                    </a:cubicBezTo>
                    <a:cubicBezTo>
                      <a:pt x="1053" y="538"/>
                      <a:pt x="1053" y="538"/>
                      <a:pt x="1053" y="538"/>
                    </a:cubicBezTo>
                    <a:cubicBezTo>
                      <a:pt x="1076" y="538"/>
                      <a:pt x="1076" y="538"/>
                      <a:pt x="1076" y="538"/>
                    </a:cubicBezTo>
                    <a:cubicBezTo>
                      <a:pt x="1076" y="389"/>
                      <a:pt x="1016" y="255"/>
                      <a:pt x="918" y="157"/>
                    </a:cubicBezTo>
                    <a:cubicBezTo>
                      <a:pt x="821" y="60"/>
                      <a:pt x="687" y="0"/>
                      <a:pt x="538" y="0"/>
                    </a:cubicBezTo>
                    <a:cubicBezTo>
                      <a:pt x="390" y="0"/>
                      <a:pt x="255" y="60"/>
                      <a:pt x="158" y="157"/>
                    </a:cubicBezTo>
                    <a:cubicBezTo>
                      <a:pt x="61" y="255"/>
                      <a:pt x="0" y="389"/>
                      <a:pt x="0" y="538"/>
                    </a:cubicBezTo>
                    <a:cubicBezTo>
                      <a:pt x="0" y="686"/>
                      <a:pt x="61" y="821"/>
                      <a:pt x="158" y="918"/>
                    </a:cubicBezTo>
                    <a:cubicBezTo>
                      <a:pt x="255" y="1015"/>
                      <a:pt x="390" y="1075"/>
                      <a:pt x="538" y="1075"/>
                    </a:cubicBezTo>
                    <a:cubicBezTo>
                      <a:pt x="687" y="1075"/>
                      <a:pt x="821" y="1015"/>
                      <a:pt x="918" y="918"/>
                    </a:cubicBezTo>
                    <a:cubicBezTo>
                      <a:pt x="1016" y="821"/>
                      <a:pt x="1076" y="686"/>
                      <a:pt x="1076" y="538"/>
                    </a:cubicBezTo>
                    <a:lnTo>
                      <a:pt x="1053" y="538"/>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17" name="Group 116"/>
            <p:cNvGrpSpPr/>
            <p:nvPr/>
          </p:nvGrpSpPr>
          <p:grpSpPr>
            <a:xfrm>
              <a:off x="4283455" y="2673659"/>
              <a:ext cx="3579813" cy="3128963"/>
              <a:chOff x="2484438" y="2819400"/>
              <a:chExt cx="3579813" cy="3128963"/>
            </a:xfrm>
            <a:solidFill>
              <a:srgbClr val="016AA3"/>
            </a:solidFill>
            <a:effectLst>
              <a:outerShdw blurRad="38100" dist="25400" dir="5400000" algn="ctr" rotWithShape="0">
                <a:srgbClr val="000000">
                  <a:alpha val="20000"/>
                </a:srgbClr>
              </a:outerShdw>
            </a:effectLst>
          </p:grpSpPr>
          <p:sp>
            <p:nvSpPr>
              <p:cNvPr id="149" name="Freeform 148"/>
              <p:cNvSpPr>
                <a:spLocks/>
              </p:cNvSpPr>
              <p:nvPr/>
            </p:nvSpPr>
            <p:spPr bwMode="auto">
              <a:xfrm>
                <a:off x="2840038" y="2819400"/>
                <a:ext cx="3224213" cy="2787650"/>
              </a:xfrm>
              <a:custGeom>
                <a:avLst/>
                <a:gdLst>
                  <a:gd name="T0" fmla="*/ 710 w 1420"/>
                  <a:gd name="T1" fmla="*/ 1228 h 1228"/>
                  <a:gd name="T2" fmla="*/ 208 w 1420"/>
                  <a:gd name="T3" fmla="*/ 1020 h 1228"/>
                  <a:gd name="T4" fmla="*/ 0 w 1420"/>
                  <a:gd name="T5" fmla="*/ 519 h 1228"/>
                  <a:gd name="T6" fmla="*/ 208 w 1420"/>
                  <a:gd name="T7" fmla="*/ 17 h 1228"/>
                  <a:gd name="T8" fmla="*/ 270 w 1420"/>
                  <a:gd name="T9" fmla="*/ 17 h 1228"/>
                  <a:gd name="T10" fmla="*/ 270 w 1420"/>
                  <a:gd name="T11" fmla="*/ 80 h 1228"/>
                  <a:gd name="T12" fmla="*/ 89 w 1420"/>
                  <a:gd name="T13" fmla="*/ 519 h 1228"/>
                  <a:gd name="T14" fmla="*/ 710 w 1420"/>
                  <a:gd name="T15" fmla="*/ 1140 h 1228"/>
                  <a:gd name="T16" fmla="*/ 1331 w 1420"/>
                  <a:gd name="T17" fmla="*/ 519 h 1228"/>
                  <a:gd name="T18" fmla="*/ 1376 w 1420"/>
                  <a:gd name="T19" fmla="*/ 474 h 1228"/>
                  <a:gd name="T20" fmla="*/ 1420 w 1420"/>
                  <a:gd name="T21" fmla="*/ 519 h 1228"/>
                  <a:gd name="T22" fmla="*/ 1212 w 1420"/>
                  <a:gd name="T23" fmla="*/ 1020 h 1228"/>
                  <a:gd name="T24" fmla="*/ 710 w 1420"/>
                  <a:gd name="T25" fmla="*/ 1228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0" h="1228">
                    <a:moveTo>
                      <a:pt x="710" y="1228"/>
                    </a:moveTo>
                    <a:cubicBezTo>
                      <a:pt x="520" y="1228"/>
                      <a:pt x="342" y="1154"/>
                      <a:pt x="208" y="1020"/>
                    </a:cubicBezTo>
                    <a:cubicBezTo>
                      <a:pt x="74" y="886"/>
                      <a:pt x="0" y="708"/>
                      <a:pt x="0" y="519"/>
                    </a:cubicBezTo>
                    <a:cubicBezTo>
                      <a:pt x="0" y="329"/>
                      <a:pt x="74" y="151"/>
                      <a:pt x="208" y="17"/>
                    </a:cubicBezTo>
                    <a:cubicBezTo>
                      <a:pt x="225" y="0"/>
                      <a:pt x="253" y="0"/>
                      <a:pt x="270" y="17"/>
                    </a:cubicBezTo>
                    <a:cubicBezTo>
                      <a:pt x="288" y="34"/>
                      <a:pt x="288" y="62"/>
                      <a:pt x="270" y="80"/>
                    </a:cubicBezTo>
                    <a:cubicBezTo>
                      <a:pt x="153" y="197"/>
                      <a:pt x="89" y="353"/>
                      <a:pt x="89" y="519"/>
                    </a:cubicBezTo>
                    <a:cubicBezTo>
                      <a:pt x="89" y="861"/>
                      <a:pt x="368" y="1140"/>
                      <a:pt x="710" y="1140"/>
                    </a:cubicBezTo>
                    <a:cubicBezTo>
                      <a:pt x="1053" y="1140"/>
                      <a:pt x="1331" y="861"/>
                      <a:pt x="1331" y="519"/>
                    </a:cubicBezTo>
                    <a:cubicBezTo>
                      <a:pt x="1331" y="494"/>
                      <a:pt x="1351" y="474"/>
                      <a:pt x="1376" y="474"/>
                    </a:cubicBezTo>
                    <a:cubicBezTo>
                      <a:pt x="1400" y="474"/>
                      <a:pt x="1420" y="494"/>
                      <a:pt x="1420" y="519"/>
                    </a:cubicBezTo>
                    <a:cubicBezTo>
                      <a:pt x="1420" y="708"/>
                      <a:pt x="1346" y="886"/>
                      <a:pt x="1212" y="1020"/>
                    </a:cubicBezTo>
                    <a:cubicBezTo>
                      <a:pt x="1078" y="1154"/>
                      <a:pt x="900" y="1228"/>
                      <a:pt x="710"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0" name="Freeform 149"/>
              <p:cNvSpPr>
                <a:spLocks/>
              </p:cNvSpPr>
              <p:nvPr/>
            </p:nvSpPr>
            <p:spPr bwMode="auto">
              <a:xfrm>
                <a:off x="2560638" y="5024438"/>
                <a:ext cx="849313" cy="849313"/>
              </a:xfrm>
              <a:custGeom>
                <a:avLst/>
                <a:gdLst>
                  <a:gd name="T0" fmla="*/ 38 w 535"/>
                  <a:gd name="T1" fmla="*/ 535 h 535"/>
                  <a:gd name="T2" fmla="*/ 0 w 535"/>
                  <a:gd name="T3" fmla="*/ 496 h 535"/>
                  <a:gd name="T4" fmla="*/ 496 w 535"/>
                  <a:gd name="T5" fmla="*/ 0 h 535"/>
                  <a:gd name="T6" fmla="*/ 535 w 535"/>
                  <a:gd name="T7" fmla="*/ 38 h 535"/>
                  <a:gd name="T8" fmla="*/ 38 w 535"/>
                  <a:gd name="T9" fmla="*/ 535 h 535"/>
                </a:gdLst>
                <a:ahLst/>
                <a:cxnLst>
                  <a:cxn ang="0">
                    <a:pos x="T0" y="T1"/>
                  </a:cxn>
                  <a:cxn ang="0">
                    <a:pos x="T2" y="T3"/>
                  </a:cxn>
                  <a:cxn ang="0">
                    <a:pos x="T4" y="T5"/>
                  </a:cxn>
                  <a:cxn ang="0">
                    <a:pos x="T6" y="T7"/>
                  </a:cxn>
                  <a:cxn ang="0">
                    <a:pos x="T8" y="T9"/>
                  </a:cxn>
                </a:cxnLst>
                <a:rect l="0" t="0" r="r" b="b"/>
                <a:pathLst>
                  <a:path w="535" h="535">
                    <a:moveTo>
                      <a:pt x="38" y="535"/>
                    </a:moveTo>
                    <a:lnTo>
                      <a:pt x="0" y="496"/>
                    </a:lnTo>
                    <a:lnTo>
                      <a:pt x="496" y="0"/>
                    </a:lnTo>
                    <a:lnTo>
                      <a:pt x="535" y="38"/>
                    </a:lnTo>
                    <a:lnTo>
                      <a:pt x="38" y="5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1" name="Freeform 150"/>
              <p:cNvSpPr>
                <a:spLocks/>
              </p:cNvSpPr>
              <p:nvPr/>
            </p:nvSpPr>
            <p:spPr bwMode="auto">
              <a:xfrm>
                <a:off x="2484438" y="5732463"/>
                <a:ext cx="215900" cy="215900"/>
              </a:xfrm>
              <a:custGeom>
                <a:avLst/>
                <a:gdLst>
                  <a:gd name="T0" fmla="*/ 17 w 95"/>
                  <a:gd name="T1" fmla="*/ 17 h 95"/>
                  <a:gd name="T2" fmla="*/ 17 w 95"/>
                  <a:gd name="T3" fmla="*/ 78 h 95"/>
                  <a:gd name="T4" fmla="*/ 79 w 95"/>
                  <a:gd name="T5" fmla="*/ 78 h 95"/>
                  <a:gd name="T6" fmla="*/ 79 w 95"/>
                  <a:gd name="T7" fmla="*/ 17 h 95"/>
                  <a:gd name="T8" fmla="*/ 17 w 95"/>
                  <a:gd name="T9" fmla="*/ 17 h 95"/>
                </a:gdLst>
                <a:ahLst/>
                <a:cxnLst>
                  <a:cxn ang="0">
                    <a:pos x="T0" y="T1"/>
                  </a:cxn>
                  <a:cxn ang="0">
                    <a:pos x="T2" y="T3"/>
                  </a:cxn>
                  <a:cxn ang="0">
                    <a:pos x="T4" y="T5"/>
                  </a:cxn>
                  <a:cxn ang="0">
                    <a:pos x="T6" y="T7"/>
                  </a:cxn>
                  <a:cxn ang="0">
                    <a:pos x="T8" y="T9"/>
                  </a:cxn>
                </a:cxnLst>
                <a:rect l="0" t="0" r="r" b="b"/>
                <a:pathLst>
                  <a:path w="95" h="95">
                    <a:moveTo>
                      <a:pt x="17" y="17"/>
                    </a:moveTo>
                    <a:cubicBezTo>
                      <a:pt x="0" y="33"/>
                      <a:pt x="0" y="61"/>
                      <a:pt x="17" y="78"/>
                    </a:cubicBezTo>
                    <a:cubicBezTo>
                      <a:pt x="34" y="95"/>
                      <a:pt x="62" y="95"/>
                      <a:pt x="79" y="78"/>
                    </a:cubicBezTo>
                    <a:cubicBezTo>
                      <a:pt x="95" y="61"/>
                      <a:pt x="95" y="33"/>
                      <a:pt x="79" y="17"/>
                    </a:cubicBezTo>
                    <a:cubicBezTo>
                      <a:pt x="62" y="0"/>
                      <a:pt x="34" y="0"/>
                      <a:pt x="1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36" name="Group 135"/>
            <p:cNvGrpSpPr/>
            <p:nvPr/>
          </p:nvGrpSpPr>
          <p:grpSpPr>
            <a:xfrm>
              <a:off x="3737676" y="1331715"/>
              <a:ext cx="588346" cy="586856"/>
              <a:chOff x="1844383" y="1394308"/>
              <a:chExt cx="861398" cy="859217"/>
            </a:xfrm>
          </p:grpSpPr>
          <p:sp>
            <p:nvSpPr>
              <p:cNvPr id="147" name="Oval 146"/>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48" name="Oval 147"/>
              <p:cNvSpPr>
                <a:spLocks noChangeArrowheads="1"/>
              </p:cNvSpPr>
              <p:nvPr/>
            </p:nvSpPr>
            <p:spPr bwMode="auto">
              <a:xfrm>
                <a:off x="1941427" y="1490261"/>
                <a:ext cx="666221" cy="668402"/>
              </a:xfrm>
              <a:prstGeom prst="ellipse">
                <a:avLst/>
              </a:prstGeom>
              <a:solidFill>
                <a:schemeClr val="accent1"/>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38" name="Group 137"/>
            <p:cNvGrpSpPr/>
            <p:nvPr/>
          </p:nvGrpSpPr>
          <p:grpSpPr>
            <a:xfrm>
              <a:off x="8056766" y="1655089"/>
              <a:ext cx="588346" cy="586856"/>
              <a:chOff x="1844383" y="1394308"/>
              <a:chExt cx="861398" cy="859217"/>
            </a:xfrm>
          </p:grpSpPr>
          <p:sp>
            <p:nvSpPr>
              <p:cNvPr id="145" name="Oval 144"/>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46" name="Oval 145"/>
              <p:cNvSpPr>
                <a:spLocks noChangeArrowheads="1"/>
              </p:cNvSpPr>
              <p:nvPr/>
            </p:nvSpPr>
            <p:spPr bwMode="auto">
              <a:xfrm>
                <a:off x="1941427" y="1490261"/>
                <a:ext cx="666221" cy="668402"/>
              </a:xfrm>
              <a:prstGeom prst="ellipse">
                <a:avLst/>
              </a:prstGeom>
              <a:solidFill>
                <a:srgbClr val="00B0F0"/>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41" name="Group 140"/>
            <p:cNvGrpSpPr/>
            <p:nvPr/>
          </p:nvGrpSpPr>
          <p:grpSpPr>
            <a:xfrm>
              <a:off x="3636465" y="5358465"/>
              <a:ext cx="588346" cy="586856"/>
              <a:chOff x="1844383" y="1394308"/>
              <a:chExt cx="861398" cy="859217"/>
            </a:xfrm>
          </p:grpSpPr>
          <p:sp>
            <p:nvSpPr>
              <p:cNvPr id="143" name="Oval 142"/>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44" name="Oval 143"/>
              <p:cNvSpPr>
                <a:spLocks noChangeArrowheads="1"/>
              </p:cNvSpPr>
              <p:nvPr/>
            </p:nvSpPr>
            <p:spPr bwMode="auto">
              <a:xfrm>
                <a:off x="1941427" y="1490261"/>
                <a:ext cx="666221" cy="668402"/>
              </a:xfrm>
              <a:prstGeom prst="ellipse">
                <a:avLst/>
              </a:prstGeom>
              <a:solidFill>
                <a:srgbClr val="016AA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pic>
          <p:nvPicPr>
            <p:cNvPr id="142" name="Picture 141"/>
            <p:cNvPicPr>
              <a:picLocks noChangeAspect="1"/>
            </p:cNvPicPr>
            <p:nvPr/>
          </p:nvPicPr>
          <p:blipFill>
            <a:blip r:embed="rId2"/>
            <a:stretch>
              <a:fillRect/>
            </a:stretch>
          </p:blipFill>
          <p:spPr>
            <a:xfrm>
              <a:off x="5548454" y="3488886"/>
              <a:ext cx="1340853" cy="538412"/>
            </a:xfrm>
            <a:prstGeom prst="rect">
              <a:avLst/>
            </a:prstGeom>
          </p:spPr>
        </p:pic>
      </p:grpSp>
      <p:sp>
        <p:nvSpPr>
          <p:cNvPr id="182" name="TextBox 181"/>
          <p:cNvSpPr txBox="1"/>
          <p:nvPr/>
        </p:nvSpPr>
        <p:spPr>
          <a:xfrm>
            <a:off x="4231474" y="4277368"/>
            <a:ext cx="301686" cy="369332"/>
          </a:xfrm>
          <a:prstGeom prst="rect">
            <a:avLst/>
          </a:prstGeom>
          <a:noFill/>
        </p:spPr>
        <p:txBody>
          <a:bodyPr wrap="none" rtlCol="0">
            <a:spAutoFit/>
          </a:bodyPr>
          <a:lstStyle/>
          <a:p>
            <a:r>
              <a:rPr lang="en-US" b="1" dirty="0" smtClean="0">
                <a:solidFill>
                  <a:schemeClr val="bg1"/>
                </a:solidFill>
              </a:rPr>
              <a:t>3</a:t>
            </a:r>
            <a:endParaRPr lang="en-US" b="1" dirty="0">
              <a:solidFill>
                <a:schemeClr val="bg1"/>
              </a:solidFill>
            </a:endParaRPr>
          </a:p>
        </p:txBody>
      </p:sp>
      <p:sp>
        <p:nvSpPr>
          <p:cNvPr id="183" name="TextBox 182"/>
          <p:cNvSpPr txBox="1"/>
          <p:nvPr/>
        </p:nvSpPr>
        <p:spPr>
          <a:xfrm>
            <a:off x="8043181" y="1169513"/>
            <a:ext cx="301686" cy="369332"/>
          </a:xfrm>
          <a:prstGeom prst="rect">
            <a:avLst/>
          </a:prstGeom>
          <a:noFill/>
        </p:spPr>
        <p:txBody>
          <a:bodyPr wrap="none" rtlCol="0">
            <a:spAutoFit/>
          </a:bodyPr>
          <a:lstStyle/>
          <a:p>
            <a:r>
              <a:rPr lang="en-US" b="1" dirty="0">
                <a:solidFill>
                  <a:schemeClr val="bg1"/>
                </a:solidFill>
              </a:rPr>
              <a:t>2</a:t>
            </a:r>
          </a:p>
        </p:txBody>
      </p:sp>
      <p:sp>
        <p:nvSpPr>
          <p:cNvPr id="184" name="TextBox 183"/>
          <p:cNvSpPr txBox="1"/>
          <p:nvPr/>
        </p:nvSpPr>
        <p:spPr>
          <a:xfrm>
            <a:off x="4341082" y="878492"/>
            <a:ext cx="301686" cy="369332"/>
          </a:xfrm>
          <a:prstGeom prst="rect">
            <a:avLst/>
          </a:prstGeom>
          <a:noFill/>
        </p:spPr>
        <p:txBody>
          <a:bodyPr wrap="none" rtlCol="0">
            <a:spAutoFit/>
          </a:bodyPr>
          <a:lstStyle/>
          <a:p>
            <a:r>
              <a:rPr lang="en-US" b="1" dirty="0" smtClean="0">
                <a:solidFill>
                  <a:schemeClr val="bg1"/>
                </a:solidFill>
              </a:rPr>
              <a:t>1</a:t>
            </a:r>
            <a:endParaRPr lang="en-US" b="1" dirty="0">
              <a:solidFill>
                <a:schemeClr val="bg1"/>
              </a:solidFill>
            </a:endParaRPr>
          </a:p>
        </p:txBody>
      </p:sp>
      <p:sp>
        <p:nvSpPr>
          <p:cNvPr id="185" name="Rounded Rectangle 184"/>
          <p:cNvSpPr/>
          <p:nvPr/>
        </p:nvSpPr>
        <p:spPr>
          <a:xfrm>
            <a:off x="1" y="5878626"/>
            <a:ext cx="12192000" cy="363625"/>
          </a:xfrm>
          <a:prstGeom prst="roundRect">
            <a:avLst>
              <a:gd name="adj" fmla="val 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Calibri" panose="020F0502020204030204" pitchFamily="34" charset="0"/>
              </a:rPr>
              <a:t>Development | Maintenance </a:t>
            </a:r>
            <a:r>
              <a:rPr lang="en-IN" sz="2000" dirty="0">
                <a:latin typeface="Calibri" panose="020F0502020204030204" pitchFamily="34" charset="0"/>
              </a:rPr>
              <a:t>| Implementation | Governance | Adherence | Compliance</a:t>
            </a:r>
            <a:endParaRPr lang="en-IN" sz="2000" dirty="0">
              <a:solidFill>
                <a:schemeClr val="bg1"/>
              </a:solidFill>
              <a:latin typeface="Calibri" panose="020F0502020204030204" pitchFamily="34" charset="0"/>
            </a:endParaRPr>
          </a:p>
        </p:txBody>
      </p:sp>
      <p:sp>
        <p:nvSpPr>
          <p:cNvPr id="66" name="Title 1"/>
          <p:cNvSpPr>
            <a:spLocks noGrp="1"/>
          </p:cNvSpPr>
          <p:nvPr>
            <p:ph type="title"/>
          </p:nvPr>
        </p:nvSpPr>
        <p:spPr>
          <a:xfrm>
            <a:off x="538351" y="60742"/>
            <a:ext cx="11348852" cy="642647"/>
          </a:xfrm>
        </p:spPr>
        <p:txBody>
          <a:bodyPr>
            <a:normAutofit/>
          </a:bodyPr>
          <a:lstStyle/>
          <a:p>
            <a:pPr fontAlgn="base">
              <a:spcAft>
                <a:spcPct val="0"/>
              </a:spcAft>
            </a:pPr>
            <a:r>
              <a:rPr lang="en-US" sz="2400" dirty="0"/>
              <a:t>Clinical Research Industry | Metadata-Driven Needs</a:t>
            </a:r>
            <a:endParaRPr lang="en-US" sz="1600" dirty="0">
              <a:solidFill>
                <a:prstClr val="white"/>
              </a:solidFill>
            </a:endParaRPr>
          </a:p>
        </p:txBody>
      </p:sp>
    </p:spTree>
    <p:extLst>
      <p:ext uri="{BB962C8B-B14F-4D97-AF65-F5344CB8AC3E}">
        <p14:creationId xmlns:p14="http://schemas.microsoft.com/office/powerpoint/2010/main" val="1844671187"/>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TextBox 27"/>
          <p:cNvSpPr txBox="1"/>
          <p:nvPr/>
        </p:nvSpPr>
        <p:spPr>
          <a:xfrm>
            <a:off x="5735507" y="6382637"/>
            <a:ext cx="1109599" cy="261610"/>
          </a:xfrm>
          <a:prstGeom prst="rect">
            <a:avLst/>
          </a:prstGeom>
          <a:noFill/>
        </p:spPr>
        <p:txBody>
          <a:bodyPr wrap="none" rtlCol="0">
            <a:spAutoFit/>
          </a:bodyPr>
          <a:lstStyle/>
          <a:p>
            <a:r>
              <a:rPr lang="en-US" sz="1100" dirty="0">
                <a:solidFill>
                  <a:prstClr val="black">
                    <a:lumMod val="50000"/>
                    <a:lumOff val="50000"/>
                  </a:prstClr>
                </a:solidFill>
                <a:latin typeface="+mj-lt"/>
              </a:rPr>
              <a:t>TCS Confidential</a:t>
            </a:r>
          </a:p>
        </p:txBody>
      </p:sp>
      <p:sp>
        <p:nvSpPr>
          <p:cNvPr id="156" name="TextBox 155"/>
          <p:cNvSpPr txBox="1"/>
          <p:nvPr/>
        </p:nvSpPr>
        <p:spPr>
          <a:xfrm>
            <a:off x="0" y="5813447"/>
            <a:ext cx="12192000" cy="369332"/>
          </a:xfrm>
          <a:prstGeom prst="rect">
            <a:avLst/>
          </a:prstGeom>
          <a:solidFill>
            <a:schemeClr val="accent1"/>
          </a:solidFill>
        </p:spPr>
        <p:txBody>
          <a:bodyPr wrap="square" rtlCol="0">
            <a:spAutoFit/>
          </a:bodyPr>
          <a:lstStyle/>
          <a:p>
            <a:pPr algn="ctr"/>
            <a:r>
              <a:rPr lang="en-US" dirty="0">
                <a:solidFill>
                  <a:prstClr val="white"/>
                </a:solidFill>
                <a:latin typeface="+mj-lt"/>
              </a:rPr>
              <a:t>Highly Configurable &amp; Customizable Platform Based Solution to Meet Industry Needs</a:t>
            </a:r>
          </a:p>
        </p:txBody>
      </p:sp>
      <p:sp>
        <p:nvSpPr>
          <p:cNvPr id="65" name="Rectangle 64"/>
          <p:cNvSpPr/>
          <p:nvPr/>
        </p:nvSpPr>
        <p:spPr>
          <a:xfrm>
            <a:off x="564069" y="3207422"/>
            <a:ext cx="2681864" cy="2469478"/>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defRPr/>
            </a:pPr>
            <a:endParaRPr lang="en-US" sz="2400" kern="0">
              <a:solidFill>
                <a:prstClr val="white"/>
              </a:solidFill>
              <a:latin typeface="+mj-lt"/>
            </a:endParaRPr>
          </a:p>
        </p:txBody>
      </p:sp>
      <p:sp>
        <p:nvSpPr>
          <p:cNvPr id="67" name="TextBox 66"/>
          <p:cNvSpPr txBox="1"/>
          <p:nvPr/>
        </p:nvSpPr>
        <p:spPr>
          <a:xfrm>
            <a:off x="3356620" y="901699"/>
            <a:ext cx="8320680" cy="369332"/>
          </a:xfrm>
          <a:prstGeom prst="rect">
            <a:avLst/>
          </a:prstGeom>
          <a:solidFill>
            <a:schemeClr val="tx2">
              <a:lumMod val="20000"/>
              <a:lumOff val="80000"/>
            </a:schemeClr>
          </a:solidFill>
        </p:spPr>
        <p:txBody>
          <a:bodyPr wrap="square" rtlCol="0">
            <a:spAutoFit/>
          </a:bodyPr>
          <a:lstStyle/>
          <a:p>
            <a:pPr>
              <a:defRPr/>
            </a:pPr>
            <a:endParaRPr lang="en-US" kern="0" dirty="0">
              <a:solidFill>
                <a:srgbClr val="000000"/>
              </a:solidFill>
              <a:latin typeface="+mj-lt"/>
            </a:endParaRPr>
          </a:p>
        </p:txBody>
      </p:sp>
      <p:sp>
        <p:nvSpPr>
          <p:cNvPr id="68" name="Rectangle 67"/>
          <p:cNvSpPr/>
          <p:nvPr/>
        </p:nvSpPr>
        <p:spPr>
          <a:xfrm>
            <a:off x="3356621" y="3239307"/>
            <a:ext cx="8320679" cy="2420535"/>
          </a:xfrm>
          <a:prstGeom prst="rect">
            <a:avLst/>
          </a:prstGeom>
          <a:solidFill>
            <a:schemeClr val="accent1">
              <a:lumMod val="20000"/>
              <a:lumOff val="80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defRPr/>
            </a:pPr>
            <a:endParaRPr lang="en-US" sz="2400" kern="0">
              <a:solidFill>
                <a:prstClr val="white"/>
              </a:solidFill>
              <a:latin typeface="+mj-lt"/>
            </a:endParaRPr>
          </a:p>
        </p:txBody>
      </p:sp>
      <p:sp>
        <p:nvSpPr>
          <p:cNvPr id="69" name="Rectangle 68"/>
          <p:cNvSpPr/>
          <p:nvPr/>
        </p:nvSpPr>
        <p:spPr>
          <a:xfrm>
            <a:off x="564069" y="901699"/>
            <a:ext cx="2628645" cy="2269115"/>
          </a:xfrm>
          <a:prstGeom prst="rect">
            <a:avLst/>
          </a:prstGeom>
          <a:solidFill>
            <a:schemeClr val="bg1">
              <a:lumMod val="8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defRPr/>
            </a:pPr>
            <a:endParaRPr lang="en-US" sz="2400" kern="0">
              <a:solidFill>
                <a:prstClr val="white"/>
              </a:solidFill>
              <a:latin typeface="+mj-lt"/>
            </a:endParaRPr>
          </a:p>
        </p:txBody>
      </p:sp>
      <p:sp>
        <p:nvSpPr>
          <p:cNvPr id="70" name="Rounded Rectangle 69"/>
          <p:cNvSpPr/>
          <p:nvPr/>
        </p:nvSpPr>
        <p:spPr>
          <a:xfrm>
            <a:off x="3428842" y="914004"/>
            <a:ext cx="8248458" cy="4760437"/>
          </a:xfrm>
          <a:prstGeom prst="roundRect">
            <a:avLst>
              <a:gd name="adj" fmla="val 0"/>
            </a:avLst>
          </a:prstGeom>
          <a:noFill/>
          <a:ln w="25400" cap="flat" cmpd="sng" algn="ctr">
            <a:solidFill>
              <a:srgbClr val="002060"/>
            </a:solidFill>
            <a:prstDash val="sysDash"/>
          </a:ln>
          <a:effectLst/>
        </p:spPr>
        <p:txBody>
          <a:bodyPr rtlCol="0" anchor="ctr"/>
          <a:lstStyle/>
          <a:p>
            <a:pPr algn="ctr">
              <a:defRPr/>
            </a:pPr>
            <a:endParaRPr lang="en-US" sz="1400" kern="0" dirty="0">
              <a:solidFill>
                <a:prstClr val="white"/>
              </a:solidFill>
              <a:latin typeface="+mj-lt"/>
            </a:endParaRPr>
          </a:p>
        </p:txBody>
      </p:sp>
      <p:grpSp>
        <p:nvGrpSpPr>
          <p:cNvPr id="71" name="Group 70"/>
          <p:cNvGrpSpPr/>
          <p:nvPr/>
        </p:nvGrpSpPr>
        <p:grpSpPr>
          <a:xfrm>
            <a:off x="4118048" y="1245557"/>
            <a:ext cx="4780026" cy="1886252"/>
            <a:chOff x="2589212" y="2367079"/>
            <a:chExt cx="4876800" cy="3424121"/>
          </a:xfrm>
        </p:grpSpPr>
        <p:grpSp>
          <p:nvGrpSpPr>
            <p:cNvPr id="186" name="Group 185"/>
            <p:cNvGrpSpPr/>
            <p:nvPr/>
          </p:nvGrpSpPr>
          <p:grpSpPr>
            <a:xfrm>
              <a:off x="2589212" y="2367079"/>
              <a:ext cx="4876800" cy="3424121"/>
              <a:chOff x="2589212" y="2367079"/>
              <a:chExt cx="4876800" cy="3424121"/>
            </a:xfrm>
          </p:grpSpPr>
          <p:sp>
            <p:nvSpPr>
              <p:cNvPr id="189" name="Flowchart: Magnetic Disk 188"/>
              <p:cNvSpPr/>
              <p:nvPr/>
            </p:nvSpPr>
            <p:spPr>
              <a:xfrm>
                <a:off x="2589212" y="2367079"/>
                <a:ext cx="4876800" cy="3424121"/>
              </a:xfrm>
              <a:prstGeom prst="flowChartMagneticDisk">
                <a:avLst/>
              </a:prstGeom>
              <a:solidFill>
                <a:schemeClr val="tx2">
                  <a:lumMod val="60000"/>
                  <a:lumOff val="40000"/>
                </a:schemeClr>
              </a:solidFill>
              <a:ln w="9525"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algn="ctr">
                  <a:defRPr/>
                </a:pPr>
                <a:endParaRPr lang="en-US" sz="1400" kern="0" dirty="0">
                  <a:solidFill>
                    <a:srgbClr val="000000"/>
                  </a:solidFill>
                  <a:latin typeface="+mj-lt"/>
                </a:endParaRPr>
              </a:p>
            </p:txBody>
          </p:sp>
          <p:grpSp>
            <p:nvGrpSpPr>
              <p:cNvPr id="190" name="Group 189"/>
              <p:cNvGrpSpPr/>
              <p:nvPr/>
            </p:nvGrpSpPr>
            <p:grpSpPr>
              <a:xfrm>
                <a:off x="2599177" y="3433606"/>
                <a:ext cx="4840796" cy="2056208"/>
                <a:chOff x="4014738" y="1639481"/>
                <a:chExt cx="3668435" cy="1490153"/>
              </a:xfrm>
            </p:grpSpPr>
            <p:sp>
              <p:nvSpPr>
                <p:cNvPr id="191" name="Rectangle 190"/>
                <p:cNvSpPr/>
                <p:nvPr/>
              </p:nvSpPr>
              <p:spPr>
                <a:xfrm>
                  <a:off x="4060683" y="1978486"/>
                  <a:ext cx="3619037" cy="347525"/>
                </a:xfrm>
                <a:prstGeom prst="rect">
                  <a:avLst/>
                </a:prstGeom>
                <a:solidFill>
                  <a:sysClr val="window" lastClr="FFFFFF">
                    <a:alpha val="50000"/>
                  </a:sysClr>
                </a:solidFill>
                <a:ln w="9525" cap="flat" cmpd="sng" algn="ctr">
                  <a:solidFill>
                    <a:sysClr val="window" lastClr="FFFFFF"/>
                  </a:solidFill>
                  <a:prstDash val="solid"/>
                </a:ln>
                <a:effectLst/>
              </p:spPr>
              <p:txBody>
                <a:bodyPr rtlCol="0" anchor="ctr"/>
                <a:lstStyle/>
                <a:p>
                  <a:pPr algn="ctr">
                    <a:defRPr/>
                  </a:pPr>
                  <a:endParaRPr lang="en-US" sz="1400" kern="0" dirty="0">
                    <a:solidFill>
                      <a:prstClr val="white"/>
                    </a:solidFill>
                    <a:latin typeface="+mj-lt"/>
                  </a:endParaRPr>
                </a:p>
              </p:txBody>
            </p:sp>
            <p:sp>
              <p:nvSpPr>
                <p:cNvPr id="192" name="Rectangle 191"/>
                <p:cNvSpPr/>
                <p:nvPr/>
              </p:nvSpPr>
              <p:spPr>
                <a:xfrm>
                  <a:off x="4060684" y="2687870"/>
                  <a:ext cx="3612132" cy="347525"/>
                </a:xfrm>
                <a:prstGeom prst="rect">
                  <a:avLst/>
                </a:prstGeom>
                <a:solidFill>
                  <a:sysClr val="window" lastClr="FFFFFF">
                    <a:alpha val="50000"/>
                  </a:sysClr>
                </a:solidFill>
                <a:ln w="9525" cap="flat" cmpd="sng" algn="ctr">
                  <a:solidFill>
                    <a:sysClr val="window" lastClr="FFFFFF"/>
                  </a:solidFill>
                  <a:prstDash val="solid"/>
                </a:ln>
                <a:effectLst/>
              </p:spPr>
              <p:txBody>
                <a:bodyPr rtlCol="0" anchor="ctr"/>
                <a:lstStyle/>
                <a:p>
                  <a:pPr algn="ctr">
                    <a:defRPr/>
                  </a:pPr>
                  <a:endParaRPr lang="en-US" sz="1400" kern="0" dirty="0">
                    <a:solidFill>
                      <a:prstClr val="white"/>
                    </a:solidFill>
                    <a:latin typeface="+mj-lt"/>
                  </a:endParaRPr>
                </a:p>
              </p:txBody>
            </p:sp>
            <p:sp>
              <p:nvSpPr>
                <p:cNvPr id="193" name="Rectangle 192"/>
                <p:cNvSpPr/>
                <p:nvPr/>
              </p:nvSpPr>
              <p:spPr>
                <a:xfrm>
                  <a:off x="4057231" y="1639481"/>
                  <a:ext cx="3625942" cy="347525"/>
                </a:xfrm>
                <a:prstGeom prst="rect">
                  <a:avLst/>
                </a:prstGeom>
                <a:solidFill>
                  <a:sysClr val="window" lastClr="FFFFFF">
                    <a:alpha val="50000"/>
                  </a:sysClr>
                </a:solidFill>
                <a:ln w="9525" cap="flat" cmpd="sng" algn="ctr">
                  <a:solidFill>
                    <a:sysClr val="window" lastClr="FFFFFF"/>
                  </a:solidFill>
                  <a:prstDash val="solid"/>
                </a:ln>
                <a:effectLst/>
              </p:spPr>
              <p:txBody>
                <a:bodyPr rtlCol="0" anchor="ctr"/>
                <a:lstStyle/>
                <a:p>
                  <a:pPr algn="ctr">
                    <a:defRPr/>
                  </a:pPr>
                  <a:endParaRPr lang="en-US" sz="1400" kern="0" dirty="0">
                    <a:solidFill>
                      <a:prstClr val="white"/>
                    </a:solidFill>
                    <a:latin typeface="+mj-lt"/>
                  </a:endParaRPr>
                </a:p>
              </p:txBody>
            </p:sp>
            <p:sp>
              <p:nvSpPr>
                <p:cNvPr id="194" name="Rectangle 193"/>
                <p:cNvSpPr/>
                <p:nvPr/>
              </p:nvSpPr>
              <p:spPr>
                <a:xfrm>
                  <a:off x="4064136" y="2333178"/>
                  <a:ext cx="3612133" cy="347525"/>
                </a:xfrm>
                <a:prstGeom prst="rect">
                  <a:avLst/>
                </a:prstGeom>
                <a:solidFill>
                  <a:sysClr val="window" lastClr="FFFFFF">
                    <a:alpha val="50000"/>
                  </a:sysClr>
                </a:solidFill>
                <a:ln w="9525" cap="flat" cmpd="sng" algn="ctr">
                  <a:solidFill>
                    <a:sysClr val="window" lastClr="FFFFFF"/>
                  </a:solidFill>
                  <a:prstDash val="solid"/>
                </a:ln>
                <a:effectLst/>
              </p:spPr>
              <p:txBody>
                <a:bodyPr rtlCol="0" anchor="ctr"/>
                <a:lstStyle/>
                <a:p>
                  <a:pPr algn="ctr">
                    <a:defRPr/>
                  </a:pPr>
                  <a:endParaRPr lang="en-US" sz="1400" kern="0" dirty="0">
                    <a:solidFill>
                      <a:prstClr val="white"/>
                    </a:solidFill>
                    <a:latin typeface="+mj-lt"/>
                  </a:endParaRPr>
                </a:p>
              </p:txBody>
            </p:sp>
            <p:sp>
              <p:nvSpPr>
                <p:cNvPr id="195" name="TextBox 194"/>
                <p:cNvSpPr txBox="1"/>
                <p:nvPr/>
              </p:nvSpPr>
              <p:spPr>
                <a:xfrm>
                  <a:off x="4014738" y="1662257"/>
                  <a:ext cx="698205" cy="391321"/>
                </a:xfrm>
                <a:prstGeom prst="rect">
                  <a:avLst/>
                </a:prstGeom>
                <a:noFill/>
              </p:spPr>
              <p:txBody>
                <a:bodyPr wrap="square" rtlCol="0">
                  <a:spAutoFit/>
                </a:bodyPr>
                <a:lstStyle/>
                <a:p>
                  <a:pPr>
                    <a:defRPr/>
                  </a:pPr>
                  <a:r>
                    <a:rPr lang="en-US" sz="1333" b="1" kern="0" dirty="0">
                      <a:solidFill>
                        <a:srgbClr val="000000"/>
                      </a:solidFill>
                      <a:latin typeface="+mj-lt"/>
                    </a:rPr>
                    <a:t>Global</a:t>
                  </a:r>
                </a:p>
              </p:txBody>
            </p:sp>
            <p:sp>
              <p:nvSpPr>
                <p:cNvPr id="196" name="TextBox 195"/>
                <p:cNvSpPr txBox="1"/>
                <p:nvPr/>
              </p:nvSpPr>
              <p:spPr>
                <a:xfrm>
                  <a:off x="4023560" y="2028358"/>
                  <a:ext cx="623783" cy="391321"/>
                </a:xfrm>
                <a:prstGeom prst="rect">
                  <a:avLst/>
                </a:prstGeom>
                <a:noFill/>
              </p:spPr>
              <p:txBody>
                <a:bodyPr wrap="square" rtlCol="0">
                  <a:spAutoFit/>
                </a:bodyPr>
                <a:lstStyle/>
                <a:p>
                  <a:pPr>
                    <a:defRPr/>
                  </a:pPr>
                  <a:r>
                    <a:rPr lang="en-US" sz="1333" b="1" kern="0" dirty="0">
                      <a:solidFill>
                        <a:srgbClr val="000000"/>
                      </a:solidFill>
                      <a:latin typeface="+mj-lt"/>
                    </a:rPr>
                    <a:t>TA</a:t>
                  </a:r>
                </a:p>
              </p:txBody>
            </p:sp>
            <p:sp>
              <p:nvSpPr>
                <p:cNvPr id="197" name="TextBox 196"/>
                <p:cNvSpPr txBox="1"/>
                <p:nvPr/>
              </p:nvSpPr>
              <p:spPr>
                <a:xfrm>
                  <a:off x="4022762" y="2378014"/>
                  <a:ext cx="742671" cy="391321"/>
                </a:xfrm>
                <a:prstGeom prst="rect">
                  <a:avLst/>
                </a:prstGeom>
                <a:noFill/>
              </p:spPr>
              <p:txBody>
                <a:bodyPr wrap="square" rtlCol="0">
                  <a:spAutoFit/>
                </a:bodyPr>
                <a:lstStyle/>
                <a:p>
                  <a:pPr>
                    <a:defRPr/>
                  </a:pPr>
                  <a:r>
                    <a:rPr lang="en-US" sz="1333" b="1" kern="0" dirty="0">
                      <a:solidFill>
                        <a:srgbClr val="000000"/>
                      </a:solidFill>
                      <a:latin typeface="+mj-lt"/>
                    </a:rPr>
                    <a:t>Compound</a:t>
                  </a:r>
                </a:p>
              </p:txBody>
            </p:sp>
            <p:sp>
              <p:nvSpPr>
                <p:cNvPr id="198" name="TextBox 197"/>
                <p:cNvSpPr txBox="1"/>
                <p:nvPr/>
              </p:nvSpPr>
              <p:spPr>
                <a:xfrm>
                  <a:off x="4032154" y="2738313"/>
                  <a:ext cx="623783" cy="391321"/>
                </a:xfrm>
                <a:prstGeom prst="rect">
                  <a:avLst/>
                </a:prstGeom>
                <a:noFill/>
              </p:spPr>
              <p:txBody>
                <a:bodyPr wrap="square" rtlCol="0">
                  <a:spAutoFit/>
                </a:bodyPr>
                <a:lstStyle/>
                <a:p>
                  <a:pPr>
                    <a:defRPr/>
                  </a:pPr>
                  <a:r>
                    <a:rPr lang="en-US" sz="1333" b="1" kern="0" dirty="0">
                      <a:solidFill>
                        <a:srgbClr val="000000"/>
                      </a:solidFill>
                      <a:latin typeface="+mj-lt"/>
                    </a:rPr>
                    <a:t>Study</a:t>
                  </a:r>
                </a:p>
              </p:txBody>
            </p:sp>
          </p:grpSp>
        </p:grpSp>
        <p:sp>
          <p:nvSpPr>
            <p:cNvPr id="187" name="TextBox 186"/>
            <p:cNvSpPr txBox="1"/>
            <p:nvPr/>
          </p:nvSpPr>
          <p:spPr>
            <a:xfrm>
              <a:off x="2834610" y="2682655"/>
              <a:ext cx="2191019" cy="667801"/>
            </a:xfrm>
            <a:prstGeom prst="ellipse">
              <a:avLst/>
            </a:prstGeom>
            <a:solidFill>
              <a:sysClr val="window" lastClr="FFFFFF"/>
            </a:solidFill>
          </p:spPr>
          <p:txBody>
            <a:bodyPr wrap="square" rtlCol="0">
              <a:spAutoFit/>
            </a:bodyPr>
            <a:lstStyle/>
            <a:p>
              <a:pPr algn="ctr">
                <a:defRPr/>
              </a:pPr>
              <a:r>
                <a:rPr lang="en-US" sz="1100" b="1" kern="0" dirty="0">
                  <a:solidFill>
                    <a:srgbClr val="002060"/>
                  </a:solidFill>
                  <a:latin typeface="+mj-lt"/>
                </a:rPr>
                <a:t>Industry Standards</a:t>
              </a:r>
            </a:p>
          </p:txBody>
        </p:sp>
        <p:sp>
          <p:nvSpPr>
            <p:cNvPr id="188" name="TextBox 187"/>
            <p:cNvSpPr txBox="1"/>
            <p:nvPr/>
          </p:nvSpPr>
          <p:spPr>
            <a:xfrm>
              <a:off x="5088582" y="2680259"/>
              <a:ext cx="2192275" cy="707085"/>
            </a:xfrm>
            <a:prstGeom prst="ellipse">
              <a:avLst/>
            </a:prstGeom>
            <a:solidFill>
              <a:sysClr val="window" lastClr="FFFFFF"/>
            </a:solidFill>
          </p:spPr>
          <p:txBody>
            <a:bodyPr wrap="square" rtlCol="0">
              <a:spAutoFit/>
            </a:bodyPr>
            <a:lstStyle>
              <a:defPPr>
                <a:defRPr lang="en-US"/>
              </a:defPPr>
              <a:lvl1pPr>
                <a:defRPr sz="900" b="1">
                  <a:solidFill>
                    <a:srgbClr val="002060"/>
                  </a:solidFill>
                </a:defRPr>
              </a:lvl1pPr>
            </a:lstStyle>
            <a:p>
              <a:pPr algn="ctr">
                <a:defRPr/>
              </a:pPr>
              <a:r>
                <a:rPr lang="en-US" sz="1200" kern="0" dirty="0" smtClean="0">
                  <a:latin typeface="+mj-lt"/>
                </a:rPr>
                <a:t>Sponsor </a:t>
              </a:r>
              <a:r>
                <a:rPr lang="en-US" sz="1200" kern="0" dirty="0">
                  <a:latin typeface="+mj-lt"/>
                </a:rPr>
                <a:t>Standards</a:t>
              </a:r>
            </a:p>
          </p:txBody>
        </p:sp>
      </p:grpSp>
      <p:sp>
        <p:nvSpPr>
          <p:cNvPr id="72" name="Shape 71"/>
          <p:cNvSpPr/>
          <p:nvPr/>
        </p:nvSpPr>
        <p:spPr>
          <a:xfrm>
            <a:off x="4620701" y="3766421"/>
            <a:ext cx="3836193" cy="1903835"/>
          </a:xfrm>
          <a:prstGeom prst="gear9">
            <a:avLst/>
          </a:prstGeom>
          <a:solidFill>
            <a:schemeClr val="bg1">
              <a:lumMod val="95000"/>
            </a:schemeClr>
          </a:solidFill>
          <a:ln w="9525" cap="flat" cmpd="sng" algn="ctr">
            <a:noFill/>
            <a:prstDash val="solid"/>
          </a:ln>
          <a:effectLst>
            <a:outerShdw blurRad="50800" dist="38100" dir="2700000" algn="tl" rotWithShape="0">
              <a:prstClr val="black">
                <a:alpha val="40000"/>
              </a:prstClr>
            </a:outerShdw>
          </a:effectLst>
        </p:spPr>
      </p:sp>
      <p:sp>
        <p:nvSpPr>
          <p:cNvPr id="73" name="Shape 4"/>
          <p:cNvSpPr/>
          <p:nvPr/>
        </p:nvSpPr>
        <p:spPr>
          <a:xfrm>
            <a:off x="5387056" y="4002679"/>
            <a:ext cx="1794650" cy="1096673"/>
          </a:xfrm>
          <a:prstGeom prst="rect">
            <a:avLst/>
          </a:prstGeom>
          <a:noFill/>
          <a:ln>
            <a:noFill/>
          </a:ln>
          <a:effectLst/>
        </p:spPr>
        <p:txBody>
          <a:bodyPr spcFirstLastPara="0" vert="horz" wrap="square" lIns="68580" tIns="68580" rIns="68580" bIns="68580" numCol="1" spcCol="1270" anchor="ctr" anchorCtr="0">
            <a:noAutofit/>
          </a:bodyPr>
          <a:lstStyle/>
          <a:p>
            <a:pPr algn="ctr" defTabSz="2400240">
              <a:lnSpc>
                <a:spcPct val="90000"/>
              </a:lnSpc>
              <a:spcAft>
                <a:spcPct val="35000"/>
              </a:spcAft>
              <a:defRPr/>
            </a:pPr>
            <a:endParaRPr lang="en-US" sz="5400" kern="0" dirty="0">
              <a:solidFill>
                <a:prstClr val="white"/>
              </a:solidFill>
              <a:latin typeface="+mj-lt"/>
            </a:endParaRPr>
          </a:p>
        </p:txBody>
      </p:sp>
      <p:sp>
        <p:nvSpPr>
          <p:cNvPr id="74" name="Rounded Rectangle 73"/>
          <p:cNvSpPr/>
          <p:nvPr/>
        </p:nvSpPr>
        <p:spPr>
          <a:xfrm>
            <a:off x="6044852" y="2042455"/>
            <a:ext cx="1040360" cy="291224"/>
          </a:xfrm>
          <a:prstGeom prst="roundRect">
            <a:avLst>
              <a:gd name="adj" fmla="val 0"/>
            </a:avLst>
          </a:prstGeom>
          <a:solidFill>
            <a:sysClr val="window" lastClr="FFFFFF"/>
          </a:solidFill>
          <a:ln w="25400" cap="flat" cmpd="sng" algn="ctr">
            <a:noFill/>
            <a:prstDash val="solid"/>
          </a:ln>
          <a:effectLst/>
        </p:spPr>
        <p:txBody>
          <a:bodyPr rtlCol="0" anchor="ctr"/>
          <a:lstStyle/>
          <a:p>
            <a:pPr algn="ctr">
              <a:defRPr/>
            </a:pPr>
            <a:endParaRPr lang="en-US" sz="1400" kern="0" dirty="0">
              <a:solidFill>
                <a:srgbClr val="000000"/>
              </a:solidFill>
              <a:latin typeface="+mj-lt"/>
            </a:endParaRPr>
          </a:p>
        </p:txBody>
      </p:sp>
      <p:sp>
        <p:nvSpPr>
          <p:cNvPr id="75" name="TextBox 74"/>
          <p:cNvSpPr txBox="1"/>
          <p:nvPr/>
        </p:nvSpPr>
        <p:spPr>
          <a:xfrm>
            <a:off x="6046089" y="2062592"/>
            <a:ext cx="1134818" cy="261610"/>
          </a:xfrm>
          <a:prstGeom prst="rect">
            <a:avLst/>
          </a:prstGeom>
          <a:noFill/>
        </p:spPr>
        <p:txBody>
          <a:bodyPr wrap="square" rtlCol="0">
            <a:spAutoFit/>
          </a:bodyPr>
          <a:lstStyle/>
          <a:p>
            <a:pPr algn="ctr">
              <a:defRPr/>
            </a:pPr>
            <a:r>
              <a:rPr lang="en-US" sz="1100" b="1" kern="0" dirty="0">
                <a:solidFill>
                  <a:srgbClr val="000000"/>
                </a:solidFill>
                <a:latin typeface="+mj-lt"/>
              </a:rPr>
              <a:t>Auto Mapping</a:t>
            </a:r>
          </a:p>
        </p:txBody>
      </p:sp>
      <p:sp>
        <p:nvSpPr>
          <p:cNvPr id="76" name="Hexagon 358"/>
          <p:cNvSpPr/>
          <p:nvPr/>
        </p:nvSpPr>
        <p:spPr>
          <a:xfrm>
            <a:off x="5663828" y="4212879"/>
            <a:ext cx="1754006" cy="291223"/>
          </a:xfrm>
          <a:prstGeom prst="roundRect">
            <a:avLst>
              <a:gd name="adj" fmla="val 0"/>
            </a:avLst>
          </a:prstGeom>
          <a:solidFill>
            <a:schemeClr val="accent1">
              <a:lumMod val="20000"/>
              <a:lumOff val="80000"/>
            </a:schemeClr>
          </a:solidFill>
          <a:ln w="25400" cap="flat" cmpd="sng" algn="ctr">
            <a:noFill/>
            <a:prstDash val="solid"/>
          </a:ln>
          <a:effectLst/>
        </p:spPr>
        <p:txBody>
          <a:bodyPr rtlCol="0" anchor="ctr"/>
          <a:lstStyle/>
          <a:p>
            <a:pPr algn="ctr">
              <a:defRPr/>
            </a:pPr>
            <a:endParaRPr lang="en-US" sz="1400" kern="0" dirty="0">
              <a:solidFill>
                <a:prstClr val="white"/>
              </a:solidFill>
              <a:latin typeface="+mj-lt"/>
            </a:endParaRPr>
          </a:p>
        </p:txBody>
      </p:sp>
      <p:sp>
        <p:nvSpPr>
          <p:cNvPr id="77" name="TextBox 76"/>
          <p:cNvSpPr txBox="1"/>
          <p:nvPr/>
        </p:nvSpPr>
        <p:spPr>
          <a:xfrm>
            <a:off x="5541537" y="4202465"/>
            <a:ext cx="2001621" cy="306467"/>
          </a:xfrm>
          <a:prstGeom prst="roundRect">
            <a:avLst/>
          </a:prstGeom>
          <a:noFill/>
        </p:spPr>
        <p:txBody>
          <a:bodyPr wrap="square" rtlCol="0">
            <a:spAutoFit/>
          </a:bodyPr>
          <a:lstStyle/>
          <a:p>
            <a:pPr algn="ctr">
              <a:defRPr/>
            </a:pPr>
            <a:r>
              <a:rPr lang="en-US" sz="1200" b="1" kern="0" dirty="0">
                <a:solidFill>
                  <a:srgbClr val="000000"/>
                </a:solidFill>
                <a:latin typeface="+mj-lt"/>
              </a:rPr>
              <a:t>Study Specific Mapping</a:t>
            </a:r>
          </a:p>
        </p:txBody>
      </p:sp>
      <p:sp>
        <p:nvSpPr>
          <p:cNvPr id="78" name="Rounded Rectangle 77"/>
          <p:cNvSpPr/>
          <p:nvPr/>
        </p:nvSpPr>
        <p:spPr>
          <a:xfrm>
            <a:off x="5463348" y="4915734"/>
            <a:ext cx="1975345" cy="307446"/>
          </a:xfrm>
          <a:prstGeom prst="roundRect">
            <a:avLst>
              <a:gd name="adj" fmla="val 0"/>
            </a:avLst>
          </a:prstGeom>
          <a:solidFill>
            <a:schemeClr val="accent1">
              <a:lumMod val="20000"/>
              <a:lumOff val="80000"/>
            </a:schemeClr>
          </a:solidFill>
          <a:ln w="25400" cap="flat" cmpd="sng" algn="ctr">
            <a:noFill/>
            <a:prstDash val="solid"/>
          </a:ln>
          <a:effectLst/>
        </p:spPr>
        <p:txBody>
          <a:bodyPr rtlCol="0" anchor="ctr"/>
          <a:lstStyle/>
          <a:p>
            <a:pPr algn="ctr">
              <a:defRPr/>
            </a:pPr>
            <a:endParaRPr lang="en-US" sz="1400" kern="0" dirty="0">
              <a:solidFill>
                <a:prstClr val="white"/>
              </a:solidFill>
              <a:latin typeface="+mj-lt"/>
            </a:endParaRPr>
          </a:p>
        </p:txBody>
      </p:sp>
      <p:sp>
        <p:nvSpPr>
          <p:cNvPr id="79" name="TextBox 78"/>
          <p:cNvSpPr txBox="1"/>
          <p:nvPr/>
        </p:nvSpPr>
        <p:spPr>
          <a:xfrm>
            <a:off x="5388571" y="4917836"/>
            <a:ext cx="2124897" cy="276999"/>
          </a:xfrm>
          <a:prstGeom prst="rect">
            <a:avLst/>
          </a:prstGeom>
          <a:noFill/>
        </p:spPr>
        <p:txBody>
          <a:bodyPr wrap="square" rtlCol="0">
            <a:spAutoFit/>
          </a:bodyPr>
          <a:lstStyle/>
          <a:p>
            <a:pPr algn="ctr">
              <a:defRPr/>
            </a:pPr>
            <a:r>
              <a:rPr lang="en-US" sz="1200" b="1" kern="0" dirty="0">
                <a:solidFill>
                  <a:srgbClr val="000000"/>
                </a:solidFill>
                <a:latin typeface="+mj-lt"/>
              </a:rPr>
              <a:t>Data  Transformation Engine</a:t>
            </a:r>
          </a:p>
        </p:txBody>
      </p:sp>
      <p:grpSp>
        <p:nvGrpSpPr>
          <p:cNvPr id="80" name="Group 79"/>
          <p:cNvGrpSpPr/>
          <p:nvPr/>
        </p:nvGrpSpPr>
        <p:grpSpPr>
          <a:xfrm>
            <a:off x="9587321" y="995161"/>
            <a:ext cx="1761019" cy="4548771"/>
            <a:chOff x="10057349" y="761109"/>
            <a:chExt cx="1796672" cy="6101175"/>
          </a:xfrm>
        </p:grpSpPr>
        <p:sp>
          <p:nvSpPr>
            <p:cNvPr id="177" name="Rounded Rectangle 176"/>
            <p:cNvSpPr/>
            <p:nvPr/>
          </p:nvSpPr>
          <p:spPr>
            <a:xfrm>
              <a:off x="10057349" y="761109"/>
              <a:ext cx="1796672" cy="6101175"/>
            </a:xfrm>
            <a:prstGeom prst="roundRect">
              <a:avLst>
                <a:gd name="adj" fmla="val 0"/>
              </a:avLst>
            </a:prstGeom>
            <a:solidFill>
              <a:srgbClr val="6D97D8"/>
            </a:solidFill>
            <a:ln w="9525" cap="flat" cmpd="sng" algn="ctr">
              <a:noFill/>
              <a:prstDash val="solid"/>
            </a:ln>
            <a:effectLst>
              <a:outerShdw blurRad="40000" dist="20000" dir="5400000" rotWithShape="0">
                <a:srgbClr val="000000">
                  <a:alpha val="38000"/>
                </a:srgbClr>
              </a:outerShdw>
            </a:effectLst>
          </p:spPr>
          <p:txBody>
            <a:bodyPr rtlCol="0" anchor="ctr"/>
            <a:lstStyle/>
            <a:p>
              <a:pPr algn="ctr">
                <a:defRPr/>
              </a:pPr>
              <a:endParaRPr lang="en-US" sz="1400" kern="0" dirty="0">
                <a:solidFill>
                  <a:srgbClr val="000000"/>
                </a:solidFill>
                <a:latin typeface="+mj-lt"/>
              </a:endParaRPr>
            </a:p>
          </p:txBody>
        </p:sp>
        <p:sp>
          <p:nvSpPr>
            <p:cNvPr id="178" name="Rectangle 177"/>
            <p:cNvSpPr/>
            <p:nvPr/>
          </p:nvSpPr>
          <p:spPr>
            <a:xfrm>
              <a:off x="10331762" y="1268619"/>
              <a:ext cx="1248000" cy="515736"/>
            </a:xfrm>
            <a:prstGeom prst="rect">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rtlCol="0" anchor="ctr"/>
            <a:lstStyle/>
            <a:p>
              <a:pPr algn="ctr">
                <a:defRPr/>
              </a:pPr>
              <a:r>
                <a:rPr lang="en-US" sz="1333" b="1" kern="0" dirty="0">
                  <a:solidFill>
                    <a:srgbClr val="000000"/>
                  </a:solidFill>
                  <a:latin typeface="+mj-lt"/>
                </a:rPr>
                <a:t>Workflow Governance</a:t>
              </a:r>
            </a:p>
          </p:txBody>
        </p:sp>
        <p:sp>
          <p:nvSpPr>
            <p:cNvPr id="179" name="Rectangle 178"/>
            <p:cNvSpPr/>
            <p:nvPr/>
          </p:nvSpPr>
          <p:spPr>
            <a:xfrm>
              <a:off x="10331762" y="1971072"/>
              <a:ext cx="1248000" cy="515736"/>
            </a:xfrm>
            <a:prstGeom prst="rect">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rtlCol="0" anchor="ctr"/>
            <a:lstStyle/>
            <a:p>
              <a:pPr algn="ctr">
                <a:defRPr/>
              </a:pPr>
              <a:r>
                <a:rPr lang="en-US" sz="1333" b="1" kern="0" dirty="0">
                  <a:solidFill>
                    <a:srgbClr val="000000"/>
                  </a:solidFill>
                  <a:latin typeface="+mj-lt"/>
                </a:rPr>
                <a:t>Audit Trail</a:t>
              </a:r>
            </a:p>
          </p:txBody>
        </p:sp>
        <p:sp>
          <p:nvSpPr>
            <p:cNvPr id="180" name="Rectangle 179"/>
            <p:cNvSpPr/>
            <p:nvPr/>
          </p:nvSpPr>
          <p:spPr>
            <a:xfrm>
              <a:off x="10331762" y="2673525"/>
              <a:ext cx="1248000" cy="515736"/>
            </a:xfrm>
            <a:prstGeom prst="rect">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rtlCol="0" anchor="ctr"/>
            <a:lstStyle/>
            <a:p>
              <a:pPr algn="ctr">
                <a:defRPr/>
              </a:pPr>
              <a:r>
                <a:rPr lang="en-US" sz="1333" b="1" kern="0" dirty="0">
                  <a:solidFill>
                    <a:srgbClr val="000000"/>
                  </a:solidFill>
                  <a:latin typeface="+mj-lt"/>
                </a:rPr>
                <a:t>Reporting</a:t>
              </a:r>
            </a:p>
          </p:txBody>
        </p:sp>
        <p:sp>
          <p:nvSpPr>
            <p:cNvPr id="181" name="Rectangle 180"/>
            <p:cNvSpPr/>
            <p:nvPr/>
          </p:nvSpPr>
          <p:spPr>
            <a:xfrm>
              <a:off x="10331762" y="3375977"/>
              <a:ext cx="1248000" cy="515736"/>
            </a:xfrm>
            <a:prstGeom prst="rect">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rtlCol="0" anchor="ctr"/>
            <a:lstStyle/>
            <a:p>
              <a:pPr algn="ctr">
                <a:defRPr/>
              </a:pPr>
              <a:r>
                <a:rPr lang="en-US" sz="1333" b="1" kern="0" dirty="0">
                  <a:solidFill>
                    <a:srgbClr val="000000"/>
                  </a:solidFill>
                  <a:latin typeface="+mj-lt"/>
                </a:rPr>
                <a:t>Impact Analysis</a:t>
              </a:r>
            </a:p>
          </p:txBody>
        </p:sp>
        <p:sp>
          <p:nvSpPr>
            <p:cNvPr id="182" name="Rectangle 181"/>
            <p:cNvSpPr/>
            <p:nvPr/>
          </p:nvSpPr>
          <p:spPr>
            <a:xfrm>
              <a:off x="10331762" y="4078430"/>
              <a:ext cx="1248000" cy="515736"/>
            </a:xfrm>
            <a:prstGeom prst="rect">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rtlCol="0" anchor="ctr"/>
            <a:lstStyle/>
            <a:p>
              <a:pPr algn="ctr">
                <a:defRPr/>
              </a:pPr>
              <a:r>
                <a:rPr lang="en-US" sz="1333" b="1" kern="0" dirty="0">
                  <a:solidFill>
                    <a:srgbClr val="000000"/>
                  </a:solidFill>
                  <a:latin typeface="+mj-lt"/>
                </a:rPr>
                <a:t>User Access Management</a:t>
              </a:r>
            </a:p>
          </p:txBody>
        </p:sp>
        <p:sp>
          <p:nvSpPr>
            <p:cNvPr id="183" name="TextBox 182"/>
            <p:cNvSpPr txBox="1"/>
            <p:nvPr/>
          </p:nvSpPr>
          <p:spPr>
            <a:xfrm>
              <a:off x="10268620" y="772004"/>
              <a:ext cx="1374129" cy="454096"/>
            </a:xfrm>
            <a:prstGeom prst="rect">
              <a:avLst/>
            </a:prstGeom>
            <a:noFill/>
          </p:spPr>
          <p:txBody>
            <a:bodyPr wrap="square" rtlCol="0">
              <a:spAutoFit/>
            </a:bodyPr>
            <a:lstStyle/>
            <a:p>
              <a:pPr algn="ctr">
                <a:defRPr/>
              </a:pPr>
              <a:r>
                <a:rPr lang="en-US" sz="1600" b="1" kern="0" dirty="0">
                  <a:solidFill>
                    <a:prstClr val="white"/>
                  </a:solidFill>
                  <a:latin typeface="+mj-lt"/>
                </a:rPr>
                <a:t>Core</a:t>
              </a:r>
            </a:p>
          </p:txBody>
        </p:sp>
        <p:sp>
          <p:nvSpPr>
            <p:cNvPr id="184" name="Rectangle 183"/>
            <p:cNvSpPr/>
            <p:nvPr/>
          </p:nvSpPr>
          <p:spPr>
            <a:xfrm>
              <a:off x="10331762" y="4780883"/>
              <a:ext cx="1248000" cy="515736"/>
            </a:xfrm>
            <a:prstGeom prst="rect">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rtlCol="0" anchor="ctr"/>
            <a:lstStyle/>
            <a:p>
              <a:pPr algn="ctr">
                <a:defRPr/>
              </a:pPr>
              <a:r>
                <a:rPr lang="en-US" sz="1333" b="1" kern="0" dirty="0">
                  <a:solidFill>
                    <a:srgbClr val="000000"/>
                  </a:solidFill>
                  <a:latin typeface="+mj-lt"/>
                </a:rPr>
                <a:t>Version Control</a:t>
              </a:r>
            </a:p>
          </p:txBody>
        </p:sp>
        <p:sp>
          <p:nvSpPr>
            <p:cNvPr id="185" name="Rectangle 184"/>
            <p:cNvSpPr/>
            <p:nvPr/>
          </p:nvSpPr>
          <p:spPr>
            <a:xfrm>
              <a:off x="10331762" y="5483333"/>
              <a:ext cx="1248000" cy="515736"/>
            </a:xfrm>
            <a:prstGeom prst="rect">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rtlCol="0" anchor="ctr"/>
            <a:lstStyle/>
            <a:p>
              <a:pPr algn="ctr">
                <a:defRPr/>
              </a:pPr>
              <a:r>
                <a:rPr lang="en-US" sz="1333" b="1" kern="0" dirty="0">
                  <a:solidFill>
                    <a:srgbClr val="000000"/>
                  </a:solidFill>
                  <a:latin typeface="+mj-lt"/>
                </a:rPr>
                <a:t>Intuitive</a:t>
              </a:r>
            </a:p>
            <a:p>
              <a:pPr algn="ctr">
                <a:defRPr/>
              </a:pPr>
              <a:r>
                <a:rPr lang="en-US" sz="1333" b="1" kern="0" dirty="0">
                  <a:solidFill>
                    <a:srgbClr val="000000"/>
                  </a:solidFill>
                  <a:latin typeface="+mj-lt"/>
                </a:rPr>
                <a:t>UI</a:t>
              </a:r>
            </a:p>
          </p:txBody>
        </p:sp>
      </p:grpSp>
      <p:sp>
        <p:nvSpPr>
          <p:cNvPr id="81" name="Rounded Rectangle 80"/>
          <p:cNvSpPr/>
          <p:nvPr/>
        </p:nvSpPr>
        <p:spPr>
          <a:xfrm>
            <a:off x="650612" y="914004"/>
            <a:ext cx="998673" cy="4756253"/>
          </a:xfrm>
          <a:prstGeom prst="roundRect">
            <a:avLst>
              <a:gd name="adj" fmla="val 0"/>
            </a:avLst>
          </a:prstGeom>
          <a:solidFill>
            <a:sysClr val="window" lastClr="FFFFFF">
              <a:lumMod val="50000"/>
            </a:sysClr>
          </a:solidFill>
          <a:ln w="9525" cap="flat" cmpd="sng" algn="ctr">
            <a:noFill/>
            <a:prstDash val="solid"/>
          </a:ln>
          <a:effectLst/>
        </p:spPr>
        <p:txBody>
          <a:bodyPr rtlCol="0" anchor="ctr"/>
          <a:lstStyle/>
          <a:p>
            <a:pPr algn="ctr">
              <a:defRPr/>
            </a:pPr>
            <a:endParaRPr lang="en-US" sz="1400" kern="0" dirty="0">
              <a:solidFill>
                <a:prstClr val="white"/>
              </a:solidFill>
              <a:latin typeface="+mj-lt"/>
            </a:endParaRPr>
          </a:p>
        </p:txBody>
      </p:sp>
      <p:sp>
        <p:nvSpPr>
          <p:cNvPr id="82" name="Rounded Rectangle 81"/>
          <p:cNvSpPr/>
          <p:nvPr/>
        </p:nvSpPr>
        <p:spPr>
          <a:xfrm>
            <a:off x="760858" y="2258087"/>
            <a:ext cx="771963" cy="826395"/>
          </a:xfrm>
          <a:prstGeom prst="roundRect">
            <a:avLst>
              <a:gd name="adj" fmla="val 0"/>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vert="vert270" rtlCol="0" anchor="ctr"/>
          <a:lstStyle/>
          <a:p>
            <a:pPr algn="ctr">
              <a:defRPr/>
            </a:pPr>
            <a:r>
              <a:rPr lang="en-US" sz="2133" b="1" kern="0" dirty="0">
                <a:solidFill>
                  <a:srgbClr val="000000"/>
                </a:solidFill>
                <a:latin typeface="+mj-lt"/>
              </a:rPr>
              <a:t>EDC</a:t>
            </a:r>
          </a:p>
        </p:txBody>
      </p:sp>
      <p:sp>
        <p:nvSpPr>
          <p:cNvPr id="83" name="TextBox 82"/>
          <p:cNvSpPr txBox="1"/>
          <p:nvPr/>
        </p:nvSpPr>
        <p:spPr>
          <a:xfrm>
            <a:off x="564069" y="907360"/>
            <a:ext cx="1171756" cy="584775"/>
          </a:xfrm>
          <a:prstGeom prst="rect">
            <a:avLst/>
          </a:prstGeom>
          <a:noFill/>
        </p:spPr>
        <p:txBody>
          <a:bodyPr wrap="square" rtlCol="0">
            <a:spAutoFit/>
          </a:bodyPr>
          <a:lstStyle/>
          <a:p>
            <a:pPr algn="ctr">
              <a:defRPr/>
            </a:pPr>
            <a:r>
              <a:rPr lang="en-US" sz="1600" b="1" kern="0" dirty="0">
                <a:solidFill>
                  <a:prstClr val="white"/>
                </a:solidFill>
                <a:latin typeface="+mj-lt"/>
              </a:rPr>
              <a:t>External</a:t>
            </a:r>
          </a:p>
          <a:p>
            <a:pPr algn="ctr">
              <a:defRPr/>
            </a:pPr>
            <a:r>
              <a:rPr lang="en-US" sz="1600" b="1" kern="0" dirty="0">
                <a:solidFill>
                  <a:prstClr val="white"/>
                </a:solidFill>
                <a:latin typeface="+mj-lt"/>
              </a:rPr>
              <a:t>Interfaces</a:t>
            </a:r>
          </a:p>
        </p:txBody>
      </p:sp>
      <p:sp>
        <p:nvSpPr>
          <p:cNvPr id="84" name="TextBox 83"/>
          <p:cNvSpPr txBox="1"/>
          <p:nvPr/>
        </p:nvSpPr>
        <p:spPr>
          <a:xfrm>
            <a:off x="6519260" y="3191046"/>
            <a:ext cx="2461784" cy="276999"/>
          </a:xfrm>
          <a:prstGeom prst="rect">
            <a:avLst/>
          </a:prstGeom>
          <a:noFill/>
        </p:spPr>
        <p:txBody>
          <a:bodyPr wrap="square" rtlCol="0">
            <a:spAutoFit/>
          </a:bodyPr>
          <a:lstStyle/>
          <a:p>
            <a:pPr>
              <a:defRPr/>
            </a:pPr>
            <a:r>
              <a:rPr lang="en-US" sz="1200" kern="0" dirty="0">
                <a:solidFill>
                  <a:srgbClr val="000000"/>
                </a:solidFill>
                <a:latin typeface="+mj-lt"/>
              </a:rPr>
              <a:t>Study Mapping Specifications</a:t>
            </a:r>
          </a:p>
        </p:txBody>
      </p:sp>
      <p:sp>
        <p:nvSpPr>
          <p:cNvPr id="85" name="TextBox 84"/>
          <p:cNvSpPr txBox="1"/>
          <p:nvPr/>
        </p:nvSpPr>
        <p:spPr>
          <a:xfrm>
            <a:off x="6519260" y="3365376"/>
            <a:ext cx="2461784" cy="276999"/>
          </a:xfrm>
          <a:prstGeom prst="rect">
            <a:avLst/>
          </a:prstGeom>
          <a:noFill/>
        </p:spPr>
        <p:txBody>
          <a:bodyPr wrap="square" rtlCol="0">
            <a:spAutoFit/>
          </a:bodyPr>
          <a:lstStyle/>
          <a:p>
            <a:pPr>
              <a:defRPr/>
            </a:pPr>
            <a:r>
              <a:rPr lang="en-US" sz="1200" kern="0" dirty="0">
                <a:solidFill>
                  <a:srgbClr val="000000"/>
                </a:solidFill>
                <a:latin typeface="+mj-lt"/>
              </a:rPr>
              <a:t>Study Source </a:t>
            </a:r>
            <a:r>
              <a:rPr lang="en-US" sz="1200" kern="0" dirty="0" err="1">
                <a:solidFill>
                  <a:srgbClr val="000000"/>
                </a:solidFill>
                <a:latin typeface="+mj-lt"/>
              </a:rPr>
              <a:t>MetaData</a:t>
            </a:r>
            <a:endParaRPr lang="en-US" sz="1200" kern="0" dirty="0">
              <a:solidFill>
                <a:srgbClr val="000000"/>
              </a:solidFill>
              <a:latin typeface="+mj-lt"/>
            </a:endParaRPr>
          </a:p>
        </p:txBody>
      </p:sp>
      <p:sp>
        <p:nvSpPr>
          <p:cNvPr id="86" name="TextBox 85"/>
          <p:cNvSpPr txBox="1"/>
          <p:nvPr/>
        </p:nvSpPr>
        <p:spPr>
          <a:xfrm>
            <a:off x="1493480" y="2045886"/>
            <a:ext cx="2121227" cy="600164"/>
          </a:xfrm>
          <a:prstGeom prst="rect">
            <a:avLst/>
          </a:prstGeom>
          <a:noFill/>
        </p:spPr>
        <p:txBody>
          <a:bodyPr wrap="square" rtlCol="0">
            <a:spAutoFit/>
          </a:bodyPr>
          <a:lstStyle/>
          <a:p>
            <a:pPr algn="ctr">
              <a:lnSpc>
                <a:spcPct val="150000"/>
              </a:lnSpc>
              <a:defRPr/>
            </a:pPr>
            <a:r>
              <a:rPr lang="en-US" sz="1100" b="1" kern="0" dirty="0">
                <a:solidFill>
                  <a:srgbClr val="000000"/>
                </a:solidFill>
                <a:latin typeface="+mj-lt"/>
              </a:rPr>
              <a:t>Trial Collection </a:t>
            </a:r>
            <a:r>
              <a:rPr lang="en-US" sz="1100" b="1" kern="0" dirty="0" err="1">
                <a:solidFill>
                  <a:srgbClr val="000000"/>
                </a:solidFill>
                <a:latin typeface="+mj-lt"/>
              </a:rPr>
              <a:t>MetaData</a:t>
            </a:r>
            <a:endParaRPr lang="en-US" sz="1100" b="1" kern="0" dirty="0">
              <a:solidFill>
                <a:srgbClr val="000000"/>
              </a:solidFill>
              <a:latin typeface="+mj-lt"/>
            </a:endParaRPr>
          </a:p>
          <a:p>
            <a:pPr algn="ctr">
              <a:lnSpc>
                <a:spcPct val="150000"/>
              </a:lnSpc>
              <a:defRPr/>
            </a:pPr>
            <a:r>
              <a:rPr lang="en-US" sz="1100" b="1" kern="0" dirty="0">
                <a:solidFill>
                  <a:srgbClr val="000000"/>
                </a:solidFill>
                <a:latin typeface="+mj-lt"/>
              </a:rPr>
              <a:t>(Study Setup)</a:t>
            </a:r>
          </a:p>
        </p:txBody>
      </p:sp>
      <p:sp>
        <p:nvSpPr>
          <p:cNvPr id="87" name="TextBox 86"/>
          <p:cNvSpPr txBox="1"/>
          <p:nvPr/>
        </p:nvSpPr>
        <p:spPr>
          <a:xfrm>
            <a:off x="3626694" y="3979476"/>
            <a:ext cx="1413866" cy="276999"/>
          </a:xfrm>
          <a:prstGeom prst="rect">
            <a:avLst/>
          </a:prstGeom>
          <a:noFill/>
        </p:spPr>
        <p:txBody>
          <a:bodyPr wrap="square" rtlCol="0">
            <a:spAutoFit/>
          </a:bodyPr>
          <a:lstStyle/>
          <a:p>
            <a:pPr>
              <a:defRPr/>
            </a:pPr>
            <a:r>
              <a:rPr lang="en-US" sz="1200" b="1" kern="0" dirty="0">
                <a:solidFill>
                  <a:srgbClr val="000000"/>
                </a:solidFill>
                <a:latin typeface="+mj-lt"/>
              </a:rPr>
              <a:t>Source Data</a:t>
            </a:r>
          </a:p>
        </p:txBody>
      </p:sp>
      <p:sp>
        <p:nvSpPr>
          <p:cNvPr id="88" name="Left-Right Arrow 87"/>
          <p:cNvSpPr/>
          <p:nvPr/>
        </p:nvSpPr>
        <p:spPr>
          <a:xfrm flipV="1">
            <a:off x="8928811" y="2071546"/>
            <a:ext cx="630592" cy="148571"/>
          </a:xfrm>
          <a:prstGeom prst="leftRightArrow">
            <a:avLst/>
          </a:prstGeom>
          <a:solidFill>
            <a:schemeClr val="accent1"/>
          </a:solidFill>
          <a:ln w="9525" cap="flat" cmpd="sng" algn="ctr">
            <a:noFill/>
            <a:prstDash val="solid"/>
          </a:ln>
          <a:effectLst/>
        </p:spPr>
        <p:txBody>
          <a:bodyPr rtlCol="0" anchor="ctr"/>
          <a:lstStyle/>
          <a:p>
            <a:pPr algn="ctr">
              <a:defRPr/>
            </a:pPr>
            <a:endParaRPr lang="en-US" sz="1400" kern="0" dirty="0">
              <a:solidFill>
                <a:prstClr val="white"/>
              </a:solidFill>
              <a:latin typeface="+mj-lt"/>
            </a:endParaRPr>
          </a:p>
        </p:txBody>
      </p:sp>
      <p:sp>
        <p:nvSpPr>
          <p:cNvPr id="89" name="Left-Right Arrow 88"/>
          <p:cNvSpPr/>
          <p:nvPr/>
        </p:nvSpPr>
        <p:spPr>
          <a:xfrm>
            <a:off x="8503610" y="4336014"/>
            <a:ext cx="1040349" cy="197367"/>
          </a:xfrm>
          <a:prstGeom prst="leftRightArrow">
            <a:avLst/>
          </a:prstGeom>
          <a:solidFill>
            <a:schemeClr val="accent1"/>
          </a:solidFill>
          <a:ln w="9525" cap="flat" cmpd="sng" algn="ctr">
            <a:noFill/>
            <a:prstDash val="solid"/>
          </a:ln>
          <a:effectLst/>
        </p:spPr>
        <p:txBody>
          <a:bodyPr rtlCol="0" anchor="ctr"/>
          <a:lstStyle/>
          <a:p>
            <a:pPr algn="ctr">
              <a:defRPr/>
            </a:pPr>
            <a:endParaRPr lang="en-US" sz="1400" kern="0" dirty="0">
              <a:solidFill>
                <a:prstClr val="white"/>
              </a:solidFill>
              <a:latin typeface="+mj-lt"/>
            </a:endParaRPr>
          </a:p>
        </p:txBody>
      </p:sp>
      <p:cxnSp>
        <p:nvCxnSpPr>
          <p:cNvPr id="90" name="Elbow Connector 89"/>
          <p:cNvCxnSpPr>
            <a:stCxn id="76" idx="2"/>
          </p:cNvCxnSpPr>
          <p:nvPr/>
        </p:nvCxnSpPr>
        <p:spPr>
          <a:xfrm rot="5400000">
            <a:off x="6288801" y="4754103"/>
            <a:ext cx="502031" cy="2031"/>
          </a:xfrm>
          <a:prstGeom prst="bentConnector3">
            <a:avLst/>
          </a:prstGeom>
          <a:noFill/>
          <a:ln w="25400" cap="flat" cmpd="sng" algn="ctr">
            <a:solidFill>
              <a:sysClr val="window" lastClr="FFFFFF">
                <a:lumMod val="50000"/>
              </a:sysClr>
            </a:solidFill>
            <a:prstDash val="solid"/>
            <a:tailEnd type="triangle"/>
          </a:ln>
          <a:effectLst/>
        </p:spPr>
      </p:cxnSp>
      <p:cxnSp>
        <p:nvCxnSpPr>
          <p:cNvPr id="91" name="Elbow Connector 90"/>
          <p:cNvCxnSpPr/>
          <p:nvPr/>
        </p:nvCxnSpPr>
        <p:spPr>
          <a:xfrm flipV="1">
            <a:off x="1649285" y="4241208"/>
            <a:ext cx="3468955" cy="727754"/>
          </a:xfrm>
          <a:prstGeom prst="bentConnector3">
            <a:avLst>
              <a:gd name="adj1" fmla="val 58916"/>
            </a:avLst>
          </a:prstGeom>
          <a:noFill/>
          <a:ln w="25400" cap="flat" cmpd="sng" algn="ctr">
            <a:solidFill>
              <a:srgbClr val="0063BE"/>
            </a:solidFill>
            <a:prstDash val="solid"/>
            <a:tailEnd type="triangle"/>
          </a:ln>
          <a:effectLst/>
        </p:spPr>
      </p:cxnSp>
      <p:grpSp>
        <p:nvGrpSpPr>
          <p:cNvPr id="92" name="Group 91"/>
          <p:cNvGrpSpPr/>
          <p:nvPr/>
        </p:nvGrpSpPr>
        <p:grpSpPr>
          <a:xfrm>
            <a:off x="3692249" y="4771023"/>
            <a:ext cx="1036400" cy="758155"/>
            <a:chOff x="3054066" y="5639206"/>
            <a:chExt cx="1057382" cy="963792"/>
          </a:xfrm>
        </p:grpSpPr>
        <p:sp>
          <p:nvSpPr>
            <p:cNvPr id="175" name="Flowchart: Multidocument 174"/>
            <p:cNvSpPr/>
            <p:nvPr/>
          </p:nvSpPr>
          <p:spPr>
            <a:xfrm>
              <a:off x="3105029" y="5639206"/>
              <a:ext cx="1006419" cy="961565"/>
            </a:xfrm>
            <a:prstGeom prst="flowChartMultidocument">
              <a:avLst/>
            </a:prstGeom>
            <a:solidFill>
              <a:srgbClr val="6D97D8"/>
            </a:solidFill>
            <a:ln w="12700" cap="flat" cmpd="sng" algn="ctr">
              <a:solidFill>
                <a:sysClr val="window" lastClr="FFFFFF"/>
              </a:solidFill>
              <a:prstDash val="solid"/>
            </a:ln>
            <a:effectLst/>
          </p:spPr>
          <p:txBody>
            <a:bodyPr rtlCol="0" anchor="ctr"/>
            <a:lstStyle/>
            <a:p>
              <a:pPr algn="ctr">
                <a:defRPr/>
              </a:pPr>
              <a:endParaRPr lang="en-US" sz="1400" kern="0" dirty="0">
                <a:solidFill>
                  <a:prstClr val="white"/>
                </a:solidFill>
                <a:latin typeface="+mj-lt"/>
              </a:endParaRPr>
            </a:p>
          </p:txBody>
        </p:sp>
        <p:sp>
          <p:nvSpPr>
            <p:cNvPr id="176" name="TextBox 175"/>
            <p:cNvSpPr txBox="1"/>
            <p:nvPr/>
          </p:nvSpPr>
          <p:spPr>
            <a:xfrm>
              <a:off x="3054066" y="5781360"/>
              <a:ext cx="1009697" cy="821638"/>
            </a:xfrm>
            <a:prstGeom prst="rect">
              <a:avLst/>
            </a:prstGeom>
            <a:noFill/>
          </p:spPr>
          <p:txBody>
            <a:bodyPr wrap="square" rtlCol="0">
              <a:spAutoFit/>
            </a:bodyPr>
            <a:lstStyle/>
            <a:p>
              <a:pPr algn="ctr">
                <a:defRPr/>
              </a:pPr>
              <a:r>
                <a:rPr lang="en-US" sz="1200" b="1" kern="0" dirty="0">
                  <a:solidFill>
                    <a:srgbClr val="002060"/>
                  </a:solidFill>
                  <a:latin typeface="+mj-lt"/>
                </a:rPr>
                <a:t>Submission Ready Package</a:t>
              </a:r>
            </a:p>
          </p:txBody>
        </p:sp>
      </p:grpSp>
      <p:sp>
        <p:nvSpPr>
          <p:cNvPr id="94" name="Can 93"/>
          <p:cNvSpPr/>
          <p:nvPr/>
        </p:nvSpPr>
        <p:spPr>
          <a:xfrm>
            <a:off x="4789529" y="1845481"/>
            <a:ext cx="893338" cy="400299"/>
          </a:xfrm>
          <a:prstGeom prst="can">
            <a:avLst>
              <a:gd name="adj" fmla="val 19467"/>
            </a:avLst>
          </a:prstGeom>
          <a:solidFill>
            <a:srgbClr val="6D97D8"/>
          </a:solidFill>
          <a:ln w="9525" cap="flat" cmpd="sng" algn="ctr">
            <a:noFill/>
            <a:prstDash val="solid"/>
          </a:ln>
          <a:effectLst/>
        </p:spPr>
        <p:txBody>
          <a:bodyPr rtlCol="0" anchor="ctr"/>
          <a:lstStyle/>
          <a:p>
            <a:pPr algn="ctr">
              <a:defRPr/>
            </a:pPr>
            <a:r>
              <a:rPr lang="en-IN" sz="1200" b="1" kern="0" dirty="0">
                <a:solidFill>
                  <a:srgbClr val="002060"/>
                </a:solidFill>
                <a:latin typeface="+mj-lt"/>
              </a:rPr>
              <a:t>Domain Metadata</a:t>
            </a:r>
          </a:p>
        </p:txBody>
      </p:sp>
      <p:sp>
        <p:nvSpPr>
          <p:cNvPr id="95" name="Can 94"/>
          <p:cNvSpPr/>
          <p:nvPr/>
        </p:nvSpPr>
        <p:spPr>
          <a:xfrm>
            <a:off x="4989387" y="2258087"/>
            <a:ext cx="974286" cy="400299"/>
          </a:xfrm>
          <a:prstGeom prst="can">
            <a:avLst>
              <a:gd name="adj" fmla="val 19467"/>
            </a:avLst>
          </a:prstGeom>
          <a:solidFill>
            <a:srgbClr val="6D97D8"/>
          </a:solidFill>
          <a:ln w="9525" cap="flat" cmpd="sng" algn="ctr">
            <a:noFill/>
            <a:prstDash val="solid"/>
          </a:ln>
          <a:effectLst/>
        </p:spPr>
        <p:txBody>
          <a:bodyPr rtlCol="0" anchor="ctr"/>
          <a:lstStyle/>
          <a:p>
            <a:pPr algn="ctr">
              <a:defRPr/>
            </a:pPr>
            <a:r>
              <a:rPr lang="en-IN" sz="1100" b="1" kern="0" dirty="0">
                <a:solidFill>
                  <a:srgbClr val="002060"/>
                </a:solidFill>
                <a:latin typeface="+mj-lt"/>
              </a:rPr>
              <a:t>Value Level Metadata</a:t>
            </a:r>
          </a:p>
        </p:txBody>
      </p:sp>
      <p:sp>
        <p:nvSpPr>
          <p:cNvPr id="157" name="Can 156"/>
          <p:cNvSpPr/>
          <p:nvPr/>
        </p:nvSpPr>
        <p:spPr>
          <a:xfrm>
            <a:off x="5098760" y="2678948"/>
            <a:ext cx="1501912" cy="400299"/>
          </a:xfrm>
          <a:prstGeom prst="can">
            <a:avLst>
              <a:gd name="adj" fmla="val 19467"/>
            </a:avLst>
          </a:prstGeom>
          <a:solidFill>
            <a:srgbClr val="6D97D8"/>
          </a:solidFill>
          <a:ln w="9525" cap="flat" cmpd="sng" algn="ctr">
            <a:noFill/>
            <a:prstDash val="solid"/>
          </a:ln>
          <a:effectLst/>
        </p:spPr>
        <p:txBody>
          <a:bodyPr rtlCol="0" anchor="ctr"/>
          <a:lstStyle/>
          <a:p>
            <a:pPr algn="ctr">
              <a:defRPr/>
            </a:pPr>
            <a:r>
              <a:rPr lang="en-IN" sz="1200" b="1" kern="0" dirty="0">
                <a:solidFill>
                  <a:srgbClr val="002060"/>
                </a:solidFill>
                <a:latin typeface="+mj-lt"/>
              </a:rPr>
              <a:t>Mapping Specifications</a:t>
            </a:r>
          </a:p>
        </p:txBody>
      </p:sp>
      <p:sp>
        <p:nvSpPr>
          <p:cNvPr id="158" name="Can 157"/>
          <p:cNvSpPr/>
          <p:nvPr/>
        </p:nvSpPr>
        <p:spPr>
          <a:xfrm>
            <a:off x="6779421" y="2666632"/>
            <a:ext cx="1501912" cy="400299"/>
          </a:xfrm>
          <a:prstGeom prst="can">
            <a:avLst>
              <a:gd name="adj" fmla="val 19467"/>
            </a:avLst>
          </a:prstGeom>
          <a:solidFill>
            <a:srgbClr val="6D97D8"/>
          </a:solidFill>
          <a:ln w="9525" cap="flat" cmpd="sng" algn="ctr">
            <a:noFill/>
            <a:prstDash val="solid"/>
          </a:ln>
          <a:effectLst/>
        </p:spPr>
        <p:txBody>
          <a:bodyPr rtlCol="0" anchor="ctr"/>
          <a:lstStyle/>
          <a:p>
            <a:pPr algn="ctr">
              <a:defRPr/>
            </a:pPr>
            <a:r>
              <a:rPr lang="en-IN" sz="1200" b="1" kern="0" dirty="0">
                <a:solidFill>
                  <a:srgbClr val="002060"/>
                </a:solidFill>
                <a:latin typeface="+mj-lt"/>
              </a:rPr>
              <a:t>Computational Algorithms</a:t>
            </a:r>
          </a:p>
        </p:txBody>
      </p:sp>
      <p:sp>
        <p:nvSpPr>
          <p:cNvPr id="159" name="Can 158"/>
          <p:cNvSpPr/>
          <p:nvPr/>
        </p:nvSpPr>
        <p:spPr>
          <a:xfrm>
            <a:off x="7622038" y="2246858"/>
            <a:ext cx="893338" cy="400299"/>
          </a:xfrm>
          <a:prstGeom prst="can">
            <a:avLst>
              <a:gd name="adj" fmla="val 19467"/>
            </a:avLst>
          </a:prstGeom>
          <a:solidFill>
            <a:srgbClr val="6D97D8"/>
          </a:solidFill>
          <a:ln w="9525" cap="flat" cmpd="sng" algn="ctr">
            <a:noFill/>
            <a:prstDash val="solid"/>
          </a:ln>
          <a:effectLst/>
        </p:spPr>
        <p:txBody>
          <a:bodyPr wrap="none" rtlCol="0" anchor="ctr"/>
          <a:lstStyle/>
          <a:p>
            <a:pPr algn="ctr">
              <a:defRPr/>
            </a:pPr>
            <a:r>
              <a:rPr lang="en-IN" sz="1100" b="1" kern="0" dirty="0">
                <a:solidFill>
                  <a:srgbClr val="002060"/>
                </a:solidFill>
                <a:latin typeface="+mj-lt"/>
              </a:rPr>
              <a:t>Controlled</a:t>
            </a:r>
          </a:p>
          <a:p>
            <a:pPr algn="ctr">
              <a:defRPr/>
            </a:pPr>
            <a:r>
              <a:rPr lang="en-IN" sz="1100" b="1" kern="0" dirty="0">
                <a:solidFill>
                  <a:srgbClr val="002060"/>
                </a:solidFill>
                <a:latin typeface="+mj-lt"/>
              </a:rPr>
              <a:t> Terminology</a:t>
            </a:r>
          </a:p>
        </p:txBody>
      </p:sp>
      <p:sp>
        <p:nvSpPr>
          <p:cNvPr id="160" name="Can 159"/>
          <p:cNvSpPr/>
          <p:nvPr/>
        </p:nvSpPr>
        <p:spPr>
          <a:xfrm>
            <a:off x="7778027" y="1834580"/>
            <a:ext cx="893338" cy="400299"/>
          </a:xfrm>
          <a:prstGeom prst="can">
            <a:avLst>
              <a:gd name="adj" fmla="val 19467"/>
            </a:avLst>
          </a:prstGeom>
          <a:solidFill>
            <a:srgbClr val="6D97D8"/>
          </a:solidFill>
          <a:ln w="9525" cap="flat" cmpd="sng" algn="ctr">
            <a:noFill/>
            <a:prstDash val="solid"/>
          </a:ln>
          <a:effectLst/>
        </p:spPr>
        <p:txBody>
          <a:bodyPr rtlCol="0" anchor="ctr"/>
          <a:lstStyle/>
          <a:p>
            <a:pPr algn="ctr">
              <a:defRPr/>
            </a:pPr>
            <a:r>
              <a:rPr lang="en-IN" sz="1200" b="1" kern="0" dirty="0">
                <a:solidFill>
                  <a:srgbClr val="002060"/>
                </a:solidFill>
                <a:latin typeface="+mj-lt"/>
              </a:rPr>
              <a:t>Variable Metadata</a:t>
            </a:r>
          </a:p>
        </p:txBody>
      </p:sp>
      <p:cxnSp>
        <p:nvCxnSpPr>
          <p:cNvPr id="161" name="Straight Arrow Connector 160"/>
          <p:cNvCxnSpPr>
            <a:endCxn id="72" idx="8"/>
          </p:cNvCxnSpPr>
          <p:nvPr/>
        </p:nvCxnSpPr>
        <p:spPr>
          <a:xfrm>
            <a:off x="6519260" y="3208344"/>
            <a:ext cx="19538" cy="566178"/>
          </a:xfrm>
          <a:prstGeom prst="straightConnector1">
            <a:avLst/>
          </a:prstGeom>
          <a:noFill/>
          <a:ln w="12700" cap="flat" cmpd="sng" algn="ctr">
            <a:solidFill>
              <a:sysClr val="window" lastClr="FFFFFF">
                <a:lumMod val="50000"/>
              </a:sysClr>
            </a:solidFill>
            <a:prstDash val="solid"/>
            <a:tailEnd type="triangle"/>
          </a:ln>
          <a:effectLst/>
        </p:spPr>
      </p:cxnSp>
      <p:cxnSp>
        <p:nvCxnSpPr>
          <p:cNvPr id="162" name="Straight Arrow Connector 161"/>
          <p:cNvCxnSpPr>
            <a:stCxn id="79" idx="1"/>
            <a:endCxn id="175" idx="3"/>
          </p:cNvCxnSpPr>
          <p:nvPr/>
        </p:nvCxnSpPr>
        <p:spPr>
          <a:xfrm flipH="1">
            <a:off x="4728649" y="5056336"/>
            <a:ext cx="659922" cy="92889"/>
          </a:xfrm>
          <a:prstGeom prst="straightConnector1">
            <a:avLst/>
          </a:prstGeom>
          <a:noFill/>
          <a:ln w="25400" cap="flat" cmpd="sng" algn="ctr">
            <a:solidFill>
              <a:sysClr val="window" lastClr="FFFFFF">
                <a:lumMod val="50000"/>
              </a:sysClr>
            </a:solidFill>
            <a:prstDash val="solid"/>
            <a:tailEnd type="triangle"/>
          </a:ln>
          <a:effectLst/>
        </p:spPr>
      </p:cxnSp>
      <p:sp>
        <p:nvSpPr>
          <p:cNvPr id="163" name="TextBox 162"/>
          <p:cNvSpPr txBox="1"/>
          <p:nvPr/>
        </p:nvSpPr>
        <p:spPr>
          <a:xfrm>
            <a:off x="1896039" y="4169007"/>
            <a:ext cx="1413866" cy="276999"/>
          </a:xfrm>
          <a:prstGeom prst="rect">
            <a:avLst/>
          </a:prstGeom>
          <a:noFill/>
        </p:spPr>
        <p:txBody>
          <a:bodyPr wrap="square" rtlCol="0">
            <a:spAutoFit/>
          </a:bodyPr>
          <a:lstStyle/>
          <a:p>
            <a:pPr>
              <a:defRPr/>
            </a:pPr>
            <a:r>
              <a:rPr lang="en-US" sz="1200" b="1" kern="0" dirty="0">
                <a:solidFill>
                  <a:srgbClr val="000000"/>
                </a:solidFill>
                <a:latin typeface="+mj-lt"/>
              </a:rPr>
              <a:t>Custom Interface</a:t>
            </a:r>
          </a:p>
        </p:txBody>
      </p:sp>
      <p:cxnSp>
        <p:nvCxnSpPr>
          <p:cNvPr id="164" name="Straight Arrow Connector 163"/>
          <p:cNvCxnSpPr/>
          <p:nvPr/>
        </p:nvCxnSpPr>
        <p:spPr>
          <a:xfrm>
            <a:off x="1539638" y="2369861"/>
            <a:ext cx="2551656" cy="13575"/>
          </a:xfrm>
          <a:prstGeom prst="straightConnector1">
            <a:avLst/>
          </a:prstGeom>
          <a:noFill/>
          <a:ln w="25400" cap="flat" cmpd="sng" algn="ctr">
            <a:solidFill>
              <a:srgbClr val="0063BE"/>
            </a:solidFill>
            <a:prstDash val="solid"/>
            <a:headEnd type="triangle"/>
            <a:tailEnd type="triangle"/>
          </a:ln>
          <a:effectLst/>
        </p:spPr>
      </p:cxnSp>
      <p:sp>
        <p:nvSpPr>
          <p:cNvPr id="165" name="Rectangle 164"/>
          <p:cNvSpPr/>
          <p:nvPr/>
        </p:nvSpPr>
        <p:spPr>
          <a:xfrm>
            <a:off x="708040" y="3131809"/>
            <a:ext cx="912228" cy="2466438"/>
          </a:xfrm>
          <a:prstGeom prst="rect">
            <a:avLst/>
          </a:prstGeom>
          <a:solidFill>
            <a:schemeClr val="accent1">
              <a:lumMod val="20000"/>
              <a:lumOff val="80000"/>
            </a:schemeClr>
          </a:solidFill>
          <a:ln w="9525" cap="flat" cmpd="sng" algn="ctr">
            <a:noFill/>
            <a:prstDash val="solid"/>
          </a:ln>
          <a:effectLst/>
        </p:spPr>
        <p:txBody>
          <a:bodyPr rtlCol="0" anchor="ctr"/>
          <a:lstStyle/>
          <a:p>
            <a:pPr algn="ctr">
              <a:defRPr/>
            </a:pPr>
            <a:endParaRPr lang="en-US" sz="2400" kern="0">
              <a:solidFill>
                <a:prstClr val="white"/>
              </a:solidFill>
              <a:latin typeface="+mj-lt"/>
            </a:endParaRPr>
          </a:p>
        </p:txBody>
      </p:sp>
      <p:sp>
        <p:nvSpPr>
          <p:cNvPr id="166" name="Rounded Rectangle 165"/>
          <p:cNvSpPr/>
          <p:nvPr/>
        </p:nvSpPr>
        <p:spPr>
          <a:xfrm>
            <a:off x="763964" y="4804289"/>
            <a:ext cx="771963" cy="702713"/>
          </a:xfrm>
          <a:prstGeom prst="roundRect">
            <a:avLst>
              <a:gd name="adj" fmla="val 0"/>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vert="vert270" rtlCol="0" anchor="ctr"/>
          <a:lstStyle/>
          <a:p>
            <a:pPr algn="ctr">
              <a:defRPr/>
            </a:pPr>
            <a:r>
              <a:rPr lang="en-US" sz="2400" b="1" kern="0" dirty="0">
                <a:solidFill>
                  <a:srgbClr val="000000"/>
                </a:solidFill>
                <a:latin typeface="+mj-lt"/>
              </a:rPr>
              <a:t>CDR</a:t>
            </a:r>
          </a:p>
        </p:txBody>
      </p:sp>
      <p:sp>
        <p:nvSpPr>
          <p:cNvPr id="167" name="Rounded Rectangle 166"/>
          <p:cNvSpPr/>
          <p:nvPr/>
        </p:nvSpPr>
        <p:spPr>
          <a:xfrm>
            <a:off x="773642" y="4170893"/>
            <a:ext cx="771963" cy="561450"/>
          </a:xfrm>
          <a:prstGeom prst="roundRect">
            <a:avLst>
              <a:gd name="adj" fmla="val 0"/>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vert="vert270" rtlCol="0" anchor="ctr"/>
          <a:lstStyle/>
          <a:p>
            <a:pPr algn="ctr">
              <a:defRPr/>
            </a:pPr>
            <a:r>
              <a:rPr lang="en-US" sz="2400" b="1" kern="0" dirty="0">
                <a:solidFill>
                  <a:srgbClr val="000000"/>
                </a:solidFill>
                <a:latin typeface="+mj-lt"/>
              </a:rPr>
              <a:t>IRT</a:t>
            </a:r>
          </a:p>
        </p:txBody>
      </p:sp>
      <p:sp>
        <p:nvSpPr>
          <p:cNvPr id="168" name="Rounded Rectangle 167"/>
          <p:cNvSpPr/>
          <p:nvPr/>
        </p:nvSpPr>
        <p:spPr>
          <a:xfrm>
            <a:off x="772364" y="3213645"/>
            <a:ext cx="771963" cy="881553"/>
          </a:xfrm>
          <a:prstGeom prst="roundRect">
            <a:avLst>
              <a:gd name="adj" fmla="val 0"/>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vert="vert270" rtlCol="0" anchor="ctr"/>
          <a:lstStyle/>
          <a:p>
            <a:pPr algn="ctr">
              <a:defRPr/>
            </a:pPr>
            <a:r>
              <a:rPr lang="en-US" sz="1467" b="1" kern="0" dirty="0">
                <a:solidFill>
                  <a:srgbClr val="000000"/>
                </a:solidFill>
                <a:latin typeface="+mj-lt"/>
              </a:rPr>
              <a:t>Protocol Authoring Tool</a:t>
            </a:r>
            <a:endParaRPr lang="en-US" sz="2400" b="1" kern="0" dirty="0">
              <a:solidFill>
                <a:srgbClr val="000000"/>
              </a:solidFill>
              <a:latin typeface="+mj-lt"/>
            </a:endParaRPr>
          </a:p>
        </p:txBody>
      </p:sp>
      <p:cxnSp>
        <p:nvCxnSpPr>
          <p:cNvPr id="169" name="Straight Arrow Connector 168"/>
          <p:cNvCxnSpPr>
            <a:endCxn id="166" idx="3"/>
          </p:cNvCxnSpPr>
          <p:nvPr/>
        </p:nvCxnSpPr>
        <p:spPr>
          <a:xfrm flipH="1">
            <a:off x="1535927" y="5149226"/>
            <a:ext cx="2027366" cy="6420"/>
          </a:xfrm>
          <a:prstGeom prst="straightConnector1">
            <a:avLst/>
          </a:prstGeom>
          <a:noFill/>
          <a:ln w="25400" cap="flat" cmpd="sng" algn="ctr">
            <a:solidFill>
              <a:srgbClr val="0063BE"/>
            </a:solidFill>
            <a:prstDash val="solid"/>
            <a:tailEnd type="triangle"/>
          </a:ln>
          <a:effectLst/>
        </p:spPr>
      </p:cxnSp>
      <p:cxnSp>
        <p:nvCxnSpPr>
          <p:cNvPr id="170" name="Straight Arrow Connector 169"/>
          <p:cNvCxnSpPr/>
          <p:nvPr/>
        </p:nvCxnSpPr>
        <p:spPr>
          <a:xfrm flipV="1">
            <a:off x="1617968" y="4476257"/>
            <a:ext cx="1794276" cy="2250"/>
          </a:xfrm>
          <a:prstGeom prst="straightConnector1">
            <a:avLst/>
          </a:prstGeom>
          <a:noFill/>
          <a:ln w="47625" cap="flat" cmpd="sng" algn="ctr">
            <a:solidFill>
              <a:srgbClr val="0063BE"/>
            </a:solidFill>
            <a:prstDash val="solid"/>
            <a:headEnd type="triangle"/>
            <a:tailEnd type="triangle"/>
          </a:ln>
          <a:effectLst/>
        </p:spPr>
      </p:cxnSp>
      <p:sp>
        <p:nvSpPr>
          <p:cNvPr id="171" name="TextBox 170"/>
          <p:cNvSpPr txBox="1"/>
          <p:nvPr/>
        </p:nvSpPr>
        <p:spPr>
          <a:xfrm>
            <a:off x="2614088" y="918544"/>
            <a:ext cx="4302576" cy="338554"/>
          </a:xfrm>
          <a:prstGeom prst="rect">
            <a:avLst/>
          </a:prstGeom>
          <a:noFill/>
        </p:spPr>
        <p:txBody>
          <a:bodyPr wrap="square" rtlCol="0">
            <a:spAutoFit/>
          </a:bodyPr>
          <a:lstStyle/>
          <a:p>
            <a:pPr algn="ctr">
              <a:defRPr/>
            </a:pPr>
            <a:r>
              <a:rPr lang="en-US" sz="1600" b="1" kern="0" dirty="0">
                <a:solidFill>
                  <a:srgbClr val="000000"/>
                </a:solidFill>
                <a:latin typeface="+mj-lt"/>
              </a:rPr>
              <a:t> </a:t>
            </a:r>
            <a:r>
              <a:rPr lang="en-US" sz="1600" b="1" kern="0" dirty="0" err="1">
                <a:solidFill>
                  <a:srgbClr val="000000"/>
                </a:solidFill>
                <a:latin typeface="+mj-lt"/>
              </a:rPr>
              <a:t>MetaData</a:t>
            </a:r>
            <a:r>
              <a:rPr lang="en-US" sz="1600" b="1" kern="0" dirty="0">
                <a:solidFill>
                  <a:srgbClr val="000000"/>
                </a:solidFill>
                <a:latin typeface="+mj-lt"/>
              </a:rPr>
              <a:t> Registry (MDR)</a:t>
            </a:r>
          </a:p>
        </p:txBody>
      </p:sp>
      <p:sp>
        <p:nvSpPr>
          <p:cNvPr id="172" name="TextBox 171"/>
          <p:cNvSpPr txBox="1"/>
          <p:nvPr/>
        </p:nvSpPr>
        <p:spPr>
          <a:xfrm>
            <a:off x="1588792" y="2668387"/>
            <a:ext cx="1818380" cy="338554"/>
          </a:xfrm>
          <a:prstGeom prst="rect">
            <a:avLst/>
          </a:prstGeom>
          <a:noFill/>
        </p:spPr>
        <p:txBody>
          <a:bodyPr wrap="square" rtlCol="0">
            <a:spAutoFit/>
          </a:bodyPr>
          <a:lstStyle/>
          <a:p>
            <a:pPr algn="ctr">
              <a:defRPr/>
            </a:pPr>
            <a:r>
              <a:rPr lang="en-US" sz="1600" b="1" kern="0" dirty="0">
                <a:solidFill>
                  <a:srgbClr val="000000"/>
                </a:solidFill>
                <a:latin typeface="+mj-lt"/>
              </a:rPr>
              <a:t>Integration</a:t>
            </a:r>
          </a:p>
        </p:txBody>
      </p:sp>
      <p:sp>
        <p:nvSpPr>
          <p:cNvPr id="199" name="TextBox 198"/>
          <p:cNvSpPr txBox="1"/>
          <p:nvPr/>
        </p:nvSpPr>
        <p:spPr>
          <a:xfrm>
            <a:off x="3270397" y="3270435"/>
            <a:ext cx="3445287" cy="338554"/>
          </a:xfrm>
          <a:prstGeom prst="rect">
            <a:avLst/>
          </a:prstGeom>
          <a:noFill/>
        </p:spPr>
        <p:txBody>
          <a:bodyPr wrap="square" rtlCol="0">
            <a:spAutoFit/>
          </a:bodyPr>
          <a:lstStyle/>
          <a:p>
            <a:pPr algn="ctr">
              <a:defRPr/>
            </a:pPr>
            <a:r>
              <a:rPr lang="en-US" sz="1600" b="1" kern="0" dirty="0">
                <a:solidFill>
                  <a:srgbClr val="000000"/>
                </a:solidFill>
                <a:latin typeface="+mj-lt"/>
              </a:rPr>
              <a:t>Clinical Data Transformation (CDT)</a:t>
            </a:r>
          </a:p>
        </p:txBody>
      </p:sp>
      <p:sp>
        <p:nvSpPr>
          <p:cNvPr id="200" name="Rounded Rectangle 199"/>
          <p:cNvSpPr/>
          <p:nvPr/>
        </p:nvSpPr>
        <p:spPr>
          <a:xfrm>
            <a:off x="760536" y="1412297"/>
            <a:ext cx="787592" cy="795734"/>
          </a:xfrm>
          <a:prstGeom prst="roundRect">
            <a:avLst>
              <a:gd name="adj" fmla="val 0"/>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vert="vert270" rtlCol="0" anchor="ctr"/>
          <a:lstStyle/>
          <a:p>
            <a:pPr algn="ctr">
              <a:defRPr/>
            </a:pPr>
            <a:r>
              <a:rPr lang="en-US" sz="1600" b="1" kern="0" dirty="0">
                <a:solidFill>
                  <a:srgbClr val="000000"/>
                </a:solidFill>
                <a:latin typeface="+mj-lt"/>
              </a:rPr>
              <a:t>CDISC SHARE</a:t>
            </a:r>
          </a:p>
        </p:txBody>
      </p:sp>
      <p:sp>
        <p:nvSpPr>
          <p:cNvPr id="201" name="TextBox 200"/>
          <p:cNvSpPr txBox="1"/>
          <p:nvPr/>
        </p:nvSpPr>
        <p:spPr>
          <a:xfrm>
            <a:off x="1307507" y="1249606"/>
            <a:ext cx="2164173" cy="600164"/>
          </a:xfrm>
          <a:prstGeom prst="rect">
            <a:avLst/>
          </a:prstGeom>
          <a:noFill/>
        </p:spPr>
        <p:txBody>
          <a:bodyPr wrap="square" rtlCol="0">
            <a:spAutoFit/>
          </a:bodyPr>
          <a:lstStyle/>
          <a:p>
            <a:pPr algn="ctr">
              <a:lnSpc>
                <a:spcPct val="150000"/>
              </a:lnSpc>
              <a:defRPr/>
            </a:pPr>
            <a:r>
              <a:rPr lang="en-US" sz="1100" b="1" kern="0" dirty="0">
                <a:solidFill>
                  <a:srgbClr val="000000"/>
                </a:solidFill>
                <a:latin typeface="+mj-lt"/>
              </a:rPr>
              <a:t>CDISC</a:t>
            </a:r>
          </a:p>
          <a:p>
            <a:pPr algn="ctr">
              <a:lnSpc>
                <a:spcPct val="150000"/>
              </a:lnSpc>
              <a:defRPr/>
            </a:pPr>
            <a:r>
              <a:rPr lang="en-US" sz="1100" b="1" kern="0" dirty="0">
                <a:solidFill>
                  <a:srgbClr val="000000"/>
                </a:solidFill>
                <a:latin typeface="+mj-lt"/>
              </a:rPr>
              <a:t>Standards</a:t>
            </a:r>
          </a:p>
        </p:txBody>
      </p:sp>
      <p:sp>
        <p:nvSpPr>
          <p:cNvPr id="202" name="Rectangle 201"/>
          <p:cNvSpPr/>
          <p:nvPr/>
        </p:nvSpPr>
        <p:spPr>
          <a:xfrm>
            <a:off x="9854094" y="5037702"/>
            <a:ext cx="1248000" cy="384510"/>
          </a:xfrm>
          <a:prstGeom prst="rect">
            <a:avLst/>
          </a:prstGeom>
          <a:solidFill>
            <a:sysClr val="window" lastClr="FFFFFF"/>
          </a:solidFill>
          <a:ln w="25400" cap="flat" cmpd="sng" algn="ctr">
            <a:noFill/>
            <a:prstDash val="solid"/>
          </a:ln>
          <a:effectLst>
            <a:outerShdw blurRad="50800" dist="38100" algn="l" rotWithShape="0">
              <a:prstClr val="black">
                <a:alpha val="40000"/>
              </a:prstClr>
            </a:outerShdw>
          </a:effectLst>
        </p:spPr>
        <p:txBody>
          <a:bodyPr rtlCol="0" anchor="ctr"/>
          <a:lstStyle/>
          <a:p>
            <a:pPr algn="ctr">
              <a:defRPr/>
            </a:pPr>
            <a:r>
              <a:rPr lang="en-US" sz="1333" b="1" kern="0" dirty="0">
                <a:solidFill>
                  <a:srgbClr val="000000"/>
                </a:solidFill>
                <a:latin typeface="+mj-lt"/>
              </a:rPr>
              <a:t>Global Helpdesk</a:t>
            </a:r>
          </a:p>
        </p:txBody>
      </p:sp>
      <p:sp>
        <p:nvSpPr>
          <p:cNvPr id="203" name="TextBox 202"/>
          <p:cNvSpPr txBox="1"/>
          <p:nvPr/>
        </p:nvSpPr>
        <p:spPr>
          <a:xfrm>
            <a:off x="6528230" y="3523600"/>
            <a:ext cx="2902372" cy="276999"/>
          </a:xfrm>
          <a:prstGeom prst="rect">
            <a:avLst/>
          </a:prstGeom>
          <a:noFill/>
        </p:spPr>
        <p:txBody>
          <a:bodyPr wrap="square" rtlCol="0">
            <a:spAutoFit/>
          </a:bodyPr>
          <a:lstStyle/>
          <a:p>
            <a:pPr>
              <a:defRPr/>
            </a:pPr>
            <a:r>
              <a:rPr lang="en-US" sz="1200" kern="0" dirty="0">
                <a:solidFill>
                  <a:srgbClr val="000000"/>
                </a:solidFill>
                <a:latin typeface="+mj-lt"/>
              </a:rPr>
              <a:t>Study Level  Transformation </a:t>
            </a:r>
            <a:r>
              <a:rPr lang="en-US" sz="1200" kern="0" dirty="0" err="1">
                <a:solidFill>
                  <a:srgbClr val="000000"/>
                </a:solidFill>
                <a:latin typeface="+mj-lt"/>
              </a:rPr>
              <a:t>MetaData</a:t>
            </a:r>
            <a:endParaRPr lang="en-US" sz="1200" kern="0" dirty="0">
              <a:solidFill>
                <a:srgbClr val="000000"/>
              </a:solidFill>
              <a:latin typeface="+mj-lt"/>
            </a:endParaRPr>
          </a:p>
        </p:txBody>
      </p:sp>
      <p:cxnSp>
        <p:nvCxnSpPr>
          <p:cNvPr id="204" name="Straight Arrow Connector 203"/>
          <p:cNvCxnSpPr/>
          <p:nvPr/>
        </p:nvCxnSpPr>
        <p:spPr>
          <a:xfrm>
            <a:off x="1649285" y="1591425"/>
            <a:ext cx="2442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1993843" y="4533381"/>
            <a:ext cx="1532055" cy="1126148"/>
            <a:chOff x="1140729" y="5553399"/>
            <a:chExt cx="1563073" cy="1431596"/>
          </a:xfrm>
        </p:grpSpPr>
        <p:sp>
          <p:nvSpPr>
            <p:cNvPr id="173" name="6-Point Star 172"/>
            <p:cNvSpPr/>
            <p:nvPr/>
          </p:nvSpPr>
          <p:spPr>
            <a:xfrm>
              <a:off x="1140729" y="5553399"/>
              <a:ext cx="1563073" cy="1431596"/>
            </a:xfrm>
            <a:prstGeom prst="star6">
              <a:avLst>
                <a:gd name="adj" fmla="val 32622"/>
                <a:gd name="hf" fmla="val 115470"/>
              </a:avLst>
            </a:prstGeom>
            <a:solidFill>
              <a:schemeClr val="accent1">
                <a:lumMod val="40000"/>
                <a:lumOff val="60000"/>
              </a:schemeClr>
            </a:solidFill>
            <a:ln w="9525" cap="flat" cmpd="sng" algn="ctr">
              <a:noFill/>
              <a:prstDash val="solid"/>
            </a:ln>
            <a:effectLst/>
          </p:spPr>
          <p:txBody>
            <a:bodyPr rtlCol="0" anchor="ctr"/>
            <a:lstStyle/>
            <a:p>
              <a:pPr algn="ctr">
                <a:defRPr/>
              </a:pPr>
              <a:endParaRPr lang="en-US" sz="1400" kern="0" dirty="0">
                <a:solidFill>
                  <a:prstClr val="white"/>
                </a:solidFill>
                <a:latin typeface="+mj-lt"/>
              </a:endParaRPr>
            </a:p>
          </p:txBody>
        </p:sp>
        <p:sp>
          <p:nvSpPr>
            <p:cNvPr id="174" name="TextBox 173"/>
            <p:cNvSpPr txBox="1"/>
            <p:nvPr/>
          </p:nvSpPr>
          <p:spPr>
            <a:xfrm>
              <a:off x="1318325" y="5729329"/>
              <a:ext cx="1279068" cy="1056390"/>
            </a:xfrm>
            <a:prstGeom prst="rect">
              <a:avLst/>
            </a:prstGeom>
            <a:noFill/>
          </p:spPr>
          <p:txBody>
            <a:bodyPr wrap="square" rtlCol="0">
              <a:spAutoFit/>
            </a:bodyPr>
            <a:lstStyle/>
            <a:p>
              <a:pPr algn="ctr">
                <a:defRPr/>
              </a:pPr>
              <a:r>
                <a:rPr lang="en-US" sz="1200" kern="0" dirty="0">
                  <a:solidFill>
                    <a:schemeClr val="bg2"/>
                  </a:solidFill>
                  <a:latin typeface="+mj-lt"/>
                </a:rPr>
                <a:t>SAS Datasets, Define.xml, </a:t>
              </a:r>
            </a:p>
            <a:p>
              <a:pPr algn="ctr">
                <a:defRPr/>
              </a:pPr>
              <a:r>
                <a:rPr lang="en-US" sz="1200" kern="0" dirty="0">
                  <a:solidFill>
                    <a:schemeClr val="bg2"/>
                  </a:solidFill>
                  <a:latin typeface="+mj-lt"/>
                </a:rPr>
                <a:t>Logs, Reports,</a:t>
              </a:r>
            </a:p>
            <a:p>
              <a:pPr algn="ctr">
                <a:defRPr/>
              </a:pPr>
              <a:r>
                <a:rPr lang="en-US" sz="1200" kern="0" dirty="0">
                  <a:solidFill>
                    <a:schemeClr val="bg2"/>
                  </a:solidFill>
                  <a:latin typeface="+mj-lt"/>
                </a:rPr>
                <a:t>SAS Code</a:t>
              </a:r>
            </a:p>
          </p:txBody>
        </p:sp>
      </p:grpSp>
      <p:sp>
        <p:nvSpPr>
          <p:cNvPr id="9" name="Title 8"/>
          <p:cNvSpPr>
            <a:spLocks noGrp="1"/>
          </p:cNvSpPr>
          <p:nvPr>
            <p:ph type="title"/>
          </p:nvPr>
        </p:nvSpPr>
        <p:spPr/>
        <p:txBody>
          <a:bodyPr>
            <a:normAutofit/>
          </a:bodyPr>
          <a:lstStyle/>
          <a:p>
            <a:r>
              <a:rPr lang="en-US" sz="2400" dirty="0"/>
              <a:t>MRT Platform | TCS Solution</a:t>
            </a:r>
          </a:p>
        </p:txBody>
      </p:sp>
    </p:spTree>
    <p:extLst>
      <p:ext uri="{BB962C8B-B14F-4D97-AF65-F5344CB8AC3E}">
        <p14:creationId xmlns:p14="http://schemas.microsoft.com/office/powerpoint/2010/main" val="2551735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down)">
                                      <p:cBhvr>
                                        <p:cTn id="7"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Box 12"/>
          <p:cNvSpPr txBox="1"/>
          <p:nvPr/>
        </p:nvSpPr>
        <p:spPr>
          <a:xfrm>
            <a:off x="6153150" y="6096000"/>
            <a:ext cx="1436688" cy="369888"/>
          </a:xfrm>
          <a:prstGeom prst="rect">
            <a:avLst/>
          </a:prstGeom>
          <a:solidFill>
            <a:srgbClr val="C0504D"/>
          </a:solidFill>
          <a:ln>
            <a:solidFill>
              <a:sysClr val="windowText" lastClr="000000"/>
            </a:solidFill>
          </a:ln>
        </p:spPr>
        <p:txBody>
          <a:bodyPr>
            <a:spAutoFit/>
          </a:bodyPr>
          <a:lstStyle/>
          <a:p>
            <a:pPr algn="ctr">
              <a:defRPr/>
            </a:pPr>
            <a:r>
              <a:rPr lang="en-US" kern="0" dirty="0">
                <a:solidFill>
                  <a:prstClr val="white"/>
                </a:solidFill>
                <a:ea typeface="Microsoft YaHei" panose="020B0503020204020204" pitchFamily="34" charset="-122"/>
              </a:rPr>
              <a:t>BI Activities</a:t>
            </a:r>
          </a:p>
        </p:txBody>
      </p:sp>
      <p:sp>
        <p:nvSpPr>
          <p:cNvPr id="14" name="TextBox 13"/>
          <p:cNvSpPr txBox="1"/>
          <p:nvPr/>
        </p:nvSpPr>
        <p:spPr>
          <a:xfrm>
            <a:off x="7859713" y="6096000"/>
            <a:ext cx="1436687" cy="369888"/>
          </a:xfrm>
          <a:prstGeom prst="rect">
            <a:avLst/>
          </a:prstGeom>
          <a:solidFill>
            <a:srgbClr val="8064A2"/>
          </a:solidFill>
          <a:ln>
            <a:solidFill>
              <a:sysClr val="windowText" lastClr="000000"/>
            </a:solidFill>
          </a:ln>
        </p:spPr>
        <p:txBody>
          <a:bodyPr>
            <a:spAutoFit/>
          </a:bodyPr>
          <a:lstStyle/>
          <a:p>
            <a:pPr algn="ctr">
              <a:defRPr/>
            </a:pPr>
            <a:r>
              <a:rPr lang="en-US" kern="0" dirty="0">
                <a:solidFill>
                  <a:prstClr val="white"/>
                </a:solidFill>
                <a:ea typeface="Microsoft YaHei" panose="020B0503020204020204" pitchFamily="34" charset="-122"/>
              </a:rPr>
              <a:t>TCS Activities</a:t>
            </a:r>
          </a:p>
        </p:txBody>
      </p:sp>
      <p:sp>
        <p:nvSpPr>
          <p:cNvPr id="15" name="TextBox 14"/>
          <p:cNvSpPr txBox="1"/>
          <p:nvPr/>
        </p:nvSpPr>
        <p:spPr>
          <a:xfrm>
            <a:off x="9525000" y="6118225"/>
            <a:ext cx="2290763" cy="368300"/>
          </a:xfrm>
          <a:prstGeom prst="rect">
            <a:avLst/>
          </a:prstGeom>
          <a:solidFill>
            <a:srgbClr val="F79646">
              <a:lumMod val="75000"/>
            </a:srgbClr>
          </a:solidFill>
          <a:ln>
            <a:solidFill>
              <a:sysClr val="windowText" lastClr="000000"/>
            </a:solidFill>
          </a:ln>
        </p:spPr>
        <p:txBody>
          <a:bodyPr>
            <a:spAutoFit/>
          </a:bodyPr>
          <a:lstStyle/>
          <a:p>
            <a:pPr algn="ctr">
              <a:defRPr/>
            </a:pPr>
            <a:r>
              <a:rPr lang="en-US" kern="0" dirty="0">
                <a:solidFill>
                  <a:prstClr val="white"/>
                </a:solidFill>
                <a:ea typeface="Microsoft YaHei" panose="020B0503020204020204" pitchFamily="34" charset="-122"/>
              </a:rPr>
              <a:t>Scope to be Finalized</a:t>
            </a:r>
          </a:p>
        </p:txBody>
      </p:sp>
      <p:graphicFrame>
        <p:nvGraphicFramePr>
          <p:cNvPr id="11270" name="Object 1"/>
          <p:cNvGraphicFramePr>
            <a:graphicFrameLocks noChangeAspect="1"/>
          </p:cNvGraphicFramePr>
          <p:nvPr/>
        </p:nvGraphicFramePr>
        <p:xfrm>
          <a:off x="228600" y="882650"/>
          <a:ext cx="11734800" cy="5160963"/>
        </p:xfrm>
        <a:graphic>
          <a:graphicData uri="http://schemas.openxmlformats.org/presentationml/2006/ole">
            <mc:AlternateContent xmlns:mc="http://schemas.openxmlformats.org/markup-compatibility/2006">
              <mc:Choice xmlns:v="urn:schemas-microsoft-com:vml" Requires="v">
                <p:oleObj spid="_x0000_s3129" name="Worksheet" r:id="rId3" imgW="42891175" imgH="20174026" progId="Excel.Sheet.12">
                  <p:embed/>
                </p:oleObj>
              </mc:Choice>
              <mc:Fallback>
                <p:oleObj name="Worksheet" r:id="rId3" imgW="42891175" imgH="20174026"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882650"/>
                        <a:ext cx="11734800"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sz="2400" dirty="0"/>
              <a:t>MRT Platform | BI </a:t>
            </a:r>
            <a:r>
              <a:rPr lang="en-US" sz="2400" dirty="0" err="1"/>
              <a:t>iSTAMM</a:t>
            </a:r>
            <a:r>
              <a:rPr lang="en-US" sz="2400" dirty="0"/>
              <a:t> Implementation Plan</a:t>
            </a:r>
            <a:endParaRPr lang="en-US" dirty="0"/>
          </a:p>
        </p:txBody>
      </p:sp>
    </p:spTree>
    <p:extLst>
      <p:ext uri="{BB962C8B-B14F-4D97-AF65-F5344CB8AC3E}">
        <p14:creationId xmlns:p14="http://schemas.microsoft.com/office/powerpoint/2010/main" val="5801805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4198" y="4803819"/>
            <a:ext cx="9888456" cy="1354285"/>
          </a:xfrm>
        </p:spPr>
        <p:txBody>
          <a:bodyPr/>
          <a:lstStyle/>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Session-3 </a:t>
            </a:r>
            <a:r>
              <a:rPr lang="en-US" sz="2400" dirty="0"/>
              <a:t>| MRT Roadmap – </a:t>
            </a:r>
            <a:r>
              <a:rPr lang="en-US" sz="2400" dirty="0" err="1"/>
              <a:t>ADaM</a:t>
            </a:r>
            <a:r>
              <a:rPr lang="en-US" sz="2400" dirty="0"/>
              <a:t> Approach </a:t>
            </a:r>
            <a:br>
              <a:rPr lang="en-US" sz="2400" dirty="0"/>
            </a:br>
            <a:r>
              <a:rPr lang="en-US" sz="1800" dirty="0" err="1"/>
              <a:t>ADaM</a:t>
            </a:r>
            <a:r>
              <a:rPr lang="en-US" sz="1800" dirty="0"/>
              <a:t> Governance &amp; Life Cycle Management</a:t>
            </a:r>
            <a:br>
              <a:rPr lang="en-US" sz="1800" dirty="0"/>
            </a:br>
            <a:r>
              <a:rPr lang="en-US" sz="1800" dirty="0" err="1"/>
              <a:t>ADaM</a:t>
            </a:r>
            <a:r>
              <a:rPr lang="en-US" sz="1800" dirty="0"/>
              <a:t> Transformation</a:t>
            </a:r>
            <a:br>
              <a:rPr lang="en-US" sz="1800" dirty="0"/>
            </a:br>
            <a:r>
              <a:rPr lang="en-US" sz="1800" dirty="0"/>
              <a:t>Synergy - Combined SDTM &amp; </a:t>
            </a:r>
            <a:r>
              <a:rPr lang="en-US" sz="1800" dirty="0" err="1"/>
              <a:t>ADaM</a:t>
            </a:r>
            <a:r>
              <a:rPr lang="en-US" sz="1800" dirty="0"/>
              <a:t> MDR</a:t>
            </a:r>
          </a:p>
        </p:txBody>
      </p:sp>
      <p:sp>
        <p:nvSpPr>
          <p:cNvPr id="4" name="Text Placeholder 3"/>
          <p:cNvSpPr>
            <a:spLocks noGrp="1"/>
          </p:cNvSpPr>
          <p:nvPr>
            <p:ph type="body" sz="quarter" idx="10"/>
          </p:nvPr>
        </p:nvSpPr>
        <p:spPr/>
        <p:txBody>
          <a:bodyPr/>
          <a:lstStyle/>
          <a:p>
            <a:r>
              <a:rPr lang="en-US" dirty="0" smtClean="0"/>
              <a:t>27 September, 2017</a:t>
            </a:r>
            <a:endParaRPr lang="en-US" dirty="0"/>
          </a:p>
        </p:txBody>
      </p:sp>
    </p:spTree>
    <p:extLst>
      <p:ext uri="{BB962C8B-B14F-4D97-AF65-F5344CB8AC3E}">
        <p14:creationId xmlns:p14="http://schemas.microsoft.com/office/powerpoint/2010/main" val="38383759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Rectangle 3"/>
          <p:cNvSpPr/>
          <p:nvPr/>
        </p:nvSpPr>
        <p:spPr>
          <a:xfrm>
            <a:off x="304717" y="1015999"/>
            <a:ext cx="3859795" cy="1567542"/>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400" b="1" dirty="0">
                <a:solidFill>
                  <a:srgbClr val="000000"/>
                </a:solidFill>
                <a:latin typeface="+mj-lt"/>
              </a:rPr>
              <a:t>ADaM Metadata</a:t>
            </a:r>
          </a:p>
        </p:txBody>
      </p:sp>
      <p:sp>
        <p:nvSpPr>
          <p:cNvPr id="5" name="Rectangle 4"/>
          <p:cNvSpPr/>
          <p:nvPr/>
        </p:nvSpPr>
        <p:spPr>
          <a:xfrm>
            <a:off x="5143878" y="1023259"/>
            <a:ext cx="4113818" cy="1567542"/>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285750" indent="-285750">
              <a:buFont typeface="Wingdings" panose="05000000000000000000" pitchFamily="2" charset="2"/>
              <a:buChar char="ü"/>
            </a:pPr>
            <a:r>
              <a:rPr lang="en-US" sz="1400" dirty="0">
                <a:solidFill>
                  <a:srgbClr val="000000"/>
                </a:solidFill>
                <a:latin typeface="+mj-lt"/>
              </a:rPr>
              <a:t>Managed at Global and TA</a:t>
            </a:r>
          </a:p>
          <a:p>
            <a:pPr marL="285750" indent="-285750">
              <a:buFont typeface="Wingdings" panose="05000000000000000000" pitchFamily="2" charset="2"/>
              <a:buChar char="ü"/>
            </a:pPr>
            <a:r>
              <a:rPr lang="en-US" sz="1400" dirty="0">
                <a:solidFill>
                  <a:srgbClr val="000000"/>
                </a:solidFill>
                <a:latin typeface="+mj-lt"/>
              </a:rPr>
              <a:t>IG as well as client specific standards</a:t>
            </a:r>
          </a:p>
          <a:p>
            <a:pPr marL="285750" indent="-285750">
              <a:buFont typeface="Wingdings" panose="05000000000000000000" pitchFamily="2" charset="2"/>
              <a:buChar char="ü"/>
            </a:pPr>
            <a:r>
              <a:rPr lang="en-US" sz="1400" dirty="0">
                <a:solidFill>
                  <a:srgbClr val="000000"/>
                </a:solidFill>
                <a:latin typeface="+mj-lt"/>
              </a:rPr>
              <a:t>Inherits all MDR features</a:t>
            </a:r>
          </a:p>
        </p:txBody>
      </p:sp>
      <p:sp>
        <p:nvSpPr>
          <p:cNvPr id="6" name="Chevron 5"/>
          <p:cNvSpPr/>
          <p:nvPr/>
        </p:nvSpPr>
        <p:spPr>
          <a:xfrm>
            <a:off x="4361905" y="1451427"/>
            <a:ext cx="599095" cy="595086"/>
          </a:xfrm>
          <a:prstGeom prst="chevron">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latin typeface="+mj-lt"/>
            </a:endParaRPr>
          </a:p>
        </p:txBody>
      </p:sp>
      <p:sp>
        <p:nvSpPr>
          <p:cNvPr id="7" name="Rectangle 6"/>
          <p:cNvSpPr/>
          <p:nvPr/>
        </p:nvSpPr>
        <p:spPr>
          <a:xfrm>
            <a:off x="297465" y="2706883"/>
            <a:ext cx="3859795" cy="1567542"/>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400" b="1" dirty="0">
                <a:solidFill>
                  <a:srgbClr val="000000"/>
                </a:solidFill>
                <a:latin typeface="+mj-lt"/>
              </a:rPr>
              <a:t>ADaM Transformation</a:t>
            </a:r>
          </a:p>
        </p:txBody>
      </p:sp>
      <p:sp>
        <p:nvSpPr>
          <p:cNvPr id="8" name="Rectangle 7"/>
          <p:cNvSpPr/>
          <p:nvPr/>
        </p:nvSpPr>
        <p:spPr>
          <a:xfrm>
            <a:off x="5136626" y="2714143"/>
            <a:ext cx="4113818" cy="1567542"/>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285750" indent="-285750">
              <a:buFont typeface="Wingdings" panose="05000000000000000000" pitchFamily="2" charset="2"/>
              <a:buChar char="ü"/>
            </a:pPr>
            <a:r>
              <a:rPr lang="en-US" sz="1400" dirty="0">
                <a:solidFill>
                  <a:srgbClr val="000000"/>
                </a:solidFill>
                <a:latin typeface="+mj-lt"/>
              </a:rPr>
              <a:t>Mapping of SDTM to ADaM </a:t>
            </a:r>
          </a:p>
          <a:p>
            <a:pPr marL="285750" indent="-285750">
              <a:buFont typeface="Wingdings" panose="05000000000000000000" pitchFamily="2" charset="2"/>
              <a:buChar char="ü"/>
            </a:pPr>
            <a:r>
              <a:rPr lang="en-US" sz="1400" dirty="0">
                <a:solidFill>
                  <a:srgbClr val="000000"/>
                </a:solidFill>
                <a:latin typeface="+mj-lt"/>
              </a:rPr>
              <a:t>Machine readable transformation specification</a:t>
            </a:r>
          </a:p>
          <a:p>
            <a:pPr marL="285750" indent="-285750">
              <a:buFont typeface="Wingdings" panose="05000000000000000000" pitchFamily="2" charset="2"/>
              <a:buChar char="ü"/>
            </a:pPr>
            <a:r>
              <a:rPr lang="en-US" sz="1400" dirty="0">
                <a:solidFill>
                  <a:srgbClr val="000000"/>
                </a:solidFill>
                <a:latin typeface="+mj-lt"/>
              </a:rPr>
              <a:t>Facilitates semi-automation of global and standard derivations</a:t>
            </a:r>
          </a:p>
        </p:txBody>
      </p:sp>
      <p:sp>
        <p:nvSpPr>
          <p:cNvPr id="9" name="Chevron 8"/>
          <p:cNvSpPr/>
          <p:nvPr/>
        </p:nvSpPr>
        <p:spPr>
          <a:xfrm>
            <a:off x="4354653" y="3142311"/>
            <a:ext cx="599095" cy="595086"/>
          </a:xfrm>
          <a:prstGeom prst="chevron">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latin typeface="+mj-lt"/>
            </a:endParaRPr>
          </a:p>
        </p:txBody>
      </p:sp>
      <p:sp>
        <p:nvSpPr>
          <p:cNvPr id="10" name="Rectangle 9"/>
          <p:cNvSpPr/>
          <p:nvPr/>
        </p:nvSpPr>
        <p:spPr>
          <a:xfrm>
            <a:off x="319233" y="4412280"/>
            <a:ext cx="3859795" cy="1567542"/>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400" b="1" dirty="0">
                <a:solidFill>
                  <a:srgbClr val="000000"/>
                </a:solidFill>
                <a:latin typeface="+mj-lt"/>
              </a:rPr>
              <a:t>Compliance, Define.xml, Results Metadata etc.</a:t>
            </a:r>
          </a:p>
        </p:txBody>
      </p:sp>
      <p:sp>
        <p:nvSpPr>
          <p:cNvPr id="11" name="Rectangle 10"/>
          <p:cNvSpPr/>
          <p:nvPr/>
        </p:nvSpPr>
        <p:spPr>
          <a:xfrm>
            <a:off x="5158394" y="4419540"/>
            <a:ext cx="4113818" cy="1567542"/>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285750" indent="-285750">
              <a:buFont typeface="Wingdings" panose="05000000000000000000" pitchFamily="2" charset="2"/>
              <a:buChar char="ü"/>
            </a:pPr>
            <a:r>
              <a:rPr lang="en-US" sz="1400" dirty="0">
                <a:solidFill>
                  <a:srgbClr val="000000"/>
                </a:solidFill>
                <a:latin typeface="+mj-lt"/>
              </a:rPr>
              <a:t> Compliance checks</a:t>
            </a:r>
          </a:p>
          <a:p>
            <a:pPr marL="285750" indent="-285750">
              <a:buFont typeface="Wingdings" panose="05000000000000000000" pitchFamily="2" charset="2"/>
              <a:buChar char="ü"/>
            </a:pPr>
            <a:r>
              <a:rPr lang="en-US" sz="1400" dirty="0">
                <a:solidFill>
                  <a:srgbClr val="000000"/>
                </a:solidFill>
                <a:latin typeface="+mj-lt"/>
              </a:rPr>
              <a:t> Auto-generation of</a:t>
            </a:r>
          </a:p>
          <a:p>
            <a:pPr marL="742950" lvl="1" indent="-285750">
              <a:buFont typeface="Wingdings" panose="05000000000000000000" pitchFamily="2" charset="2"/>
              <a:buChar char="ü"/>
            </a:pPr>
            <a:r>
              <a:rPr lang="en-US" sz="1400" dirty="0">
                <a:solidFill>
                  <a:srgbClr val="000000"/>
                </a:solidFill>
                <a:latin typeface="+mj-lt"/>
              </a:rPr>
              <a:t>Define.xml</a:t>
            </a:r>
          </a:p>
          <a:p>
            <a:pPr marL="742950" lvl="1" indent="-285750">
              <a:buFont typeface="Wingdings" panose="05000000000000000000" pitchFamily="2" charset="2"/>
              <a:buChar char="ü"/>
            </a:pPr>
            <a:r>
              <a:rPr lang="en-US" sz="1400" dirty="0">
                <a:solidFill>
                  <a:srgbClr val="000000"/>
                </a:solidFill>
                <a:latin typeface="+mj-lt"/>
              </a:rPr>
              <a:t>Results metadata</a:t>
            </a:r>
          </a:p>
          <a:p>
            <a:pPr marL="285750" indent="-285750">
              <a:buFont typeface="Wingdings" panose="05000000000000000000" pitchFamily="2" charset="2"/>
              <a:buChar char="ü"/>
            </a:pPr>
            <a:r>
              <a:rPr lang="en-US" sz="1400" dirty="0">
                <a:solidFill>
                  <a:srgbClr val="000000"/>
                </a:solidFill>
                <a:latin typeface="+mj-lt"/>
              </a:rPr>
              <a:t>Downstream linking to standard TLF metadata</a:t>
            </a:r>
          </a:p>
        </p:txBody>
      </p:sp>
      <p:sp>
        <p:nvSpPr>
          <p:cNvPr id="12" name="Chevron 11"/>
          <p:cNvSpPr/>
          <p:nvPr/>
        </p:nvSpPr>
        <p:spPr>
          <a:xfrm>
            <a:off x="4376421" y="4847708"/>
            <a:ext cx="599095" cy="595086"/>
          </a:xfrm>
          <a:prstGeom prst="chevron">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0000"/>
              </a:solidFill>
              <a:latin typeface="+mj-lt"/>
            </a:endParaRPr>
          </a:p>
        </p:txBody>
      </p:sp>
      <p:sp>
        <p:nvSpPr>
          <p:cNvPr id="13" name="Right Brace 12"/>
          <p:cNvSpPr/>
          <p:nvPr/>
        </p:nvSpPr>
        <p:spPr>
          <a:xfrm>
            <a:off x="9272212" y="1036907"/>
            <a:ext cx="350760" cy="156754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solidFill>
                <a:srgbClr val="000000"/>
              </a:solidFill>
              <a:latin typeface="+mj-lt"/>
            </a:endParaRPr>
          </a:p>
        </p:txBody>
      </p:sp>
      <p:sp>
        <p:nvSpPr>
          <p:cNvPr id="14" name="Right Brace 13"/>
          <p:cNvSpPr/>
          <p:nvPr/>
        </p:nvSpPr>
        <p:spPr>
          <a:xfrm>
            <a:off x="9278606" y="2727791"/>
            <a:ext cx="350760" cy="156754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solidFill>
                <a:srgbClr val="000000"/>
              </a:solidFill>
              <a:latin typeface="+mj-lt"/>
            </a:endParaRPr>
          </a:p>
        </p:txBody>
      </p:sp>
      <p:sp>
        <p:nvSpPr>
          <p:cNvPr id="15" name="Right Brace 14"/>
          <p:cNvSpPr/>
          <p:nvPr/>
        </p:nvSpPr>
        <p:spPr>
          <a:xfrm>
            <a:off x="9286732" y="4419540"/>
            <a:ext cx="350760" cy="1567542"/>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solidFill>
                <a:srgbClr val="000000"/>
              </a:solidFill>
              <a:latin typeface="+mj-lt"/>
            </a:endParaRPr>
          </a:p>
        </p:txBody>
      </p:sp>
      <p:sp>
        <p:nvSpPr>
          <p:cNvPr id="17" name="Rounded Rectangle 16"/>
          <p:cNvSpPr/>
          <p:nvPr/>
        </p:nvSpPr>
        <p:spPr>
          <a:xfrm>
            <a:off x="9633580" y="1102538"/>
            <a:ext cx="2265536" cy="1433672"/>
          </a:xfrm>
          <a:prstGeom prst="round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Current MDR fully compliant to support this</a:t>
            </a:r>
          </a:p>
        </p:txBody>
      </p:sp>
      <p:sp>
        <p:nvSpPr>
          <p:cNvPr id="18" name="Rounded Rectangle 17"/>
          <p:cNvSpPr/>
          <p:nvPr/>
        </p:nvSpPr>
        <p:spPr>
          <a:xfrm>
            <a:off x="9649500" y="2716603"/>
            <a:ext cx="2265536" cy="3263219"/>
          </a:xfrm>
          <a:prstGeom prst="roundRect">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Evaluating current CDT based solution. May need enhancement to few existing features</a:t>
            </a:r>
          </a:p>
        </p:txBody>
      </p:sp>
      <p:sp>
        <p:nvSpPr>
          <p:cNvPr id="48" name="Title 1"/>
          <p:cNvSpPr txBox="1">
            <a:spLocks/>
          </p:cNvSpPr>
          <p:nvPr/>
        </p:nvSpPr>
        <p:spPr>
          <a:xfrm>
            <a:off x="538351" y="60742"/>
            <a:ext cx="11348852" cy="642647"/>
          </a:xfrm>
          <a:prstGeom prst="rect">
            <a:avLst/>
          </a:prstGeom>
        </p:spPr>
        <p:txBody>
          <a:bodyPr vert="horz" wrap="square" lIns="91440" tIns="45720" rIns="91440" bIns="45720" rtlCol="0" anchor="ctr">
            <a:noAutofit/>
          </a:bodyPr>
          <a:lstStyle>
            <a:lvl1pPr algn="l" defTabSz="679062" rtl="0" eaLnBrk="1" latinLnBrk="0" hangingPunct="1">
              <a:spcBef>
                <a:spcPct val="0"/>
              </a:spcBef>
              <a:buNone/>
              <a:defRPr sz="2200" b="0" u="none" kern="1200" cap="none" spc="0">
                <a:ln>
                  <a:noFill/>
                </a:ln>
                <a:solidFill>
                  <a:schemeClr val="bg1"/>
                </a:solidFill>
                <a:effectLst/>
                <a:latin typeface="+mj-lt"/>
                <a:ea typeface="+mj-ea"/>
                <a:cs typeface="Arial" pitchFamily="34" charset="0"/>
              </a:defRPr>
            </a:lvl1pPr>
          </a:lstStyle>
          <a:p>
            <a:r>
              <a:rPr lang="en-US" sz="2400" dirty="0" err="1"/>
              <a:t>ADaM</a:t>
            </a:r>
            <a:r>
              <a:rPr lang="en-US" sz="2400" dirty="0"/>
              <a:t> Strategy – Metadata and Transformation Management</a:t>
            </a:r>
            <a:endParaRPr lang="en-US" dirty="0"/>
          </a:p>
        </p:txBody>
      </p:sp>
    </p:spTree>
    <p:extLst>
      <p:ext uri="{BB962C8B-B14F-4D97-AF65-F5344CB8AC3E}">
        <p14:creationId xmlns:p14="http://schemas.microsoft.com/office/powerpoint/2010/main" val="1885242628"/>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Down Arrow 18"/>
          <p:cNvSpPr/>
          <p:nvPr/>
        </p:nvSpPr>
        <p:spPr>
          <a:xfrm>
            <a:off x="6049818" y="2331950"/>
            <a:ext cx="580550" cy="316250"/>
          </a:xfrm>
          <a:prstGeom prst="downArrow">
            <a:avLst/>
          </a:prstGeom>
          <a:solidFill>
            <a:schemeClr val="bg1">
              <a:lumMod val="95000"/>
            </a:scheme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grpSp>
        <p:nvGrpSpPr>
          <p:cNvPr id="20" name="Group 19"/>
          <p:cNvGrpSpPr/>
          <p:nvPr/>
        </p:nvGrpSpPr>
        <p:grpSpPr>
          <a:xfrm>
            <a:off x="3509863" y="1019495"/>
            <a:ext cx="5820190" cy="1155898"/>
            <a:chOff x="3265756" y="841842"/>
            <a:chExt cx="5820190" cy="1538501"/>
          </a:xfrm>
        </p:grpSpPr>
        <p:sp>
          <p:nvSpPr>
            <p:cNvPr id="25" name="Rectangle 24"/>
            <p:cNvSpPr/>
            <p:nvPr/>
          </p:nvSpPr>
          <p:spPr>
            <a:xfrm>
              <a:off x="3265756" y="841842"/>
              <a:ext cx="5820190" cy="1538501"/>
            </a:xfrm>
            <a:prstGeom prst="rect">
              <a:avLst/>
            </a:prstGeom>
            <a:solidFill>
              <a:schemeClr val="bg1">
                <a:lumMod val="95000"/>
              </a:scheme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21" name="Oval 20"/>
            <p:cNvSpPr/>
            <p:nvPr/>
          </p:nvSpPr>
          <p:spPr>
            <a:xfrm>
              <a:off x="3933369" y="841842"/>
              <a:ext cx="4267168" cy="1538501"/>
            </a:xfrm>
            <a:prstGeom prst="ellipse">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23" name="TextBox 22"/>
            <p:cNvSpPr txBox="1"/>
            <p:nvPr/>
          </p:nvSpPr>
          <p:spPr>
            <a:xfrm>
              <a:off x="5025661" y="1243372"/>
              <a:ext cx="2293278" cy="942197"/>
            </a:xfrm>
            <a:prstGeom prst="rect">
              <a:avLst/>
            </a:prstGeom>
            <a:noFill/>
          </p:spPr>
          <p:txBody>
            <a:bodyPr wrap="square" rtlCol="0">
              <a:spAutoFit/>
            </a:bodyPr>
            <a:lstStyle/>
            <a:p>
              <a:pPr algn="ctr"/>
              <a:r>
                <a:rPr lang="en-US" sz="2000" b="1" dirty="0">
                  <a:solidFill>
                    <a:srgbClr val="000000"/>
                  </a:solidFill>
                  <a:latin typeface="+mj-lt"/>
                </a:rPr>
                <a:t>ADaM Global / TA Level Metadata</a:t>
              </a:r>
            </a:p>
          </p:txBody>
        </p:sp>
      </p:grpSp>
      <p:sp>
        <p:nvSpPr>
          <p:cNvPr id="26" name="Right Arrow 25"/>
          <p:cNvSpPr/>
          <p:nvPr/>
        </p:nvSpPr>
        <p:spPr>
          <a:xfrm>
            <a:off x="293760" y="932698"/>
            <a:ext cx="2954836" cy="1692359"/>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latin typeface="+mj-lt"/>
              </a:rPr>
              <a:t>Global/TA One Time Set-up &amp; Subsequent Updates  - Robust Governance</a:t>
            </a:r>
          </a:p>
        </p:txBody>
      </p:sp>
      <p:grpSp>
        <p:nvGrpSpPr>
          <p:cNvPr id="48" name="Group 47"/>
          <p:cNvGrpSpPr/>
          <p:nvPr/>
        </p:nvGrpSpPr>
        <p:grpSpPr>
          <a:xfrm>
            <a:off x="3499145" y="2818969"/>
            <a:ext cx="5820190" cy="1461244"/>
            <a:chOff x="3255038" y="2861352"/>
            <a:chExt cx="5820190" cy="1944915"/>
          </a:xfrm>
        </p:grpSpPr>
        <p:grpSp>
          <p:nvGrpSpPr>
            <p:cNvPr id="28" name="Group 27"/>
            <p:cNvGrpSpPr/>
            <p:nvPr/>
          </p:nvGrpSpPr>
          <p:grpSpPr>
            <a:xfrm>
              <a:off x="3255038" y="2861352"/>
              <a:ext cx="5820190" cy="1944915"/>
              <a:chOff x="3200446" y="2779464"/>
              <a:chExt cx="5820190" cy="1944915"/>
            </a:xfrm>
          </p:grpSpPr>
          <p:sp>
            <p:nvSpPr>
              <p:cNvPr id="33" name="Down Arrow 32"/>
              <p:cNvSpPr/>
              <p:nvPr/>
            </p:nvSpPr>
            <p:spPr>
              <a:xfrm>
                <a:off x="5783943" y="4303451"/>
                <a:ext cx="580550" cy="420928"/>
              </a:xfrm>
              <a:prstGeom prst="downArrow">
                <a:avLst/>
              </a:prstGeom>
              <a:solidFill>
                <a:schemeClr val="bg1">
                  <a:lumMod val="95000"/>
                </a:scheme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34" name="Rectangle 33"/>
              <p:cNvSpPr/>
              <p:nvPr/>
            </p:nvSpPr>
            <p:spPr>
              <a:xfrm>
                <a:off x="3200446" y="2779464"/>
                <a:ext cx="5820190" cy="1538501"/>
              </a:xfrm>
              <a:prstGeom prst="rect">
                <a:avLst/>
              </a:prstGeom>
              <a:solidFill>
                <a:schemeClr val="bg1">
                  <a:lumMod val="95000"/>
                </a:scheme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29" name="Oval 28"/>
              <p:cNvSpPr/>
              <p:nvPr/>
            </p:nvSpPr>
            <p:spPr>
              <a:xfrm>
                <a:off x="3831737" y="2779464"/>
                <a:ext cx="4513980" cy="1538501"/>
              </a:xfrm>
              <a:prstGeom prst="ellipse">
                <a:avLst/>
              </a:prstGeom>
              <a:solidFill>
                <a:schemeClr val="accent1">
                  <a:lumMod val="40000"/>
                  <a:lumOff val="60000"/>
                </a:scheme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grpSp>
        <p:sp>
          <p:nvSpPr>
            <p:cNvPr id="35" name="TextBox 34"/>
            <p:cNvSpPr txBox="1"/>
            <p:nvPr/>
          </p:nvSpPr>
          <p:spPr>
            <a:xfrm>
              <a:off x="5027933" y="3224603"/>
              <a:ext cx="2293278" cy="942196"/>
            </a:xfrm>
            <a:prstGeom prst="rect">
              <a:avLst/>
            </a:prstGeom>
            <a:noFill/>
          </p:spPr>
          <p:txBody>
            <a:bodyPr wrap="square" rtlCol="0">
              <a:spAutoFit/>
            </a:bodyPr>
            <a:lstStyle/>
            <a:p>
              <a:pPr algn="ctr"/>
              <a:r>
                <a:rPr lang="en-US" sz="2000" b="1" dirty="0">
                  <a:solidFill>
                    <a:srgbClr val="000000"/>
                  </a:solidFill>
                  <a:latin typeface="+mj-lt"/>
                </a:rPr>
                <a:t>ADaM Project Level Metadata</a:t>
              </a:r>
            </a:p>
          </p:txBody>
        </p:sp>
      </p:grpSp>
      <p:sp>
        <p:nvSpPr>
          <p:cNvPr id="42" name="Right Arrow 41"/>
          <p:cNvSpPr/>
          <p:nvPr/>
        </p:nvSpPr>
        <p:spPr>
          <a:xfrm>
            <a:off x="282384" y="2748375"/>
            <a:ext cx="2954836" cy="1182073"/>
          </a:xfrm>
          <a:prstGeom prst="rightArrow">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latin typeface="+mj-lt"/>
              </a:rPr>
              <a:t>Drag &amp; Drop – User </a:t>
            </a:r>
          </a:p>
          <a:p>
            <a:pPr algn="ctr"/>
            <a:r>
              <a:rPr lang="en-US" sz="1600" b="1" dirty="0">
                <a:solidFill>
                  <a:prstClr val="white"/>
                </a:solidFill>
                <a:latin typeface="+mj-lt"/>
              </a:rPr>
              <a:t>Friendly UI</a:t>
            </a:r>
          </a:p>
        </p:txBody>
      </p:sp>
      <p:sp>
        <p:nvSpPr>
          <p:cNvPr id="43" name="Right Arrow 42"/>
          <p:cNvSpPr/>
          <p:nvPr/>
        </p:nvSpPr>
        <p:spPr>
          <a:xfrm>
            <a:off x="257360" y="4540923"/>
            <a:ext cx="2954836" cy="1182073"/>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latin typeface="+mj-lt"/>
              </a:rPr>
              <a:t>Drag &amp; Drop – User </a:t>
            </a:r>
          </a:p>
          <a:p>
            <a:pPr algn="ctr"/>
            <a:r>
              <a:rPr lang="en-US" sz="1600" b="1" dirty="0">
                <a:solidFill>
                  <a:prstClr val="white"/>
                </a:solidFill>
                <a:latin typeface="+mj-lt"/>
              </a:rPr>
              <a:t>Friendly UI</a:t>
            </a:r>
          </a:p>
        </p:txBody>
      </p:sp>
      <p:grpSp>
        <p:nvGrpSpPr>
          <p:cNvPr id="49" name="Group 48"/>
          <p:cNvGrpSpPr/>
          <p:nvPr/>
        </p:nvGrpSpPr>
        <p:grpSpPr>
          <a:xfrm>
            <a:off x="3487769" y="4492743"/>
            <a:ext cx="5820190" cy="1155898"/>
            <a:chOff x="3243662" y="4774344"/>
            <a:chExt cx="5820190" cy="1538501"/>
          </a:xfrm>
        </p:grpSpPr>
        <p:grpSp>
          <p:nvGrpSpPr>
            <p:cNvPr id="37" name="Group 36"/>
            <p:cNvGrpSpPr/>
            <p:nvPr/>
          </p:nvGrpSpPr>
          <p:grpSpPr>
            <a:xfrm>
              <a:off x="3243662" y="4774344"/>
              <a:ext cx="5820190" cy="1538501"/>
              <a:chOff x="3200446" y="2779464"/>
              <a:chExt cx="5820190" cy="1538501"/>
            </a:xfrm>
          </p:grpSpPr>
          <p:sp>
            <p:nvSpPr>
              <p:cNvPr id="40" name="Rectangle 39"/>
              <p:cNvSpPr/>
              <p:nvPr/>
            </p:nvSpPr>
            <p:spPr>
              <a:xfrm>
                <a:off x="3200446" y="2779464"/>
                <a:ext cx="5820190" cy="1538501"/>
              </a:xfrm>
              <a:prstGeom prst="rect">
                <a:avLst/>
              </a:prstGeom>
              <a:solidFill>
                <a:schemeClr val="bg1">
                  <a:lumMod val="95000"/>
                </a:scheme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38" name="Oval 37"/>
              <p:cNvSpPr/>
              <p:nvPr/>
            </p:nvSpPr>
            <p:spPr>
              <a:xfrm>
                <a:off x="3831737" y="2779464"/>
                <a:ext cx="4513980" cy="1538501"/>
              </a:xfrm>
              <a:prstGeom prst="ellipse">
                <a:avLst/>
              </a:prstGeom>
              <a:solidFill>
                <a:schemeClr val="accent1">
                  <a:lumMod val="20000"/>
                  <a:lumOff val="80000"/>
                </a:scheme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grpSp>
        <p:sp>
          <p:nvSpPr>
            <p:cNvPr id="41" name="TextBox 40"/>
            <p:cNvSpPr txBox="1"/>
            <p:nvPr/>
          </p:nvSpPr>
          <p:spPr>
            <a:xfrm>
              <a:off x="5030205" y="5137595"/>
              <a:ext cx="2293278" cy="942197"/>
            </a:xfrm>
            <a:prstGeom prst="rect">
              <a:avLst/>
            </a:prstGeom>
            <a:noFill/>
          </p:spPr>
          <p:txBody>
            <a:bodyPr wrap="square" rtlCol="0">
              <a:spAutoFit/>
            </a:bodyPr>
            <a:lstStyle/>
            <a:p>
              <a:pPr algn="ctr"/>
              <a:r>
                <a:rPr lang="en-US" sz="2000" b="1" dirty="0">
                  <a:solidFill>
                    <a:srgbClr val="000000"/>
                  </a:solidFill>
                  <a:latin typeface="+mj-lt"/>
                </a:rPr>
                <a:t>ADaM Study Level Metadata</a:t>
              </a:r>
            </a:p>
          </p:txBody>
        </p:sp>
      </p:grpSp>
      <p:graphicFrame>
        <p:nvGraphicFramePr>
          <p:cNvPr id="44" name="Object 43"/>
          <p:cNvGraphicFramePr>
            <a:graphicFrameLocks noChangeAspect="1"/>
          </p:cNvGraphicFramePr>
          <p:nvPr>
            <p:extLst>
              <p:ext uri="{D42A27DB-BD31-4B8C-83A1-F6EECF244321}">
                <p14:modId xmlns:p14="http://schemas.microsoft.com/office/powerpoint/2010/main" val="3133682031"/>
              </p:ext>
            </p:extLst>
          </p:nvPr>
        </p:nvGraphicFramePr>
        <p:xfrm>
          <a:off x="10224026" y="4513185"/>
          <a:ext cx="1628252" cy="1373840"/>
        </p:xfrm>
        <a:graphic>
          <a:graphicData uri="http://schemas.openxmlformats.org/presentationml/2006/ole">
            <mc:AlternateContent xmlns:mc="http://schemas.openxmlformats.org/markup-compatibility/2006">
              <mc:Choice xmlns:v="urn:schemas-microsoft-com:vml" Requires="v">
                <p:oleObj spid="_x0000_s2218" name="Worksheet" showAsIcon="1" r:id="rId3" imgW="914400" imgH="771480" progId="Excel.Sheet.12">
                  <p:embed/>
                </p:oleObj>
              </mc:Choice>
              <mc:Fallback>
                <p:oleObj name="Worksheet" showAsIcon="1" r:id="rId3" imgW="914400" imgH="771480" progId="Excel.Sheet.12">
                  <p:embed/>
                  <p:pic>
                    <p:nvPicPr>
                      <p:cNvPr id="0" name=""/>
                      <p:cNvPicPr/>
                      <p:nvPr/>
                    </p:nvPicPr>
                    <p:blipFill>
                      <a:blip r:embed="rId4"/>
                      <a:stretch>
                        <a:fillRect/>
                      </a:stretch>
                    </p:blipFill>
                    <p:spPr>
                      <a:xfrm>
                        <a:off x="10224026" y="4513185"/>
                        <a:ext cx="1628252" cy="1373840"/>
                      </a:xfrm>
                      <a:prstGeom prst="rect">
                        <a:avLst/>
                      </a:prstGeom>
                    </p:spPr>
                  </p:pic>
                </p:oleObj>
              </mc:Fallback>
            </mc:AlternateContent>
          </a:graphicData>
        </a:graphic>
      </p:graphicFrame>
      <p:sp>
        <p:nvSpPr>
          <p:cNvPr id="45" name="Right Brace 44"/>
          <p:cNvSpPr/>
          <p:nvPr/>
        </p:nvSpPr>
        <p:spPr>
          <a:xfrm>
            <a:off x="9313330" y="995299"/>
            <a:ext cx="798107" cy="1176659"/>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latin typeface="+mj-lt"/>
            </a:endParaRPr>
          </a:p>
        </p:txBody>
      </p:sp>
      <p:sp>
        <p:nvSpPr>
          <p:cNvPr id="46" name="Right Brace 45"/>
          <p:cNvSpPr/>
          <p:nvPr/>
        </p:nvSpPr>
        <p:spPr>
          <a:xfrm>
            <a:off x="9301954" y="2804961"/>
            <a:ext cx="798107" cy="1176659"/>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latin typeface="+mj-lt"/>
            </a:endParaRPr>
          </a:p>
        </p:txBody>
      </p:sp>
      <p:sp>
        <p:nvSpPr>
          <p:cNvPr id="47" name="Right Brace 46"/>
          <p:cNvSpPr/>
          <p:nvPr/>
        </p:nvSpPr>
        <p:spPr>
          <a:xfrm>
            <a:off x="9304226" y="4484861"/>
            <a:ext cx="798107" cy="1176659"/>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latin typeface="+mj-l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937499233"/>
              </p:ext>
            </p:extLst>
          </p:nvPr>
        </p:nvGraphicFramePr>
        <p:xfrm>
          <a:off x="10147837" y="959204"/>
          <a:ext cx="1780644" cy="1502420"/>
        </p:xfrm>
        <a:graphic>
          <a:graphicData uri="http://schemas.openxmlformats.org/presentationml/2006/ole">
            <mc:AlternateContent xmlns:mc="http://schemas.openxmlformats.org/markup-compatibility/2006">
              <mc:Choice xmlns:v="urn:schemas-microsoft-com:vml" Requires="v">
                <p:oleObj spid="_x0000_s2219"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0147837" y="959204"/>
                        <a:ext cx="1780644" cy="150242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35601858"/>
              </p:ext>
            </p:extLst>
          </p:nvPr>
        </p:nvGraphicFramePr>
        <p:xfrm>
          <a:off x="10255686" y="2834405"/>
          <a:ext cx="1646830" cy="1389514"/>
        </p:xfrm>
        <a:graphic>
          <a:graphicData uri="http://schemas.openxmlformats.org/presentationml/2006/ole">
            <mc:AlternateContent xmlns:mc="http://schemas.openxmlformats.org/markup-compatibility/2006">
              <mc:Choice xmlns:v="urn:schemas-microsoft-com:vml" Requires="v">
                <p:oleObj spid="_x0000_s2220" name="Worksheet" showAsIcon="1" r:id="rId7" imgW="914400" imgH="771480" progId="Excel.Sheet.12">
                  <p:embed/>
                </p:oleObj>
              </mc:Choice>
              <mc:Fallback>
                <p:oleObj name="Worksheet" showAsIcon="1" r:id="rId7" imgW="914400" imgH="771480" progId="Excel.Sheet.12">
                  <p:embed/>
                  <p:pic>
                    <p:nvPicPr>
                      <p:cNvPr id="0" name=""/>
                      <p:cNvPicPr/>
                      <p:nvPr/>
                    </p:nvPicPr>
                    <p:blipFill>
                      <a:blip r:embed="rId8"/>
                      <a:stretch>
                        <a:fillRect/>
                      </a:stretch>
                    </p:blipFill>
                    <p:spPr>
                      <a:xfrm>
                        <a:off x="10255686" y="2834405"/>
                        <a:ext cx="1646830" cy="1389514"/>
                      </a:xfrm>
                      <a:prstGeom prst="rect">
                        <a:avLst/>
                      </a:prstGeom>
                    </p:spPr>
                  </p:pic>
                </p:oleObj>
              </mc:Fallback>
            </mc:AlternateContent>
          </a:graphicData>
        </a:graphic>
      </p:graphicFrame>
      <p:sp>
        <p:nvSpPr>
          <p:cNvPr id="31" name="Rounded Rectangle 30"/>
          <p:cNvSpPr/>
          <p:nvPr/>
        </p:nvSpPr>
        <p:spPr>
          <a:xfrm>
            <a:off x="1901590" y="5802891"/>
            <a:ext cx="8388822" cy="363625"/>
          </a:xfrm>
          <a:prstGeom prst="round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prstClr val="white"/>
                </a:solidFill>
                <a:latin typeface="+mj-lt"/>
              </a:rPr>
              <a:t>Governed and managed by existing MDR functionalities</a:t>
            </a:r>
          </a:p>
        </p:txBody>
      </p:sp>
      <p:sp>
        <p:nvSpPr>
          <p:cNvPr id="32" name="Title 1"/>
          <p:cNvSpPr txBox="1">
            <a:spLocks/>
          </p:cNvSpPr>
          <p:nvPr/>
        </p:nvSpPr>
        <p:spPr>
          <a:xfrm>
            <a:off x="538351" y="894810"/>
            <a:ext cx="11348852" cy="642647"/>
          </a:xfrm>
          <a:prstGeom prst="rect">
            <a:avLst/>
          </a:prstGeom>
        </p:spPr>
        <p:txBody>
          <a:bodyPr vert="horz" wrap="square" lIns="91440" tIns="45720" rIns="91440" bIns="45720" rtlCol="0" anchor="ctr">
            <a:noAutofit/>
          </a:bodyPr>
          <a:lstStyle>
            <a:lvl1pPr algn="l" defTabSz="679062" rtl="0" eaLnBrk="1" latinLnBrk="0" hangingPunct="1">
              <a:spcBef>
                <a:spcPct val="0"/>
              </a:spcBef>
              <a:buNone/>
              <a:defRPr sz="2200" b="0" u="none" kern="1200" cap="none" spc="0">
                <a:ln>
                  <a:noFill/>
                </a:ln>
                <a:solidFill>
                  <a:schemeClr val="bg1"/>
                </a:solidFill>
                <a:effectLst/>
                <a:latin typeface="+mj-lt"/>
                <a:ea typeface="+mj-ea"/>
                <a:cs typeface="Arial" pitchFamily="34" charset="0"/>
              </a:defRPr>
            </a:lvl1pPr>
          </a:lstStyle>
          <a:p>
            <a:endParaRPr lang="en-US" dirty="0"/>
          </a:p>
        </p:txBody>
      </p:sp>
      <p:sp>
        <p:nvSpPr>
          <p:cNvPr id="36" name="Title 1"/>
          <p:cNvSpPr txBox="1">
            <a:spLocks/>
          </p:cNvSpPr>
          <p:nvPr/>
        </p:nvSpPr>
        <p:spPr>
          <a:xfrm>
            <a:off x="538351" y="60742"/>
            <a:ext cx="11348852" cy="642647"/>
          </a:xfrm>
          <a:prstGeom prst="rect">
            <a:avLst/>
          </a:prstGeom>
        </p:spPr>
        <p:txBody>
          <a:bodyPr vert="horz" wrap="square" lIns="91440" tIns="45720" rIns="91440" bIns="45720" rtlCol="0" anchor="ctr">
            <a:noAutofit/>
          </a:bodyPr>
          <a:lstStyle>
            <a:lvl1pPr algn="l" defTabSz="679062" rtl="0" eaLnBrk="1" latinLnBrk="0" hangingPunct="1">
              <a:spcBef>
                <a:spcPct val="0"/>
              </a:spcBef>
              <a:buNone/>
              <a:defRPr sz="2200" b="0" u="none" kern="1200" cap="none" spc="0">
                <a:ln>
                  <a:noFill/>
                </a:ln>
                <a:solidFill>
                  <a:schemeClr val="bg1"/>
                </a:solidFill>
                <a:effectLst/>
                <a:latin typeface="+mj-lt"/>
                <a:ea typeface="+mj-ea"/>
                <a:cs typeface="Arial" pitchFamily="34" charset="0"/>
              </a:defRPr>
            </a:lvl1pPr>
          </a:lstStyle>
          <a:p>
            <a:r>
              <a:rPr lang="en-US" sz="2400" dirty="0" err="1"/>
              <a:t>ADaM</a:t>
            </a:r>
            <a:r>
              <a:rPr lang="en-US" sz="2400" dirty="0"/>
              <a:t> Metadata Strategy</a:t>
            </a:r>
          </a:p>
        </p:txBody>
      </p:sp>
    </p:spTree>
    <p:extLst>
      <p:ext uri="{BB962C8B-B14F-4D97-AF65-F5344CB8AC3E}">
        <p14:creationId xmlns:p14="http://schemas.microsoft.com/office/powerpoint/2010/main" val="609355436"/>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711200" y="857657"/>
            <a:ext cx="10733414" cy="5278859"/>
          </a:xfrm>
          <a:prstGeom prst="rect">
            <a:avLst/>
          </a:prstGeom>
          <a:ln w="12700">
            <a:solidFill>
              <a:schemeClr val="tx1"/>
            </a:solidFill>
          </a:ln>
        </p:spPr>
      </p:pic>
      <p:sp>
        <p:nvSpPr>
          <p:cNvPr id="5" name="Title 1"/>
          <p:cNvSpPr txBox="1">
            <a:spLocks/>
          </p:cNvSpPr>
          <p:nvPr/>
        </p:nvSpPr>
        <p:spPr>
          <a:xfrm>
            <a:off x="538351" y="60742"/>
            <a:ext cx="11348852" cy="642647"/>
          </a:xfrm>
          <a:prstGeom prst="rect">
            <a:avLst/>
          </a:prstGeom>
        </p:spPr>
        <p:txBody>
          <a:bodyPr vert="horz" wrap="square" lIns="91440" tIns="45720" rIns="91440" bIns="45720" rtlCol="0" anchor="ctr">
            <a:noAutofit/>
          </a:bodyPr>
          <a:lstStyle>
            <a:lvl1pPr algn="l" defTabSz="679062" rtl="0" eaLnBrk="1" latinLnBrk="0" hangingPunct="1">
              <a:spcBef>
                <a:spcPct val="0"/>
              </a:spcBef>
              <a:buNone/>
              <a:defRPr sz="2200" b="0" u="none" kern="1200" cap="none" spc="0">
                <a:ln>
                  <a:noFill/>
                </a:ln>
                <a:solidFill>
                  <a:schemeClr val="bg1"/>
                </a:solidFill>
                <a:effectLst/>
                <a:latin typeface="+mj-lt"/>
                <a:ea typeface="+mj-ea"/>
                <a:cs typeface="Arial" pitchFamily="34" charset="0"/>
              </a:defRPr>
            </a:lvl1pPr>
          </a:lstStyle>
          <a:p>
            <a:r>
              <a:rPr lang="en-US" sz="2400" dirty="0" err="1"/>
              <a:t>ADaM</a:t>
            </a:r>
            <a:r>
              <a:rPr lang="en-US" sz="2400" dirty="0"/>
              <a:t> Metadata – Sample Screen</a:t>
            </a:r>
          </a:p>
        </p:txBody>
      </p:sp>
    </p:spTree>
    <p:extLst>
      <p:ext uri="{BB962C8B-B14F-4D97-AF65-F5344CB8AC3E}">
        <p14:creationId xmlns:p14="http://schemas.microsoft.com/office/powerpoint/2010/main" val="2284688172"/>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7652775" y="1400845"/>
            <a:ext cx="4588435" cy="3736147"/>
          </a:xfrm>
          <a:prstGeom prst="rect">
            <a:avLst/>
          </a:prstGeom>
          <a:solidFill>
            <a:srgbClr val="1D93FF">
              <a:alpha val="2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5" y="852974"/>
            <a:ext cx="7631417" cy="4296053"/>
          </a:xfrm>
          <a:prstGeom prst="rect">
            <a:avLst/>
          </a:prstGeom>
        </p:spPr>
      </p:pic>
      <p:sp>
        <p:nvSpPr>
          <p:cNvPr id="87" name="Rectangle 86"/>
          <p:cNvSpPr/>
          <p:nvPr/>
        </p:nvSpPr>
        <p:spPr>
          <a:xfrm>
            <a:off x="-7796" y="5151500"/>
            <a:ext cx="12209767" cy="1114567"/>
          </a:xfrm>
          <a:prstGeom prst="rect">
            <a:avLst/>
          </a:prstGeom>
          <a:solidFill>
            <a:srgbClr val="375A7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8" name="Rectangle 87"/>
          <p:cNvSpPr/>
          <p:nvPr/>
        </p:nvSpPr>
        <p:spPr>
          <a:xfrm>
            <a:off x="-7796" y="831671"/>
            <a:ext cx="12199795" cy="512906"/>
          </a:xfrm>
          <a:prstGeom prst="rect">
            <a:avLst/>
          </a:prstGeom>
          <a:solidFill>
            <a:schemeClr val="accent1">
              <a:lumMod val="50000"/>
              <a:alpha val="3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89" name="Rectangle 88"/>
          <p:cNvSpPr/>
          <p:nvPr/>
        </p:nvSpPr>
        <p:spPr>
          <a:xfrm>
            <a:off x="7652775" y="848038"/>
            <a:ext cx="4549197" cy="507559"/>
          </a:xfrm>
          <a:prstGeom prst="rect">
            <a:avLst/>
          </a:prstGeom>
          <a:solidFill>
            <a:schemeClr val="accent1">
              <a:lumMod val="50000"/>
              <a:alpha val="3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90" name="Rectangle 89"/>
          <p:cNvSpPr/>
          <p:nvPr/>
        </p:nvSpPr>
        <p:spPr>
          <a:xfrm rot="16200000">
            <a:off x="6217530" y="2277459"/>
            <a:ext cx="4311093" cy="1433522"/>
          </a:xfrm>
          <a:prstGeom prst="rect">
            <a:avLst/>
          </a:prstGeom>
          <a:gradFill flip="none" rotWithShape="1">
            <a:gsLst>
              <a:gs pos="52000">
                <a:schemeClr val="tx1">
                  <a:alpha val="0"/>
                </a:schemeClr>
              </a:gs>
              <a:gs pos="0">
                <a:schemeClr val="tx1">
                  <a:alpha val="42000"/>
                </a:schemeClr>
              </a:gs>
              <a:gs pos="100000">
                <a:schemeClr val="bg1">
                  <a:alpha val="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cxnSp>
        <p:nvCxnSpPr>
          <p:cNvPr id="97" name="Straight Connector 96"/>
          <p:cNvCxnSpPr/>
          <p:nvPr/>
        </p:nvCxnSpPr>
        <p:spPr>
          <a:xfrm>
            <a:off x="0" y="829696"/>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7637543" y="843819"/>
            <a:ext cx="12213" cy="42985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0" y="5142347"/>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729" y="1344003"/>
            <a:ext cx="1220982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9729" y="5146088"/>
            <a:ext cx="122081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6" name="Picture 8" descr="http://www.usnews.com/dims4/USNEWS/4373bf3/2147483647/thumbnail/652x435%3E/quality/85/?url=%2Fcmsmedia%2F45%2Fb6%2F01f48a1f40a1b7628047992ce333%2F140320-healthtechnology-st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775" y="1353731"/>
            <a:ext cx="4549197" cy="378326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1" y="850500"/>
            <a:ext cx="7623248" cy="4289981"/>
          </a:xfrm>
          <a:prstGeom prst="rect">
            <a:avLst/>
          </a:prstGeom>
          <a:solidFill>
            <a:schemeClr val="tx1">
              <a:alpha val="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sp>
        <p:nvSpPr>
          <p:cNvPr id="112" name="Rectangle 111"/>
          <p:cNvSpPr/>
          <p:nvPr/>
        </p:nvSpPr>
        <p:spPr>
          <a:xfrm>
            <a:off x="-9971" y="857601"/>
            <a:ext cx="12201970" cy="5408466"/>
          </a:xfrm>
          <a:prstGeom prst="rect">
            <a:avLst/>
          </a:prstGeom>
          <a:solidFill>
            <a:srgbClr val="0063BE">
              <a:alpha val="3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prstClr val="white"/>
              </a:solidFill>
              <a:latin typeface="+mj-lt"/>
            </a:endParaRPr>
          </a:p>
        </p:txBody>
      </p:sp>
      <p:sp>
        <p:nvSpPr>
          <p:cNvPr id="113" name="Rectangle 112"/>
          <p:cNvSpPr/>
          <p:nvPr/>
        </p:nvSpPr>
        <p:spPr>
          <a:xfrm>
            <a:off x="-9729" y="1353731"/>
            <a:ext cx="7632975" cy="3786559"/>
          </a:xfrm>
          <a:prstGeom prst="rect">
            <a:avLst/>
          </a:pr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j-lt"/>
            </a:endParaRPr>
          </a:p>
        </p:txBody>
      </p:sp>
      <p:grpSp>
        <p:nvGrpSpPr>
          <p:cNvPr id="114" name="Group 113"/>
          <p:cNvGrpSpPr/>
          <p:nvPr/>
        </p:nvGrpSpPr>
        <p:grpSpPr>
          <a:xfrm>
            <a:off x="-125845" y="1026134"/>
            <a:ext cx="3230214" cy="5247577"/>
            <a:chOff x="-76294" y="1470185"/>
            <a:chExt cx="2957879" cy="4805161"/>
          </a:xfrm>
        </p:grpSpPr>
        <p:pic>
          <p:nvPicPr>
            <p:cNvPr id="115" name="Picture 114"/>
            <p:cNvPicPr>
              <a:picLocks noChangeAspect="1"/>
            </p:cNvPicPr>
            <p:nvPr/>
          </p:nvPicPr>
          <p:blipFill rotWithShape="1">
            <a:blip r:embed="rId4" cstate="print">
              <a:extLst>
                <a:ext uri="{28A0092B-C50C-407E-A947-70E740481C1C}">
                  <a14:useLocalDpi xmlns:a14="http://schemas.microsoft.com/office/drawing/2010/main" val="0"/>
                </a:ext>
              </a:extLst>
            </a:blip>
            <a:srcRect l="13640" b="6746"/>
            <a:stretch/>
          </p:blipFill>
          <p:spPr>
            <a:xfrm>
              <a:off x="-76294" y="1470185"/>
              <a:ext cx="2957879" cy="4804155"/>
            </a:xfrm>
            <a:prstGeom prst="rect">
              <a:avLst/>
            </a:prstGeom>
          </p:spPr>
        </p:pic>
        <p:pic>
          <p:nvPicPr>
            <p:cNvPr id="116" name="Picture 115"/>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5127"/>
            <a:stretch/>
          </p:blipFill>
          <p:spPr>
            <a:xfrm>
              <a:off x="-76116" y="1682219"/>
              <a:ext cx="2897138" cy="4593127"/>
            </a:xfrm>
            <a:prstGeom prst="rect">
              <a:avLst/>
            </a:prstGeom>
          </p:spPr>
        </p:pic>
      </p:grpSp>
      <p:sp>
        <p:nvSpPr>
          <p:cNvPr id="3" name="Rectangle 2"/>
          <p:cNvSpPr/>
          <p:nvPr/>
        </p:nvSpPr>
        <p:spPr>
          <a:xfrm flipH="1">
            <a:off x="2573782" y="2042510"/>
            <a:ext cx="5078991"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450" dirty="0" smtClean="0">
                <a:solidFill>
                  <a:prstClr val="black"/>
                </a:solidFill>
                <a:latin typeface="+mj-lt"/>
                <a:ea typeface="SimSun" panose="02010600030101010101" pitchFamily="2" charset="-122"/>
                <a:cs typeface="Arial" panose="020B0604020202020204" pitchFamily="34" charset="0"/>
              </a:rPr>
              <a:t>Services Landscape - CDSS</a:t>
            </a:r>
            <a:endParaRPr lang="en-US" sz="1450" dirty="0">
              <a:solidFill>
                <a:prstClr val="black"/>
              </a:solidFill>
              <a:latin typeface="+mj-lt"/>
              <a:ea typeface="SimSun" panose="02010600030101010101" pitchFamily="2" charset="-122"/>
              <a:cs typeface="Arial" panose="020B0604020202020204" pitchFamily="34" charset="0"/>
            </a:endParaRPr>
          </a:p>
        </p:txBody>
      </p:sp>
      <p:sp>
        <p:nvSpPr>
          <p:cNvPr id="23" name="Rectangle 22"/>
          <p:cNvSpPr/>
          <p:nvPr/>
        </p:nvSpPr>
        <p:spPr>
          <a:xfrm flipH="1">
            <a:off x="2573782" y="3246296"/>
            <a:ext cx="5078991"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450" dirty="0" smtClean="0">
                <a:solidFill>
                  <a:prstClr val="black"/>
                </a:solidFill>
                <a:latin typeface="+mj-lt"/>
                <a:ea typeface="SimSun" panose="02010600030101010101" pitchFamily="2" charset="-122"/>
                <a:cs typeface="Arial" panose="020B0604020202020204" pitchFamily="34" charset="0"/>
              </a:rPr>
              <a:t>Service Integration &amp; Continuous Improvements Framework</a:t>
            </a:r>
            <a:endParaRPr lang="en-US" sz="1450" dirty="0">
              <a:solidFill>
                <a:prstClr val="black"/>
              </a:solidFill>
              <a:latin typeface="+mj-lt"/>
              <a:ea typeface="SimSun" panose="02010600030101010101" pitchFamily="2" charset="-122"/>
              <a:cs typeface="Arial" panose="020B0604020202020204" pitchFamily="34" charset="0"/>
            </a:endParaRPr>
          </a:p>
        </p:txBody>
      </p:sp>
      <p:sp>
        <p:nvSpPr>
          <p:cNvPr id="24" name="Rectangle 23"/>
          <p:cNvSpPr/>
          <p:nvPr/>
        </p:nvSpPr>
        <p:spPr>
          <a:xfrm flipH="1">
            <a:off x="2581252" y="3848189"/>
            <a:ext cx="5078991"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450" dirty="0" smtClean="0">
                <a:solidFill>
                  <a:prstClr val="black"/>
                </a:solidFill>
                <a:latin typeface="+mj-lt"/>
                <a:ea typeface="SimSun" panose="02010600030101010101" pitchFamily="2" charset="-122"/>
                <a:cs typeface="Arial" panose="020B0604020202020204" pitchFamily="34" charset="0"/>
              </a:rPr>
              <a:t>Key Instances – Service Integration &amp; Value Additions</a:t>
            </a:r>
            <a:endParaRPr lang="en-US" sz="1450" dirty="0">
              <a:solidFill>
                <a:prstClr val="black"/>
              </a:solidFill>
              <a:latin typeface="+mj-lt"/>
              <a:ea typeface="SimSun" panose="02010600030101010101" pitchFamily="2" charset="-122"/>
              <a:cs typeface="Arial" panose="020B0604020202020204" pitchFamily="34" charset="0"/>
            </a:endParaRPr>
          </a:p>
        </p:txBody>
      </p:sp>
      <p:sp>
        <p:nvSpPr>
          <p:cNvPr id="25" name="Rectangle 24"/>
          <p:cNvSpPr/>
          <p:nvPr/>
        </p:nvSpPr>
        <p:spPr>
          <a:xfrm flipH="1">
            <a:off x="2581252" y="2644403"/>
            <a:ext cx="5078991"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450" dirty="0" smtClean="0">
                <a:solidFill>
                  <a:prstClr val="black"/>
                </a:solidFill>
                <a:latin typeface="+mj-lt"/>
                <a:ea typeface="SimSun" panose="02010600030101010101" pitchFamily="2" charset="-122"/>
                <a:cs typeface="Arial" panose="020B0604020202020204" pitchFamily="34" charset="0"/>
              </a:rPr>
              <a:t>Key Highlights</a:t>
            </a:r>
            <a:endParaRPr lang="en-US" sz="1450" dirty="0">
              <a:solidFill>
                <a:prstClr val="black"/>
              </a:solidFill>
              <a:latin typeface="+mj-lt"/>
              <a:ea typeface="SimSun" panose="02010600030101010101" pitchFamily="2" charset="-122"/>
              <a:cs typeface="Arial" panose="020B0604020202020204" pitchFamily="34" charset="0"/>
            </a:endParaRPr>
          </a:p>
        </p:txBody>
      </p:sp>
      <p:sp>
        <p:nvSpPr>
          <p:cNvPr id="26" name="Rectangle 25"/>
          <p:cNvSpPr/>
          <p:nvPr/>
        </p:nvSpPr>
        <p:spPr>
          <a:xfrm flipH="1">
            <a:off x="2581252" y="1440617"/>
            <a:ext cx="5078991"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450" dirty="0" smtClean="0">
                <a:solidFill>
                  <a:prstClr val="black"/>
                </a:solidFill>
                <a:latin typeface="+mj-lt"/>
                <a:ea typeface="SimSun" panose="02010600030101010101" pitchFamily="2" charset="-122"/>
                <a:cs typeface="Arial" panose="020B0604020202020204" pitchFamily="34" charset="0"/>
              </a:rPr>
              <a:t>TCS – CDSS Journey</a:t>
            </a:r>
            <a:endParaRPr lang="en-US" sz="1450" dirty="0">
              <a:solidFill>
                <a:prstClr val="black"/>
              </a:solidFill>
              <a:latin typeface="+mj-lt"/>
              <a:ea typeface="SimSun" panose="02010600030101010101" pitchFamily="2" charset="-122"/>
              <a:cs typeface="Arial" panose="020B0604020202020204" pitchFamily="34" charset="0"/>
            </a:endParaRPr>
          </a:p>
        </p:txBody>
      </p:sp>
      <p:sp>
        <p:nvSpPr>
          <p:cNvPr id="27" name="Rectangle 26"/>
          <p:cNvSpPr/>
          <p:nvPr/>
        </p:nvSpPr>
        <p:spPr>
          <a:xfrm flipH="1">
            <a:off x="2581252" y="4450080"/>
            <a:ext cx="5078991" cy="431531"/>
          </a:xfrm>
          <a:prstGeom prst="rect">
            <a:avLst/>
          </a:prstGeom>
          <a:gradFill flip="none" rotWithShape="1">
            <a:gsLst>
              <a:gs pos="0">
                <a:schemeClr val="accent1">
                  <a:lumMod val="5000"/>
                  <a:lumOff val="95000"/>
                  <a:alpha val="0"/>
                </a:schemeClr>
              </a:gs>
              <a:gs pos="100000">
                <a:schemeClr val="accent1">
                  <a:lumMod val="75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Wingdings" panose="05000000000000000000" pitchFamily="2" charset="2"/>
              <a:buChar char="q"/>
            </a:pPr>
            <a:r>
              <a:rPr lang="en-US" sz="1450" dirty="0" smtClean="0">
                <a:solidFill>
                  <a:prstClr val="black"/>
                </a:solidFill>
                <a:latin typeface="+mj-lt"/>
                <a:ea typeface="SimSun" panose="02010600030101010101" pitchFamily="2" charset="-122"/>
                <a:cs typeface="Arial" panose="020B0604020202020204" pitchFamily="34" charset="0"/>
              </a:rPr>
              <a:t>Key Performance Indicators</a:t>
            </a:r>
            <a:endParaRPr lang="en-US" sz="1450" dirty="0">
              <a:solidFill>
                <a:prstClr val="black"/>
              </a:solidFill>
              <a:latin typeface="+mj-lt"/>
              <a:ea typeface="SimSun" panose="02010600030101010101" pitchFamily="2" charset="-122"/>
              <a:cs typeface="Arial" panose="020B0604020202020204" pitchFamily="34" charset="0"/>
            </a:endParaRPr>
          </a:p>
        </p:txBody>
      </p:sp>
      <p:sp>
        <p:nvSpPr>
          <p:cNvPr id="6" name="Title 5"/>
          <p:cNvSpPr>
            <a:spLocks noGrp="1"/>
          </p:cNvSpPr>
          <p:nvPr>
            <p:ph type="title"/>
          </p:nvPr>
        </p:nvSpPr>
        <p:spPr/>
        <p:txBody>
          <a:bodyPr/>
          <a:lstStyle/>
          <a:p>
            <a:r>
              <a:rPr lang="en-US" sz="2400" dirty="0" smtClean="0">
                <a:solidFill>
                  <a:sysClr val="window" lastClr="FFFFFF"/>
                </a:solidFill>
                <a:latin typeface="Calibri" panose="020F0502020204030204" pitchFamily="34" charset="0"/>
              </a:rPr>
              <a:t>Agenda</a:t>
            </a:r>
            <a:endParaRPr lang="en-US" dirty="0"/>
          </a:p>
        </p:txBody>
      </p:sp>
    </p:spTree>
    <p:extLst>
      <p:ext uri="{BB962C8B-B14F-4D97-AF65-F5344CB8AC3E}">
        <p14:creationId xmlns:p14="http://schemas.microsoft.com/office/powerpoint/2010/main" val="39138608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Rectangle 3"/>
          <p:cNvSpPr/>
          <p:nvPr/>
        </p:nvSpPr>
        <p:spPr>
          <a:xfrm>
            <a:off x="423062" y="1057729"/>
            <a:ext cx="3859795" cy="1567542"/>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rgbClr val="000000"/>
                </a:solidFill>
                <a:latin typeface="+mj-lt"/>
              </a:rPr>
              <a:t>ADaM datasets with mostly standard derivations</a:t>
            </a:r>
          </a:p>
          <a:p>
            <a:pPr algn="ctr"/>
            <a:r>
              <a:rPr lang="en-US" sz="1600" b="1" dirty="0">
                <a:solidFill>
                  <a:srgbClr val="000000"/>
                </a:solidFill>
                <a:latin typeface="+mj-lt"/>
              </a:rPr>
              <a:t>(Category 1)</a:t>
            </a:r>
          </a:p>
        </p:txBody>
      </p:sp>
      <p:sp>
        <p:nvSpPr>
          <p:cNvPr id="5" name="Rectangle 4"/>
          <p:cNvSpPr/>
          <p:nvPr/>
        </p:nvSpPr>
        <p:spPr>
          <a:xfrm>
            <a:off x="5262223" y="1064989"/>
            <a:ext cx="6509578" cy="1567542"/>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285750" indent="-285750">
              <a:buFont typeface="Wingdings" panose="05000000000000000000" pitchFamily="2" charset="2"/>
              <a:buChar char="ü"/>
            </a:pPr>
            <a:r>
              <a:rPr lang="en-US" sz="1600" dirty="0">
                <a:solidFill>
                  <a:srgbClr val="000000"/>
                </a:solidFill>
                <a:latin typeface="+mj-lt"/>
              </a:rPr>
              <a:t>ADSL variables extracted from SDTM domain</a:t>
            </a:r>
          </a:p>
          <a:p>
            <a:pPr marL="285750" indent="-285750">
              <a:buFont typeface="Wingdings" panose="05000000000000000000" pitchFamily="2" charset="2"/>
              <a:buChar char="ü"/>
            </a:pPr>
            <a:r>
              <a:rPr lang="en-US" sz="1600" dirty="0">
                <a:solidFill>
                  <a:srgbClr val="000000"/>
                </a:solidFill>
                <a:latin typeface="+mj-lt"/>
              </a:rPr>
              <a:t>Standard derivations of flags (subject level flags)</a:t>
            </a:r>
          </a:p>
          <a:p>
            <a:pPr marL="285750" indent="-285750">
              <a:buFont typeface="Wingdings" panose="05000000000000000000" pitchFamily="2" charset="2"/>
              <a:buChar char="ü"/>
            </a:pPr>
            <a:r>
              <a:rPr lang="en-US" sz="1600" dirty="0">
                <a:solidFill>
                  <a:srgbClr val="000000"/>
                </a:solidFill>
                <a:latin typeface="+mj-lt"/>
              </a:rPr>
              <a:t>Date conversions and imputations</a:t>
            </a:r>
          </a:p>
          <a:p>
            <a:pPr marL="285750" indent="-285750">
              <a:buFont typeface="Wingdings" panose="05000000000000000000" pitchFamily="2" charset="2"/>
              <a:buChar char="ü"/>
            </a:pPr>
            <a:r>
              <a:rPr lang="en-US" sz="1600" dirty="0">
                <a:solidFill>
                  <a:srgbClr val="000000"/>
                </a:solidFill>
                <a:latin typeface="+mj-lt"/>
              </a:rPr>
              <a:t>Example ADSL, ADAE, ADCM etc…</a:t>
            </a:r>
          </a:p>
        </p:txBody>
      </p:sp>
      <p:sp>
        <p:nvSpPr>
          <p:cNvPr id="6" name="Chevron 5"/>
          <p:cNvSpPr/>
          <p:nvPr/>
        </p:nvSpPr>
        <p:spPr>
          <a:xfrm>
            <a:off x="4480250" y="1493157"/>
            <a:ext cx="599095" cy="595086"/>
          </a:xfrm>
          <a:prstGeom prst="chevron">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000000"/>
              </a:solidFill>
              <a:latin typeface="+mj-lt"/>
            </a:endParaRPr>
          </a:p>
        </p:txBody>
      </p:sp>
      <p:sp>
        <p:nvSpPr>
          <p:cNvPr id="7" name="Rectangle 6"/>
          <p:cNvSpPr/>
          <p:nvPr/>
        </p:nvSpPr>
        <p:spPr>
          <a:xfrm>
            <a:off x="415810" y="2736817"/>
            <a:ext cx="3859795" cy="1567542"/>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rgbClr val="000000"/>
                </a:solidFill>
                <a:latin typeface="+mj-lt"/>
              </a:rPr>
              <a:t>ADaM datasets with complex derivations</a:t>
            </a:r>
          </a:p>
          <a:p>
            <a:pPr algn="ctr"/>
            <a:r>
              <a:rPr lang="en-US" sz="1600" b="1" dirty="0">
                <a:solidFill>
                  <a:srgbClr val="000000"/>
                </a:solidFill>
                <a:latin typeface="+mj-lt"/>
              </a:rPr>
              <a:t>(Category 2)</a:t>
            </a:r>
          </a:p>
        </p:txBody>
      </p:sp>
      <p:sp>
        <p:nvSpPr>
          <p:cNvPr id="8" name="Rectangle 7"/>
          <p:cNvSpPr/>
          <p:nvPr/>
        </p:nvSpPr>
        <p:spPr>
          <a:xfrm>
            <a:off x="5254971" y="2744077"/>
            <a:ext cx="6516830" cy="1567542"/>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285750" indent="-285750">
              <a:buFont typeface="Wingdings" panose="05000000000000000000" pitchFamily="2" charset="2"/>
              <a:buChar char="ü"/>
            </a:pPr>
            <a:r>
              <a:rPr lang="en-US" sz="1600" dirty="0">
                <a:solidFill>
                  <a:srgbClr val="000000"/>
                </a:solidFill>
                <a:latin typeface="+mj-lt"/>
              </a:rPr>
              <a:t>Standard questionnaire datasets with well defined derivations</a:t>
            </a:r>
          </a:p>
          <a:p>
            <a:pPr marL="285750" indent="-285750">
              <a:buFont typeface="Wingdings" panose="05000000000000000000" pitchFamily="2" charset="2"/>
              <a:buChar char="ü"/>
            </a:pPr>
            <a:r>
              <a:rPr lang="en-US" sz="1600" dirty="0">
                <a:solidFill>
                  <a:srgbClr val="000000"/>
                </a:solidFill>
                <a:latin typeface="+mj-lt"/>
              </a:rPr>
              <a:t>Includes complex derivation for AVIST, DTYPE, FLAGS etc.</a:t>
            </a:r>
          </a:p>
          <a:p>
            <a:pPr marL="285750" indent="-285750">
              <a:buFont typeface="Wingdings" panose="05000000000000000000" pitchFamily="2" charset="2"/>
              <a:buChar char="ü"/>
            </a:pPr>
            <a:r>
              <a:rPr lang="en-US" sz="1600" dirty="0">
                <a:solidFill>
                  <a:srgbClr val="000000"/>
                </a:solidFill>
                <a:latin typeface="+mj-lt"/>
              </a:rPr>
              <a:t>Complex derivations due to complexity of study design</a:t>
            </a:r>
          </a:p>
        </p:txBody>
      </p:sp>
      <p:sp>
        <p:nvSpPr>
          <p:cNvPr id="9" name="Chevron 8"/>
          <p:cNvSpPr/>
          <p:nvPr/>
        </p:nvSpPr>
        <p:spPr>
          <a:xfrm>
            <a:off x="4472998" y="3172245"/>
            <a:ext cx="599095" cy="595086"/>
          </a:xfrm>
          <a:prstGeom prst="chevron">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000000"/>
              </a:solidFill>
              <a:latin typeface="+mj-lt"/>
            </a:endParaRPr>
          </a:p>
        </p:txBody>
      </p:sp>
      <p:sp>
        <p:nvSpPr>
          <p:cNvPr id="10" name="Rectangle 9"/>
          <p:cNvSpPr/>
          <p:nvPr/>
        </p:nvSpPr>
        <p:spPr>
          <a:xfrm>
            <a:off x="437578" y="4423701"/>
            <a:ext cx="3859795" cy="1567542"/>
          </a:xfrm>
          <a:prstGeom prst="rect">
            <a:avLst/>
          </a:prstGeom>
          <a:solidFill>
            <a:schemeClr val="accent1">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sz="1600" b="1" dirty="0">
                <a:solidFill>
                  <a:srgbClr val="000000"/>
                </a:solidFill>
                <a:latin typeface="+mj-lt"/>
              </a:rPr>
              <a:t>Complex study designs leading to complex ADaM datasets and derivations</a:t>
            </a:r>
          </a:p>
          <a:p>
            <a:pPr algn="ctr"/>
            <a:r>
              <a:rPr lang="en-US" sz="1600" b="1" dirty="0">
                <a:solidFill>
                  <a:srgbClr val="000000"/>
                </a:solidFill>
                <a:latin typeface="+mj-lt"/>
              </a:rPr>
              <a:t>(Category 3)</a:t>
            </a:r>
          </a:p>
        </p:txBody>
      </p:sp>
      <p:sp>
        <p:nvSpPr>
          <p:cNvPr id="11" name="Rectangle 10"/>
          <p:cNvSpPr/>
          <p:nvPr/>
        </p:nvSpPr>
        <p:spPr>
          <a:xfrm>
            <a:off x="5276739" y="4430961"/>
            <a:ext cx="6495062" cy="1567542"/>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285750" indent="-285750">
              <a:buFont typeface="Wingdings" panose="05000000000000000000" pitchFamily="2" charset="2"/>
              <a:buChar char="ü"/>
            </a:pPr>
            <a:r>
              <a:rPr lang="en-US" sz="1600" dirty="0">
                <a:solidFill>
                  <a:srgbClr val="000000"/>
                </a:solidFill>
                <a:latin typeface="+mj-lt"/>
              </a:rPr>
              <a:t>Studies with multiple phases, multiple treatments etc.</a:t>
            </a:r>
          </a:p>
          <a:p>
            <a:pPr marL="285750" indent="-285750">
              <a:buFont typeface="Wingdings" panose="05000000000000000000" pitchFamily="2" charset="2"/>
              <a:buChar char="ü"/>
            </a:pPr>
            <a:r>
              <a:rPr lang="en-US" sz="1600" dirty="0">
                <a:solidFill>
                  <a:srgbClr val="000000"/>
                </a:solidFill>
                <a:latin typeface="+mj-lt"/>
              </a:rPr>
              <a:t>Managing multiple baseline scenarios (BASETYPE)</a:t>
            </a:r>
          </a:p>
          <a:p>
            <a:pPr marL="285750" indent="-285750">
              <a:buFont typeface="Wingdings" panose="05000000000000000000" pitchFamily="2" charset="2"/>
              <a:buChar char="ü"/>
            </a:pPr>
            <a:r>
              <a:rPr lang="en-US" sz="1600" dirty="0">
                <a:solidFill>
                  <a:srgbClr val="000000"/>
                </a:solidFill>
                <a:latin typeface="+mj-lt"/>
              </a:rPr>
              <a:t>Record level flags, complex visit windowing (analysis window) etc..</a:t>
            </a:r>
          </a:p>
          <a:p>
            <a:pPr marL="285750" indent="-285750">
              <a:buFont typeface="Wingdings" panose="05000000000000000000" pitchFamily="2" charset="2"/>
              <a:buChar char="ü"/>
            </a:pPr>
            <a:r>
              <a:rPr lang="en-US" sz="1600" dirty="0">
                <a:solidFill>
                  <a:srgbClr val="000000"/>
                </a:solidFill>
                <a:latin typeface="+mj-lt"/>
              </a:rPr>
              <a:t>Study specific scenarios and data challenges</a:t>
            </a:r>
          </a:p>
        </p:txBody>
      </p:sp>
      <p:sp>
        <p:nvSpPr>
          <p:cNvPr id="12" name="Chevron 11"/>
          <p:cNvSpPr/>
          <p:nvPr/>
        </p:nvSpPr>
        <p:spPr>
          <a:xfrm>
            <a:off x="4494766" y="4859129"/>
            <a:ext cx="599095" cy="595086"/>
          </a:xfrm>
          <a:prstGeom prst="chevron">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000000"/>
              </a:solidFill>
              <a:latin typeface="+mj-lt"/>
            </a:endParaRPr>
          </a:p>
        </p:txBody>
      </p:sp>
      <p:sp>
        <p:nvSpPr>
          <p:cNvPr id="14" name="Title 1"/>
          <p:cNvSpPr txBox="1">
            <a:spLocks/>
          </p:cNvSpPr>
          <p:nvPr/>
        </p:nvSpPr>
        <p:spPr>
          <a:xfrm>
            <a:off x="538351" y="60742"/>
            <a:ext cx="11348852" cy="642647"/>
          </a:xfrm>
          <a:prstGeom prst="rect">
            <a:avLst/>
          </a:prstGeom>
        </p:spPr>
        <p:txBody>
          <a:bodyPr vert="horz" wrap="square" lIns="91440" tIns="45720" rIns="91440" bIns="45720" rtlCol="0" anchor="ctr">
            <a:noAutofit/>
          </a:bodyPr>
          <a:lstStyle>
            <a:lvl1pPr algn="l" defTabSz="679062" rtl="0" eaLnBrk="1" latinLnBrk="0" hangingPunct="1">
              <a:spcBef>
                <a:spcPct val="0"/>
              </a:spcBef>
              <a:buNone/>
              <a:defRPr sz="2200" b="0" u="none" kern="1200" cap="none" spc="0">
                <a:ln>
                  <a:noFill/>
                </a:ln>
                <a:solidFill>
                  <a:schemeClr val="bg1"/>
                </a:solidFill>
                <a:effectLst/>
                <a:latin typeface="+mj-lt"/>
                <a:ea typeface="+mj-ea"/>
                <a:cs typeface="Arial" pitchFamily="34" charset="0"/>
              </a:defRPr>
            </a:lvl1pPr>
          </a:lstStyle>
          <a:p>
            <a:r>
              <a:rPr lang="en-US" sz="2400" dirty="0" err="1"/>
              <a:t>ADaM</a:t>
            </a:r>
            <a:r>
              <a:rPr lang="en-US" sz="2400" dirty="0"/>
              <a:t> Transformation – Categorization of Data and Scenarios</a:t>
            </a:r>
          </a:p>
        </p:txBody>
      </p:sp>
    </p:spTree>
    <p:extLst>
      <p:ext uri="{BB962C8B-B14F-4D97-AF65-F5344CB8AC3E}">
        <p14:creationId xmlns:p14="http://schemas.microsoft.com/office/powerpoint/2010/main" val="1078533582"/>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ectangle 29"/>
          <p:cNvSpPr/>
          <p:nvPr/>
        </p:nvSpPr>
        <p:spPr>
          <a:xfrm>
            <a:off x="4164806" y="850508"/>
            <a:ext cx="3471863" cy="56437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00000"/>
                </a:solidFill>
              </a:rPr>
              <a:t>ADaM Transformation Strategy</a:t>
            </a:r>
          </a:p>
          <a:p>
            <a:pPr algn="ctr"/>
            <a:r>
              <a:rPr lang="en-US" b="1" dirty="0">
                <a:solidFill>
                  <a:srgbClr val="000000"/>
                </a:solidFill>
              </a:rPr>
              <a:t>Using CDT</a:t>
            </a:r>
          </a:p>
        </p:txBody>
      </p:sp>
      <p:sp>
        <p:nvSpPr>
          <p:cNvPr id="50" name="Rectangle 49"/>
          <p:cNvSpPr/>
          <p:nvPr/>
        </p:nvSpPr>
        <p:spPr>
          <a:xfrm>
            <a:off x="460777" y="2063559"/>
            <a:ext cx="2786062" cy="342908"/>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white"/>
                </a:solidFill>
              </a:rPr>
              <a:t>Column Map</a:t>
            </a:r>
          </a:p>
        </p:txBody>
      </p:sp>
      <p:sp>
        <p:nvSpPr>
          <p:cNvPr id="51" name="Rectangle 50"/>
          <p:cNvSpPr/>
          <p:nvPr/>
        </p:nvSpPr>
        <p:spPr>
          <a:xfrm>
            <a:off x="4513747" y="2063559"/>
            <a:ext cx="2786062" cy="342908"/>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white"/>
                </a:solidFill>
              </a:rPr>
              <a:t>Table Map</a:t>
            </a:r>
          </a:p>
        </p:txBody>
      </p:sp>
      <p:sp>
        <p:nvSpPr>
          <p:cNvPr id="52" name="Rectangle 51"/>
          <p:cNvSpPr/>
          <p:nvPr/>
        </p:nvSpPr>
        <p:spPr>
          <a:xfrm>
            <a:off x="8522493" y="2063559"/>
            <a:ext cx="2786062" cy="342908"/>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white"/>
                </a:solidFill>
              </a:rPr>
              <a:t>Macro Map</a:t>
            </a:r>
          </a:p>
        </p:txBody>
      </p:sp>
      <p:sp>
        <p:nvSpPr>
          <p:cNvPr id="55" name="Rectangle 54"/>
          <p:cNvSpPr/>
          <p:nvPr/>
        </p:nvSpPr>
        <p:spPr>
          <a:xfrm>
            <a:off x="460777" y="2793064"/>
            <a:ext cx="2743200" cy="1410445"/>
          </a:xfrm>
          <a:prstGeom prst="rect">
            <a:avLst/>
          </a:prstGeom>
          <a:solidFill>
            <a:schemeClr val="accent1">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285750" indent="-285750">
              <a:buFont typeface="Arial" panose="020B0604020202020204" pitchFamily="34" charset="0"/>
              <a:buChar char="•"/>
            </a:pPr>
            <a:r>
              <a:rPr lang="en-US" sz="1600" dirty="0">
                <a:solidFill>
                  <a:prstClr val="white"/>
                </a:solidFill>
              </a:rPr>
              <a:t>Used for </a:t>
            </a:r>
            <a:r>
              <a:rPr lang="en-US" sz="1600" b="1" dirty="0">
                <a:solidFill>
                  <a:prstClr val="white"/>
                </a:solidFill>
              </a:rPr>
              <a:t>One to One mapping</a:t>
            </a:r>
          </a:p>
          <a:p>
            <a:pPr marL="285750" indent="-285750">
              <a:buFont typeface="Arial" panose="020B0604020202020204" pitchFamily="34" charset="0"/>
              <a:buChar char="•"/>
            </a:pPr>
            <a:r>
              <a:rPr lang="en-US" sz="1600" dirty="0">
                <a:solidFill>
                  <a:prstClr val="white"/>
                </a:solidFill>
              </a:rPr>
              <a:t>SDTM to ADaM Variable level Mapping</a:t>
            </a:r>
          </a:p>
        </p:txBody>
      </p:sp>
      <p:cxnSp>
        <p:nvCxnSpPr>
          <p:cNvPr id="6" name="Elbow Connector 5"/>
          <p:cNvCxnSpPr>
            <a:stCxn id="30" idx="2"/>
            <a:endCxn id="50" idx="0"/>
          </p:cNvCxnSpPr>
          <p:nvPr/>
        </p:nvCxnSpPr>
        <p:spPr>
          <a:xfrm rot="5400000">
            <a:off x="3552936" y="-284243"/>
            <a:ext cx="648674" cy="404693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0" idx="2"/>
            <a:endCxn id="52" idx="0"/>
          </p:cNvCxnSpPr>
          <p:nvPr/>
        </p:nvCxnSpPr>
        <p:spPr>
          <a:xfrm rot="16200000" flipH="1">
            <a:off x="7583794" y="-268171"/>
            <a:ext cx="648674" cy="401478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30" idx="2"/>
            <a:endCxn id="51" idx="0"/>
          </p:cNvCxnSpPr>
          <p:nvPr/>
        </p:nvCxnSpPr>
        <p:spPr>
          <a:xfrm rot="16200000" flipH="1">
            <a:off x="5579421" y="1736202"/>
            <a:ext cx="648674" cy="604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Down Arrow 10"/>
          <p:cNvSpPr/>
          <p:nvPr/>
        </p:nvSpPr>
        <p:spPr>
          <a:xfrm>
            <a:off x="1690032" y="2480724"/>
            <a:ext cx="329834" cy="283754"/>
          </a:xfrm>
          <a:prstGeom prst="downArrow">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4516505" y="2781689"/>
            <a:ext cx="2743200" cy="1421820"/>
          </a:xfrm>
          <a:prstGeom prst="rect">
            <a:avLst/>
          </a:prstGeom>
          <a:solidFill>
            <a:schemeClr val="accent1">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285750" indent="-285750">
              <a:buFont typeface="Arial" panose="020B0604020202020204" pitchFamily="34" charset="0"/>
              <a:buChar char="•"/>
            </a:pPr>
            <a:r>
              <a:rPr lang="en-US" sz="1600" dirty="0">
                <a:solidFill>
                  <a:prstClr val="white"/>
                </a:solidFill>
              </a:rPr>
              <a:t>Used for </a:t>
            </a:r>
            <a:r>
              <a:rPr lang="en-US" sz="1600" b="1" dirty="0">
                <a:solidFill>
                  <a:prstClr val="white"/>
                </a:solidFill>
              </a:rPr>
              <a:t>One to many mapping</a:t>
            </a:r>
          </a:p>
          <a:p>
            <a:pPr marL="285750" indent="-285750">
              <a:buFont typeface="Arial" panose="020B0604020202020204" pitchFamily="34" charset="0"/>
              <a:buChar char="•"/>
            </a:pPr>
            <a:r>
              <a:rPr lang="en-US" sz="1600" dirty="0">
                <a:solidFill>
                  <a:prstClr val="white"/>
                </a:solidFill>
              </a:rPr>
              <a:t>To fetch and populate data from multiple SDTM domains</a:t>
            </a:r>
          </a:p>
        </p:txBody>
      </p:sp>
      <p:sp>
        <p:nvSpPr>
          <p:cNvPr id="60" name="Down Arrow 59"/>
          <p:cNvSpPr/>
          <p:nvPr/>
        </p:nvSpPr>
        <p:spPr>
          <a:xfrm>
            <a:off x="5745760" y="2469348"/>
            <a:ext cx="329834" cy="283754"/>
          </a:xfrm>
          <a:prstGeom prst="downArrow">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8544937" y="2756665"/>
            <a:ext cx="2743200" cy="1446844"/>
          </a:xfrm>
          <a:prstGeom prst="rect">
            <a:avLst/>
          </a:prstGeom>
          <a:solidFill>
            <a:schemeClr val="accent1">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285750" indent="-285750">
              <a:buFont typeface="Arial" panose="020B0604020202020204" pitchFamily="34" charset="0"/>
              <a:buChar char="•"/>
            </a:pPr>
            <a:r>
              <a:rPr lang="en-US" sz="1600" dirty="0">
                <a:solidFill>
                  <a:prstClr val="white"/>
                </a:solidFill>
              </a:rPr>
              <a:t>Use for </a:t>
            </a:r>
            <a:r>
              <a:rPr lang="en-US" sz="1600" b="1" dirty="0">
                <a:solidFill>
                  <a:prstClr val="white"/>
                </a:solidFill>
              </a:rPr>
              <a:t>variable / set of variable derivations </a:t>
            </a:r>
          </a:p>
          <a:p>
            <a:pPr marL="285750" indent="-285750">
              <a:buFont typeface="Arial" panose="020B0604020202020204" pitchFamily="34" charset="0"/>
              <a:buChar char="•"/>
            </a:pPr>
            <a:r>
              <a:rPr lang="en-US" sz="1600" b="1" dirty="0">
                <a:solidFill>
                  <a:prstClr val="white"/>
                </a:solidFill>
              </a:rPr>
              <a:t>Can refer to template codes / macros</a:t>
            </a:r>
          </a:p>
        </p:txBody>
      </p:sp>
      <p:sp>
        <p:nvSpPr>
          <p:cNvPr id="64" name="Down Arrow 63"/>
          <p:cNvSpPr/>
          <p:nvPr/>
        </p:nvSpPr>
        <p:spPr>
          <a:xfrm>
            <a:off x="9774192" y="2444324"/>
            <a:ext cx="329834" cy="283754"/>
          </a:xfrm>
          <a:prstGeom prst="downArrow">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8215952" y="1883392"/>
            <a:ext cx="3357349" cy="2463128"/>
          </a:xfrm>
          <a:prstGeom prst="rect">
            <a:avLst/>
          </a:prstGeom>
          <a:noFill/>
          <a:ln w="317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Isosceles Triangle 6"/>
          <p:cNvSpPr/>
          <p:nvPr/>
        </p:nvSpPr>
        <p:spPr>
          <a:xfrm rot="10800000">
            <a:off x="8413705" y="4405595"/>
            <a:ext cx="3050808" cy="409433"/>
          </a:xfrm>
          <a:prstGeom prst="triangl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7657609" y="5097729"/>
            <a:ext cx="4358380" cy="738664"/>
          </a:xfrm>
          <a:prstGeom prst="rect">
            <a:avLst/>
          </a:prstGeom>
          <a:noFill/>
        </p:spPr>
        <p:txBody>
          <a:bodyPr wrap="square" rtlCol="0">
            <a:spAutoFit/>
          </a:bodyPr>
          <a:lstStyle/>
          <a:p>
            <a:pPr marL="342900" indent="-342900">
              <a:buFontTx/>
              <a:buAutoNum type="arabicParenR"/>
            </a:pPr>
            <a:r>
              <a:rPr lang="en-US" sz="1400" dirty="0">
                <a:solidFill>
                  <a:srgbClr val="000000"/>
                </a:solidFill>
              </a:rPr>
              <a:t>Supports integration of current global macros (visit windowing, analysis flags etc.)</a:t>
            </a:r>
          </a:p>
          <a:p>
            <a:pPr marL="342900" indent="-342900">
              <a:buFontTx/>
              <a:buAutoNum type="arabicParenR"/>
            </a:pPr>
            <a:r>
              <a:rPr lang="en-US" sz="1400" dirty="0">
                <a:solidFill>
                  <a:srgbClr val="000000"/>
                </a:solidFill>
              </a:rPr>
              <a:t>Facility to include template </a:t>
            </a:r>
            <a:r>
              <a:rPr lang="en-US" sz="1400" dirty="0" smtClean="0">
                <a:solidFill>
                  <a:srgbClr val="000000"/>
                </a:solidFill>
              </a:rPr>
              <a:t>programs</a:t>
            </a:r>
            <a:endParaRPr lang="en-US" sz="1400" dirty="0">
              <a:solidFill>
                <a:srgbClr val="000000"/>
              </a:solidFill>
            </a:endParaRPr>
          </a:p>
        </p:txBody>
      </p:sp>
      <p:sp>
        <p:nvSpPr>
          <p:cNvPr id="31" name="Rounded Rectangle 30"/>
          <p:cNvSpPr/>
          <p:nvPr/>
        </p:nvSpPr>
        <p:spPr>
          <a:xfrm>
            <a:off x="460777" y="4926841"/>
            <a:ext cx="7175892" cy="1055142"/>
          </a:xfrm>
          <a:prstGeom prst="roundRect">
            <a:avLst>
              <a:gd name="adj" fmla="val 8123"/>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prstClr val="white"/>
                </a:solidFill>
              </a:rPr>
              <a:t>Given complexity of ADaM datasets and derivations, CDT is undergoing evaluation and enhancement to facilitate all ADaM scenarios</a:t>
            </a:r>
            <a:endParaRPr lang="en-IN" sz="1600" b="1" i="1" dirty="0">
              <a:solidFill>
                <a:prstClr val="white"/>
              </a:solidFill>
            </a:endParaRPr>
          </a:p>
        </p:txBody>
      </p:sp>
      <p:sp>
        <p:nvSpPr>
          <p:cNvPr id="21" name="Title 1"/>
          <p:cNvSpPr txBox="1">
            <a:spLocks/>
          </p:cNvSpPr>
          <p:nvPr/>
        </p:nvSpPr>
        <p:spPr>
          <a:xfrm>
            <a:off x="538351" y="60742"/>
            <a:ext cx="11348852" cy="642647"/>
          </a:xfrm>
          <a:prstGeom prst="rect">
            <a:avLst/>
          </a:prstGeom>
        </p:spPr>
        <p:txBody>
          <a:bodyPr vert="horz" wrap="square" lIns="91440" tIns="45720" rIns="91440" bIns="45720" rtlCol="0" anchor="ctr">
            <a:noAutofit/>
          </a:bodyPr>
          <a:lstStyle>
            <a:lvl1pPr algn="l" defTabSz="679062" rtl="0" eaLnBrk="1" latinLnBrk="0" hangingPunct="1">
              <a:spcBef>
                <a:spcPct val="0"/>
              </a:spcBef>
              <a:buNone/>
              <a:defRPr sz="2200" b="0" u="none" kern="1200" cap="none" spc="0">
                <a:ln>
                  <a:noFill/>
                </a:ln>
                <a:solidFill>
                  <a:schemeClr val="bg1"/>
                </a:solidFill>
                <a:effectLst/>
                <a:latin typeface="+mj-lt"/>
                <a:ea typeface="+mj-ea"/>
                <a:cs typeface="Arial" pitchFamily="34" charset="0"/>
              </a:defRPr>
            </a:lvl1pPr>
          </a:lstStyle>
          <a:p>
            <a:r>
              <a:rPr lang="en-US" sz="2400" dirty="0" err="1"/>
              <a:t>ADaM</a:t>
            </a:r>
            <a:r>
              <a:rPr lang="en-US" sz="2400" dirty="0"/>
              <a:t> Transformation Strategy – Decision Tree</a:t>
            </a:r>
          </a:p>
        </p:txBody>
      </p:sp>
    </p:spTree>
    <p:extLst>
      <p:ext uri="{BB962C8B-B14F-4D97-AF65-F5344CB8AC3E}">
        <p14:creationId xmlns:p14="http://schemas.microsoft.com/office/powerpoint/2010/main" val="2333611329"/>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ectangle 29"/>
          <p:cNvSpPr/>
          <p:nvPr/>
        </p:nvSpPr>
        <p:spPr>
          <a:xfrm>
            <a:off x="4164806" y="850508"/>
            <a:ext cx="3471863" cy="56437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00000"/>
                </a:solidFill>
              </a:rPr>
              <a:t>ADaM Transformation Strategy</a:t>
            </a:r>
          </a:p>
          <a:p>
            <a:pPr algn="ctr"/>
            <a:r>
              <a:rPr lang="en-US" b="1" dirty="0">
                <a:solidFill>
                  <a:srgbClr val="000000"/>
                </a:solidFill>
              </a:rPr>
              <a:t>Decision Tree</a:t>
            </a:r>
          </a:p>
        </p:txBody>
      </p:sp>
      <p:sp>
        <p:nvSpPr>
          <p:cNvPr id="50" name="Rectangle 49"/>
          <p:cNvSpPr/>
          <p:nvPr/>
        </p:nvSpPr>
        <p:spPr>
          <a:xfrm>
            <a:off x="460777" y="2063559"/>
            <a:ext cx="2786062" cy="342908"/>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white"/>
                </a:solidFill>
              </a:rPr>
              <a:t>Category 1</a:t>
            </a:r>
          </a:p>
        </p:txBody>
      </p:sp>
      <p:sp>
        <p:nvSpPr>
          <p:cNvPr id="51" name="Rectangle 50"/>
          <p:cNvSpPr/>
          <p:nvPr/>
        </p:nvSpPr>
        <p:spPr>
          <a:xfrm>
            <a:off x="4513747" y="2063559"/>
            <a:ext cx="2786062" cy="342908"/>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white"/>
                </a:solidFill>
              </a:rPr>
              <a:t>Category 2</a:t>
            </a:r>
          </a:p>
        </p:txBody>
      </p:sp>
      <p:sp>
        <p:nvSpPr>
          <p:cNvPr id="52" name="Rectangle 51"/>
          <p:cNvSpPr/>
          <p:nvPr/>
        </p:nvSpPr>
        <p:spPr>
          <a:xfrm>
            <a:off x="8522493" y="2063559"/>
            <a:ext cx="2786062" cy="342908"/>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prstClr val="white"/>
                </a:solidFill>
              </a:rPr>
              <a:t>Category 3</a:t>
            </a:r>
          </a:p>
        </p:txBody>
      </p:sp>
      <p:sp>
        <p:nvSpPr>
          <p:cNvPr id="55" name="Rectangle 54"/>
          <p:cNvSpPr/>
          <p:nvPr/>
        </p:nvSpPr>
        <p:spPr>
          <a:xfrm>
            <a:off x="460777" y="2793065"/>
            <a:ext cx="2743200" cy="621508"/>
          </a:xfrm>
          <a:prstGeom prst="rect">
            <a:avLst/>
          </a:prstGeom>
          <a:solidFill>
            <a:schemeClr val="accent1">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prstClr val="white"/>
                </a:solidFill>
              </a:rPr>
              <a:t>Metadata Driven Approach</a:t>
            </a:r>
          </a:p>
        </p:txBody>
      </p:sp>
      <p:cxnSp>
        <p:nvCxnSpPr>
          <p:cNvPr id="6" name="Elbow Connector 5"/>
          <p:cNvCxnSpPr>
            <a:stCxn id="30" idx="2"/>
            <a:endCxn id="50" idx="0"/>
          </p:cNvCxnSpPr>
          <p:nvPr/>
        </p:nvCxnSpPr>
        <p:spPr>
          <a:xfrm rot="5400000">
            <a:off x="3552936" y="-284243"/>
            <a:ext cx="648674" cy="404693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0" idx="2"/>
            <a:endCxn id="52" idx="0"/>
          </p:cNvCxnSpPr>
          <p:nvPr/>
        </p:nvCxnSpPr>
        <p:spPr>
          <a:xfrm rot="16200000" flipH="1">
            <a:off x="7583794" y="-268171"/>
            <a:ext cx="648674" cy="401478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30" idx="2"/>
            <a:endCxn id="51" idx="0"/>
          </p:cNvCxnSpPr>
          <p:nvPr/>
        </p:nvCxnSpPr>
        <p:spPr>
          <a:xfrm rot="16200000" flipH="1">
            <a:off x="5579421" y="1736202"/>
            <a:ext cx="648674" cy="604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Down Arrow 10"/>
          <p:cNvSpPr/>
          <p:nvPr/>
        </p:nvSpPr>
        <p:spPr>
          <a:xfrm>
            <a:off x="1690032" y="2505348"/>
            <a:ext cx="329834" cy="234507"/>
          </a:xfrm>
          <a:prstGeom prst="downArrow">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Left-Up Arrow 11"/>
          <p:cNvSpPr/>
          <p:nvPr/>
        </p:nvSpPr>
        <p:spPr>
          <a:xfrm rot="13201240">
            <a:off x="5523946" y="3383353"/>
            <a:ext cx="857758" cy="809157"/>
          </a:xfrm>
          <a:prstGeom prst="leftUpArrow">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4516505" y="2781689"/>
            <a:ext cx="2743200" cy="621508"/>
          </a:xfrm>
          <a:prstGeom prst="rect">
            <a:avLst/>
          </a:prstGeom>
          <a:solidFill>
            <a:schemeClr val="accent1">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prstClr val="white"/>
                </a:solidFill>
              </a:rPr>
              <a:t>Hybrid Approach 1</a:t>
            </a:r>
          </a:p>
        </p:txBody>
      </p:sp>
      <p:sp>
        <p:nvSpPr>
          <p:cNvPr id="60" name="Down Arrow 59"/>
          <p:cNvSpPr/>
          <p:nvPr/>
        </p:nvSpPr>
        <p:spPr>
          <a:xfrm>
            <a:off x="5745760" y="2493972"/>
            <a:ext cx="329834" cy="234507"/>
          </a:xfrm>
          <a:prstGeom prst="downArrow">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4028419" y="3944205"/>
            <a:ext cx="1537550" cy="1214654"/>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Metadata Driven for standard derivation</a:t>
            </a:r>
          </a:p>
        </p:txBody>
      </p:sp>
      <p:sp>
        <p:nvSpPr>
          <p:cNvPr id="61" name="Rectangle 60"/>
          <p:cNvSpPr/>
          <p:nvPr/>
        </p:nvSpPr>
        <p:spPr>
          <a:xfrm>
            <a:off x="6391795" y="3919181"/>
            <a:ext cx="1537550" cy="1214654"/>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SAS Macros and Template Program Based</a:t>
            </a:r>
          </a:p>
        </p:txBody>
      </p:sp>
      <p:sp>
        <p:nvSpPr>
          <p:cNvPr id="62" name="Left-Up Arrow 61"/>
          <p:cNvSpPr/>
          <p:nvPr/>
        </p:nvSpPr>
        <p:spPr>
          <a:xfrm rot="13201240">
            <a:off x="9552378" y="3358329"/>
            <a:ext cx="857758" cy="809157"/>
          </a:xfrm>
          <a:prstGeom prst="leftUpArrow">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8544937" y="2756665"/>
            <a:ext cx="2743200" cy="621508"/>
          </a:xfrm>
          <a:prstGeom prst="rect">
            <a:avLst/>
          </a:prstGeom>
          <a:solidFill>
            <a:schemeClr val="accent1">
              <a:lumMod val="60000"/>
              <a:lumOff val="4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prstClr val="white"/>
                </a:solidFill>
              </a:rPr>
              <a:t>Hybrid Approach 2</a:t>
            </a:r>
          </a:p>
        </p:txBody>
      </p:sp>
      <p:sp>
        <p:nvSpPr>
          <p:cNvPr id="64" name="Down Arrow 63"/>
          <p:cNvSpPr/>
          <p:nvPr/>
        </p:nvSpPr>
        <p:spPr>
          <a:xfrm>
            <a:off x="9774192" y="2468948"/>
            <a:ext cx="329834" cy="234507"/>
          </a:xfrm>
          <a:prstGeom prst="downArrow">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8056851" y="3919181"/>
            <a:ext cx="1537550" cy="1214654"/>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Only Attribute Metadata Captured in CDT</a:t>
            </a:r>
          </a:p>
        </p:txBody>
      </p:sp>
      <p:sp>
        <p:nvSpPr>
          <p:cNvPr id="66" name="Rectangle 65"/>
          <p:cNvSpPr/>
          <p:nvPr/>
        </p:nvSpPr>
        <p:spPr>
          <a:xfrm>
            <a:off x="10420227" y="3894157"/>
            <a:ext cx="1537550" cy="1214654"/>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Template codes / SAS macro and  programming</a:t>
            </a:r>
          </a:p>
        </p:txBody>
      </p:sp>
      <p:sp>
        <p:nvSpPr>
          <p:cNvPr id="67" name="Down Arrow 66"/>
          <p:cNvSpPr/>
          <p:nvPr/>
        </p:nvSpPr>
        <p:spPr>
          <a:xfrm>
            <a:off x="1692304" y="3432339"/>
            <a:ext cx="327562" cy="511866"/>
          </a:xfrm>
          <a:prstGeom prst="downArrow">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1082723" y="3946477"/>
            <a:ext cx="1537550" cy="1214654"/>
          </a:xfrm>
          <a:prstGeom prst="rect">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Study specific customization done in CDT metadata</a:t>
            </a:r>
          </a:p>
        </p:txBody>
      </p:sp>
      <p:sp>
        <p:nvSpPr>
          <p:cNvPr id="69" name="Rounded Rectangle 68"/>
          <p:cNvSpPr/>
          <p:nvPr/>
        </p:nvSpPr>
        <p:spPr>
          <a:xfrm>
            <a:off x="311691" y="5504328"/>
            <a:ext cx="11527806" cy="699830"/>
          </a:xfrm>
          <a:prstGeom prst="round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prstClr val="white"/>
                </a:solidFill>
              </a:rPr>
              <a:t>Robust governance, semi automation for standards, maintains data lineage / traceability, </a:t>
            </a:r>
            <a:r>
              <a:rPr lang="en-IN" sz="1600" b="1" i="1" dirty="0">
                <a:solidFill>
                  <a:prstClr val="white"/>
                </a:solidFill>
              </a:rPr>
              <a:t>facilitate study specific SAS programming outside of MDR</a:t>
            </a:r>
          </a:p>
        </p:txBody>
      </p:sp>
      <p:sp>
        <p:nvSpPr>
          <p:cNvPr id="26" name="Title 1"/>
          <p:cNvSpPr txBox="1">
            <a:spLocks/>
          </p:cNvSpPr>
          <p:nvPr/>
        </p:nvSpPr>
        <p:spPr>
          <a:xfrm>
            <a:off x="538351" y="60742"/>
            <a:ext cx="11348852" cy="642647"/>
          </a:xfrm>
          <a:prstGeom prst="rect">
            <a:avLst/>
          </a:prstGeom>
        </p:spPr>
        <p:txBody>
          <a:bodyPr vert="horz" wrap="square" lIns="91440" tIns="45720" rIns="91440" bIns="45720" rtlCol="0" anchor="ctr">
            <a:noAutofit/>
          </a:bodyPr>
          <a:lstStyle>
            <a:lvl1pPr algn="l" defTabSz="679062" rtl="0" eaLnBrk="1" latinLnBrk="0" hangingPunct="1">
              <a:spcBef>
                <a:spcPct val="0"/>
              </a:spcBef>
              <a:buNone/>
              <a:defRPr sz="2200" b="0" u="none" kern="1200" cap="none" spc="0">
                <a:ln>
                  <a:noFill/>
                </a:ln>
                <a:solidFill>
                  <a:schemeClr val="bg1"/>
                </a:solidFill>
                <a:effectLst/>
                <a:latin typeface="+mj-lt"/>
                <a:ea typeface="+mj-ea"/>
                <a:cs typeface="Arial" pitchFamily="34" charset="0"/>
              </a:defRPr>
            </a:lvl1pPr>
          </a:lstStyle>
          <a:p>
            <a:r>
              <a:rPr lang="en-US" sz="2400" dirty="0" err="1"/>
              <a:t>ADaM</a:t>
            </a:r>
            <a:r>
              <a:rPr lang="en-US" sz="2400" dirty="0"/>
              <a:t> Transformation Strategy – Decision Tree</a:t>
            </a:r>
          </a:p>
        </p:txBody>
      </p:sp>
    </p:spTree>
    <p:extLst>
      <p:ext uri="{BB962C8B-B14F-4D97-AF65-F5344CB8AC3E}">
        <p14:creationId xmlns:p14="http://schemas.microsoft.com/office/powerpoint/2010/main" val="335106928"/>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Rounded Rectangle 1"/>
          <p:cNvSpPr/>
          <p:nvPr/>
        </p:nvSpPr>
        <p:spPr>
          <a:xfrm>
            <a:off x="391886" y="986971"/>
            <a:ext cx="11335657" cy="4460792"/>
          </a:xfrm>
          <a:prstGeom prst="roundRect">
            <a:avLst>
              <a:gd name="adj" fmla="val 3422"/>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spcBef>
                <a:spcPts val="500"/>
              </a:spcBef>
              <a:buFont typeface="Wingdings" panose="05000000000000000000" pitchFamily="2" charset="2"/>
              <a:buChar char="q"/>
            </a:pPr>
            <a:r>
              <a:rPr lang="en-US" dirty="0">
                <a:solidFill>
                  <a:srgbClr val="000000"/>
                </a:solidFill>
              </a:rPr>
              <a:t>Complete traceability and data lineage of each element (CRF/CDASH – SDTM – </a:t>
            </a:r>
            <a:r>
              <a:rPr lang="en-US" dirty="0" err="1">
                <a:solidFill>
                  <a:srgbClr val="000000"/>
                </a:solidFill>
              </a:rPr>
              <a:t>ADaM</a:t>
            </a:r>
            <a:r>
              <a:rPr lang="en-US" dirty="0">
                <a:solidFill>
                  <a:srgbClr val="000000"/>
                </a:solidFill>
              </a:rPr>
              <a:t>)</a:t>
            </a:r>
          </a:p>
          <a:p>
            <a:pPr marL="285750" indent="-285750">
              <a:lnSpc>
                <a:spcPct val="150000"/>
              </a:lnSpc>
              <a:spcBef>
                <a:spcPts val="500"/>
              </a:spcBef>
              <a:buFont typeface="Wingdings" panose="05000000000000000000" pitchFamily="2" charset="2"/>
              <a:buChar char="q"/>
            </a:pPr>
            <a:r>
              <a:rPr lang="en-US" dirty="0">
                <a:solidFill>
                  <a:srgbClr val="000000"/>
                </a:solidFill>
              </a:rPr>
              <a:t>Facilitates automation around standard data elements and derivations</a:t>
            </a:r>
          </a:p>
          <a:p>
            <a:pPr lvl="1">
              <a:spcBef>
                <a:spcPts val="500"/>
              </a:spcBef>
              <a:buFont typeface="Wingdings" panose="05000000000000000000" pitchFamily="2" charset="2"/>
              <a:buChar char="§"/>
            </a:pPr>
            <a:r>
              <a:rPr lang="en-US" dirty="0">
                <a:solidFill>
                  <a:srgbClr val="000000"/>
                </a:solidFill>
              </a:rPr>
              <a:t>Components of SDTM directly mapped to </a:t>
            </a:r>
            <a:r>
              <a:rPr lang="en-US" dirty="0" err="1">
                <a:solidFill>
                  <a:srgbClr val="000000"/>
                </a:solidFill>
              </a:rPr>
              <a:t>ADaM</a:t>
            </a:r>
            <a:r>
              <a:rPr lang="en-US" dirty="0">
                <a:solidFill>
                  <a:srgbClr val="000000"/>
                </a:solidFill>
              </a:rPr>
              <a:t> (DM – ADSL, AE – ADAE </a:t>
            </a:r>
            <a:r>
              <a:rPr lang="en-US" dirty="0" err="1">
                <a:solidFill>
                  <a:srgbClr val="000000"/>
                </a:solidFill>
              </a:rPr>
              <a:t>etc</a:t>
            </a:r>
            <a:r>
              <a:rPr lang="en-US" dirty="0">
                <a:solidFill>
                  <a:srgbClr val="000000"/>
                </a:solidFill>
              </a:rPr>
              <a:t>)</a:t>
            </a:r>
          </a:p>
          <a:p>
            <a:pPr lvl="1">
              <a:spcBef>
                <a:spcPts val="500"/>
              </a:spcBef>
              <a:buFont typeface="Wingdings" panose="05000000000000000000" pitchFamily="2" charset="2"/>
              <a:buChar char="§"/>
            </a:pPr>
            <a:r>
              <a:rPr lang="en-US" dirty="0">
                <a:solidFill>
                  <a:srgbClr val="000000"/>
                </a:solidFill>
              </a:rPr>
              <a:t> Managing standard questionnaires derivations</a:t>
            </a:r>
          </a:p>
          <a:p>
            <a:pPr lvl="1">
              <a:spcBef>
                <a:spcPts val="500"/>
              </a:spcBef>
              <a:buFont typeface="Wingdings" panose="05000000000000000000" pitchFamily="2" charset="2"/>
              <a:buChar char="§"/>
            </a:pPr>
            <a:r>
              <a:rPr lang="en-US" dirty="0">
                <a:solidFill>
                  <a:srgbClr val="000000"/>
                </a:solidFill>
              </a:rPr>
              <a:t> Managing multiple versions of standards </a:t>
            </a:r>
          </a:p>
          <a:p>
            <a:pPr marL="285750" indent="-285750">
              <a:lnSpc>
                <a:spcPct val="150000"/>
              </a:lnSpc>
              <a:spcBef>
                <a:spcPts val="500"/>
              </a:spcBef>
              <a:buFont typeface="Wingdings" panose="05000000000000000000" pitchFamily="2" charset="2"/>
              <a:buChar char="q"/>
            </a:pPr>
            <a:r>
              <a:rPr lang="en-US" dirty="0">
                <a:solidFill>
                  <a:srgbClr val="000000"/>
                </a:solidFill>
              </a:rPr>
              <a:t>Robust governance and workflow management</a:t>
            </a:r>
          </a:p>
          <a:p>
            <a:pPr marL="742950" lvl="1" indent="-285750">
              <a:spcBef>
                <a:spcPts val="500"/>
              </a:spcBef>
              <a:buFont typeface="Wingdings" panose="05000000000000000000" pitchFamily="2" charset="2"/>
              <a:buChar char="§"/>
            </a:pPr>
            <a:r>
              <a:rPr lang="en-US" dirty="0">
                <a:solidFill>
                  <a:srgbClr val="000000"/>
                </a:solidFill>
              </a:rPr>
              <a:t>Impact analysis</a:t>
            </a:r>
          </a:p>
          <a:p>
            <a:pPr marL="742950" lvl="1" indent="-285750">
              <a:spcBef>
                <a:spcPts val="500"/>
              </a:spcBef>
              <a:buFont typeface="Wingdings" panose="05000000000000000000" pitchFamily="2" charset="2"/>
              <a:buChar char="§"/>
            </a:pPr>
            <a:r>
              <a:rPr lang="en-US" dirty="0">
                <a:solidFill>
                  <a:srgbClr val="000000"/>
                </a:solidFill>
              </a:rPr>
              <a:t>Version control</a:t>
            </a:r>
          </a:p>
          <a:p>
            <a:pPr marL="742950" lvl="1" indent="-285750">
              <a:spcBef>
                <a:spcPts val="500"/>
              </a:spcBef>
              <a:buFont typeface="Wingdings" panose="05000000000000000000" pitchFamily="2" charset="2"/>
              <a:buChar char="§"/>
            </a:pPr>
            <a:r>
              <a:rPr lang="en-US" dirty="0">
                <a:solidFill>
                  <a:srgbClr val="000000"/>
                </a:solidFill>
              </a:rPr>
              <a:t> Cascading etc…</a:t>
            </a:r>
          </a:p>
          <a:p>
            <a:pPr marL="285750" indent="-285750">
              <a:lnSpc>
                <a:spcPct val="150000"/>
              </a:lnSpc>
              <a:spcBef>
                <a:spcPts val="500"/>
              </a:spcBef>
              <a:buFont typeface="Wingdings" panose="05000000000000000000" pitchFamily="2" charset="2"/>
              <a:buChar char="§"/>
            </a:pPr>
            <a:endParaRPr lang="en-US" dirty="0">
              <a:solidFill>
                <a:srgbClr val="000000"/>
              </a:solidFill>
            </a:endParaRPr>
          </a:p>
          <a:p>
            <a:pPr>
              <a:spcBef>
                <a:spcPts val="500"/>
              </a:spcBef>
              <a:buFont typeface="Wingdings" pitchFamily="2" charset="2"/>
              <a:buChar char="Ø"/>
            </a:pPr>
            <a:endParaRPr lang="en-US" dirty="0">
              <a:solidFill>
                <a:srgbClr val="000000"/>
              </a:solidFill>
            </a:endParaRPr>
          </a:p>
        </p:txBody>
      </p:sp>
      <p:sp>
        <p:nvSpPr>
          <p:cNvPr id="6" name="Title 1"/>
          <p:cNvSpPr txBox="1">
            <a:spLocks/>
          </p:cNvSpPr>
          <p:nvPr/>
        </p:nvSpPr>
        <p:spPr>
          <a:xfrm>
            <a:off x="538351" y="60742"/>
            <a:ext cx="11348852" cy="642647"/>
          </a:xfrm>
          <a:prstGeom prst="rect">
            <a:avLst/>
          </a:prstGeom>
        </p:spPr>
        <p:txBody>
          <a:bodyPr vert="horz" wrap="square" lIns="91440" tIns="45720" rIns="91440" bIns="45720" rtlCol="0" anchor="ctr">
            <a:noAutofit/>
          </a:bodyPr>
          <a:lstStyle>
            <a:lvl1pPr algn="l" defTabSz="679062" rtl="0" eaLnBrk="1" latinLnBrk="0" hangingPunct="1">
              <a:spcBef>
                <a:spcPct val="0"/>
              </a:spcBef>
              <a:buNone/>
              <a:defRPr sz="2200" b="0" u="none" kern="1200" cap="none" spc="0">
                <a:ln>
                  <a:noFill/>
                </a:ln>
                <a:solidFill>
                  <a:schemeClr val="bg1"/>
                </a:solidFill>
                <a:effectLst/>
                <a:latin typeface="+mj-lt"/>
                <a:ea typeface="+mj-ea"/>
                <a:cs typeface="Arial" pitchFamily="34" charset="0"/>
              </a:defRPr>
            </a:lvl1pPr>
          </a:lstStyle>
          <a:p>
            <a:r>
              <a:rPr lang="en-US" sz="2400" dirty="0" err="1"/>
              <a:t>ADaM</a:t>
            </a:r>
            <a:r>
              <a:rPr lang="en-US" sz="2400" dirty="0"/>
              <a:t> – Synergy and Benefits</a:t>
            </a:r>
          </a:p>
        </p:txBody>
      </p:sp>
    </p:spTree>
    <p:extLst>
      <p:ext uri="{BB962C8B-B14F-4D97-AF65-F5344CB8AC3E}">
        <p14:creationId xmlns:p14="http://schemas.microsoft.com/office/powerpoint/2010/main" val="3487111431"/>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2797" y="2837856"/>
            <a:ext cx="8878884" cy="530352"/>
          </a:xfrm>
        </p:spPr>
        <p:txBody>
          <a:bodyPr/>
          <a:lstStyle/>
          <a:p>
            <a:r>
              <a:rPr lang="en-US" dirty="0" smtClean="0"/>
              <a:t>Thank you</a:t>
            </a:r>
            <a:endParaRPr lang="en-US" dirty="0"/>
          </a:p>
        </p:txBody>
      </p:sp>
    </p:spTree>
    <p:extLst>
      <p:ext uri="{BB962C8B-B14F-4D97-AF65-F5344CB8AC3E}">
        <p14:creationId xmlns:p14="http://schemas.microsoft.com/office/powerpoint/2010/main" val="354460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818" y="772733"/>
            <a:ext cx="12200818"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Rounded Rectangle 112"/>
          <p:cNvSpPr/>
          <p:nvPr/>
        </p:nvSpPr>
        <p:spPr>
          <a:xfrm>
            <a:off x="252790" y="845364"/>
            <a:ext cx="2732664" cy="1368348"/>
          </a:xfrm>
          <a:prstGeom prst="roundRect">
            <a:avLst>
              <a:gd name="adj" fmla="val 5224"/>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Rounded Rectangle 113"/>
          <p:cNvSpPr/>
          <p:nvPr/>
        </p:nvSpPr>
        <p:spPr>
          <a:xfrm>
            <a:off x="3237376" y="845364"/>
            <a:ext cx="2732664" cy="1368348"/>
          </a:xfrm>
          <a:prstGeom prst="roundRect">
            <a:avLst>
              <a:gd name="adj" fmla="val 5224"/>
            </a:avLst>
          </a:prstGeom>
          <a:solidFill>
            <a:srgbClr val="B0DF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ounded Rectangle 114"/>
          <p:cNvSpPr/>
          <p:nvPr/>
        </p:nvSpPr>
        <p:spPr>
          <a:xfrm>
            <a:off x="6221962" y="845364"/>
            <a:ext cx="2732664" cy="1368348"/>
          </a:xfrm>
          <a:prstGeom prst="roundRect">
            <a:avLst>
              <a:gd name="adj" fmla="val 5224"/>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Rounded Rectangle 115"/>
          <p:cNvSpPr/>
          <p:nvPr/>
        </p:nvSpPr>
        <p:spPr>
          <a:xfrm>
            <a:off x="9206547" y="845364"/>
            <a:ext cx="2732664" cy="1368348"/>
          </a:xfrm>
          <a:prstGeom prst="roundRect">
            <a:avLst>
              <a:gd name="adj" fmla="val 5224"/>
            </a:avLst>
          </a:prstGeom>
          <a:solidFill>
            <a:srgbClr val="B0DF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6" name="Rectangle 225"/>
          <p:cNvSpPr/>
          <p:nvPr/>
        </p:nvSpPr>
        <p:spPr>
          <a:xfrm>
            <a:off x="-8818" y="2376938"/>
            <a:ext cx="12200818" cy="160038"/>
          </a:xfrm>
          <a:prstGeom prst="rect">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39" name="Rectangle 38"/>
          <p:cNvSpPr/>
          <p:nvPr/>
        </p:nvSpPr>
        <p:spPr>
          <a:xfrm>
            <a:off x="-8818" y="3642928"/>
            <a:ext cx="12200818" cy="2424043"/>
          </a:xfrm>
          <a:prstGeom prst="rect">
            <a:avLst/>
          </a:prstGeom>
          <a:gradFill>
            <a:gsLst>
              <a:gs pos="100000">
                <a:schemeClr val="bg1">
                  <a:lumMod val="65000"/>
                </a:schemeClr>
              </a:gs>
              <a:gs pos="0">
                <a:schemeClr val="bg1"/>
              </a:gs>
            </a:gsLst>
            <a:lin ang="162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227" name="Rectangle 226"/>
          <p:cNvSpPr/>
          <p:nvPr/>
        </p:nvSpPr>
        <p:spPr>
          <a:xfrm>
            <a:off x="-8818" y="2508177"/>
            <a:ext cx="12200818" cy="1077869"/>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endParaRPr>
          </a:p>
        </p:txBody>
      </p:sp>
      <p:sp>
        <p:nvSpPr>
          <p:cNvPr id="261" name="Rectangle 260"/>
          <p:cNvSpPr/>
          <p:nvPr/>
        </p:nvSpPr>
        <p:spPr>
          <a:xfrm>
            <a:off x="302879" y="823305"/>
            <a:ext cx="2493565" cy="1015663"/>
          </a:xfrm>
          <a:prstGeom prst="rect">
            <a:avLst/>
          </a:prstGeom>
        </p:spPr>
        <p:txBody>
          <a:bodyPr wrap="square">
            <a:spAutoFit/>
          </a:bodyPr>
          <a:lstStyle/>
          <a:p>
            <a:pPr marL="171450" indent="-171450" defTabSz="1207223">
              <a:buFont typeface="Wingdings" panose="05000000000000000000" pitchFamily="2" charset="2"/>
              <a:buChar char="§"/>
              <a:defRPr/>
            </a:pPr>
            <a:r>
              <a:rPr lang="en-US" sz="1200" dirty="0">
                <a:solidFill>
                  <a:srgbClr val="00315F"/>
                </a:solidFill>
              </a:rPr>
              <a:t>Multiple applications added  across Clinical , Regulatory Business within </a:t>
            </a:r>
            <a:r>
              <a:rPr lang="en-US" sz="1200" dirty="0" err="1">
                <a:solidFill>
                  <a:srgbClr val="00315F"/>
                </a:solidFill>
              </a:rPr>
              <a:t>VTCoE</a:t>
            </a:r>
            <a:r>
              <a:rPr lang="en-US" sz="1200" dirty="0">
                <a:solidFill>
                  <a:srgbClr val="00315F"/>
                </a:solidFill>
              </a:rPr>
              <a:t> </a:t>
            </a:r>
          </a:p>
          <a:p>
            <a:pPr marL="171450" indent="-171450" defTabSz="1207223">
              <a:buFont typeface="Wingdings" panose="05000000000000000000" pitchFamily="2" charset="2"/>
              <a:buChar char="§"/>
              <a:defRPr/>
            </a:pPr>
            <a:r>
              <a:rPr lang="en-US" sz="1200" dirty="0">
                <a:solidFill>
                  <a:srgbClr val="00315F"/>
                </a:solidFill>
              </a:rPr>
              <a:t>Increased footprint  in BI strategic transformation program</a:t>
            </a:r>
          </a:p>
        </p:txBody>
      </p:sp>
      <p:cxnSp>
        <p:nvCxnSpPr>
          <p:cNvPr id="228" name="Straight Connector 227"/>
          <p:cNvCxnSpPr/>
          <p:nvPr/>
        </p:nvCxnSpPr>
        <p:spPr>
          <a:xfrm flipV="1">
            <a:off x="-8818" y="3056940"/>
            <a:ext cx="12192001" cy="18016"/>
          </a:xfrm>
          <a:prstGeom prst="line">
            <a:avLst/>
          </a:prstGeom>
          <a:ln w="28575">
            <a:solidFill>
              <a:schemeClr val="tx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29" name="Rectangle 228"/>
          <p:cNvSpPr/>
          <p:nvPr/>
        </p:nvSpPr>
        <p:spPr>
          <a:xfrm>
            <a:off x="-8818" y="3567953"/>
            <a:ext cx="12200818" cy="128231"/>
          </a:xfrm>
          <a:prstGeom prst="rect">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nvGrpSpPr>
          <p:cNvPr id="230" name="Group 229"/>
          <p:cNvGrpSpPr/>
          <p:nvPr/>
        </p:nvGrpSpPr>
        <p:grpSpPr>
          <a:xfrm>
            <a:off x="140621" y="3567953"/>
            <a:ext cx="11871101" cy="129967"/>
            <a:chOff x="309093" y="4019969"/>
            <a:chExt cx="11871101" cy="129967"/>
          </a:xfrm>
          <a:solidFill>
            <a:srgbClr val="6DCFF6"/>
          </a:solidFill>
        </p:grpSpPr>
        <p:sp>
          <p:nvSpPr>
            <p:cNvPr id="231" name="Rectangle 230"/>
            <p:cNvSpPr/>
            <p:nvPr/>
          </p:nvSpPr>
          <p:spPr>
            <a:xfrm>
              <a:off x="309093"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32" name="Rectangle 231"/>
            <p:cNvSpPr/>
            <p:nvPr/>
          </p:nvSpPr>
          <p:spPr>
            <a:xfrm>
              <a:off x="779201"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33" name="Rectangle 232"/>
            <p:cNvSpPr/>
            <p:nvPr/>
          </p:nvSpPr>
          <p:spPr>
            <a:xfrm>
              <a:off x="1248026"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34" name="Rectangle 233"/>
            <p:cNvSpPr/>
            <p:nvPr/>
          </p:nvSpPr>
          <p:spPr>
            <a:xfrm>
              <a:off x="1718134"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35" name="Rectangle 234"/>
            <p:cNvSpPr/>
            <p:nvPr/>
          </p:nvSpPr>
          <p:spPr>
            <a:xfrm>
              <a:off x="2153030"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36" name="Rectangle 235"/>
            <p:cNvSpPr/>
            <p:nvPr/>
          </p:nvSpPr>
          <p:spPr>
            <a:xfrm>
              <a:off x="2623138"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37" name="Rectangle 236"/>
            <p:cNvSpPr/>
            <p:nvPr/>
          </p:nvSpPr>
          <p:spPr>
            <a:xfrm>
              <a:off x="3091963"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38" name="Rectangle 237"/>
            <p:cNvSpPr/>
            <p:nvPr/>
          </p:nvSpPr>
          <p:spPr>
            <a:xfrm>
              <a:off x="3562071"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39" name="Rectangle 238"/>
            <p:cNvSpPr/>
            <p:nvPr/>
          </p:nvSpPr>
          <p:spPr>
            <a:xfrm>
              <a:off x="4097637"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0" name="Rectangle 239"/>
            <p:cNvSpPr/>
            <p:nvPr/>
          </p:nvSpPr>
          <p:spPr>
            <a:xfrm>
              <a:off x="4567745"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1" name="Rectangle 240"/>
            <p:cNvSpPr/>
            <p:nvPr/>
          </p:nvSpPr>
          <p:spPr>
            <a:xfrm>
              <a:off x="5036570"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2" name="Rectangle 241"/>
            <p:cNvSpPr/>
            <p:nvPr/>
          </p:nvSpPr>
          <p:spPr>
            <a:xfrm>
              <a:off x="5506678"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3" name="Rectangle 242"/>
            <p:cNvSpPr/>
            <p:nvPr/>
          </p:nvSpPr>
          <p:spPr>
            <a:xfrm>
              <a:off x="5941574"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4" name="Rectangle 243"/>
            <p:cNvSpPr/>
            <p:nvPr/>
          </p:nvSpPr>
          <p:spPr>
            <a:xfrm>
              <a:off x="6411682"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5" name="Rectangle 244"/>
            <p:cNvSpPr/>
            <p:nvPr/>
          </p:nvSpPr>
          <p:spPr>
            <a:xfrm>
              <a:off x="6880507"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6" name="Rectangle 245"/>
            <p:cNvSpPr/>
            <p:nvPr/>
          </p:nvSpPr>
          <p:spPr>
            <a:xfrm>
              <a:off x="7350615"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7" name="Rectangle 246"/>
            <p:cNvSpPr/>
            <p:nvPr/>
          </p:nvSpPr>
          <p:spPr>
            <a:xfrm>
              <a:off x="7820723"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8" name="Rectangle 247"/>
            <p:cNvSpPr/>
            <p:nvPr/>
          </p:nvSpPr>
          <p:spPr>
            <a:xfrm>
              <a:off x="8255619"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49" name="Rectangle 248"/>
            <p:cNvSpPr/>
            <p:nvPr/>
          </p:nvSpPr>
          <p:spPr>
            <a:xfrm>
              <a:off x="8725727"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50" name="Rectangle 249"/>
            <p:cNvSpPr/>
            <p:nvPr/>
          </p:nvSpPr>
          <p:spPr>
            <a:xfrm>
              <a:off x="9194552"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51" name="Rectangle 250"/>
            <p:cNvSpPr/>
            <p:nvPr/>
          </p:nvSpPr>
          <p:spPr>
            <a:xfrm>
              <a:off x="9664660"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52" name="Rectangle 251"/>
            <p:cNvSpPr/>
            <p:nvPr/>
          </p:nvSpPr>
          <p:spPr>
            <a:xfrm>
              <a:off x="10105847"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53" name="Rectangle 252"/>
            <p:cNvSpPr/>
            <p:nvPr/>
          </p:nvSpPr>
          <p:spPr>
            <a:xfrm>
              <a:off x="10575955"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54" name="Rectangle 253"/>
            <p:cNvSpPr/>
            <p:nvPr/>
          </p:nvSpPr>
          <p:spPr>
            <a:xfrm>
              <a:off x="11044780"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55" name="Rectangle 254"/>
            <p:cNvSpPr/>
            <p:nvPr/>
          </p:nvSpPr>
          <p:spPr>
            <a:xfrm>
              <a:off x="11514888"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56" name="Rectangle 255"/>
            <p:cNvSpPr/>
            <p:nvPr/>
          </p:nvSpPr>
          <p:spPr>
            <a:xfrm>
              <a:off x="11950940" y="4019969"/>
              <a:ext cx="229254" cy="129967"/>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2" name="Title 1"/>
          <p:cNvSpPr>
            <a:spLocks noGrp="1"/>
          </p:cNvSpPr>
          <p:nvPr>
            <p:ph type="title"/>
          </p:nvPr>
        </p:nvSpPr>
        <p:spPr/>
        <p:txBody>
          <a:bodyPr vert="horz" wrap="square" lIns="91440" tIns="45720" rIns="91440" bIns="45720" rtlCol="0" anchor="ctr">
            <a:noAutofit/>
          </a:bodyPr>
          <a:lstStyle/>
          <a:p>
            <a:pPr defTabSz="1207282"/>
            <a:r>
              <a:rPr lang="en-US" dirty="0">
                <a:solidFill>
                  <a:sysClr val="window" lastClr="FFFFFF"/>
                </a:solidFill>
                <a:latin typeface="Calibri" panose="020F0502020204030204" pitchFamily="34" charset="0"/>
              </a:rPr>
              <a:t>TCS CDSS Journey</a:t>
            </a:r>
          </a:p>
        </p:txBody>
      </p:sp>
      <p:sp>
        <p:nvSpPr>
          <p:cNvPr id="84" name="TextBox 83"/>
          <p:cNvSpPr txBox="1"/>
          <p:nvPr/>
        </p:nvSpPr>
        <p:spPr>
          <a:xfrm>
            <a:off x="0" y="5952656"/>
            <a:ext cx="12192000" cy="292388"/>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defRPr/>
            </a:pPr>
            <a:r>
              <a:rPr lang="en-US" sz="1300" b="1" i="1" dirty="0">
                <a:solidFill>
                  <a:prstClr val="white"/>
                </a:solidFill>
              </a:rPr>
              <a:t>Increasing presence across different areas and harmonized processes – leading to multifold synergies and value additions to BI</a:t>
            </a:r>
            <a:endParaRPr lang="en-US" dirty="0">
              <a:solidFill>
                <a:prstClr val="white"/>
              </a:solidFill>
            </a:endParaRPr>
          </a:p>
        </p:txBody>
      </p:sp>
      <p:sp>
        <p:nvSpPr>
          <p:cNvPr id="4" name="Rounded Rectangle 3"/>
          <p:cNvSpPr/>
          <p:nvPr/>
        </p:nvSpPr>
        <p:spPr>
          <a:xfrm>
            <a:off x="252790" y="3771009"/>
            <a:ext cx="2732664" cy="2129481"/>
          </a:xfrm>
          <a:prstGeom prst="roundRect">
            <a:avLst>
              <a:gd name="adj" fmla="val 5224"/>
            </a:avLst>
          </a:prstGeom>
          <a:solidFill>
            <a:srgbClr val="B0DF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5" name="Rounded Rectangle 104"/>
          <p:cNvSpPr/>
          <p:nvPr/>
        </p:nvSpPr>
        <p:spPr>
          <a:xfrm>
            <a:off x="3237376" y="3771009"/>
            <a:ext cx="2732664" cy="2129481"/>
          </a:xfrm>
          <a:prstGeom prst="roundRect">
            <a:avLst>
              <a:gd name="adj" fmla="val 5224"/>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 name="Rounded Rectangle 105"/>
          <p:cNvSpPr/>
          <p:nvPr/>
        </p:nvSpPr>
        <p:spPr>
          <a:xfrm>
            <a:off x="6221962" y="3771009"/>
            <a:ext cx="2732664" cy="2129481"/>
          </a:xfrm>
          <a:prstGeom prst="roundRect">
            <a:avLst>
              <a:gd name="adj" fmla="val 5224"/>
            </a:avLst>
          </a:prstGeom>
          <a:solidFill>
            <a:srgbClr val="B0DFF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Rounded Rectangle 110"/>
          <p:cNvSpPr/>
          <p:nvPr/>
        </p:nvSpPr>
        <p:spPr>
          <a:xfrm>
            <a:off x="9206547" y="3771009"/>
            <a:ext cx="2732664" cy="2129481"/>
          </a:xfrm>
          <a:prstGeom prst="roundRect">
            <a:avLst>
              <a:gd name="adj" fmla="val 5224"/>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Rectangle 116"/>
          <p:cNvSpPr/>
          <p:nvPr/>
        </p:nvSpPr>
        <p:spPr>
          <a:xfrm>
            <a:off x="3267117" y="823305"/>
            <a:ext cx="2493565" cy="461665"/>
          </a:xfrm>
          <a:prstGeom prst="rect">
            <a:avLst/>
          </a:prstGeom>
        </p:spPr>
        <p:txBody>
          <a:bodyPr wrap="square">
            <a:spAutoFit/>
          </a:bodyPr>
          <a:lstStyle/>
          <a:p>
            <a:pPr marL="171450" indent="-171450" defTabSz="1207223">
              <a:buFont typeface="Wingdings" panose="05000000000000000000" pitchFamily="2" charset="2"/>
              <a:buChar char="§"/>
              <a:defRPr/>
            </a:pPr>
            <a:r>
              <a:rPr lang="en-US" sz="1200" dirty="0">
                <a:solidFill>
                  <a:srgbClr val="00315F"/>
                </a:solidFill>
              </a:rPr>
              <a:t>Training Services started in Clinical &amp; Regulatory business area</a:t>
            </a:r>
          </a:p>
        </p:txBody>
      </p:sp>
      <p:sp>
        <p:nvSpPr>
          <p:cNvPr id="118" name="Rectangle 117"/>
          <p:cNvSpPr/>
          <p:nvPr/>
        </p:nvSpPr>
        <p:spPr>
          <a:xfrm>
            <a:off x="6288825" y="823305"/>
            <a:ext cx="2606122" cy="1200329"/>
          </a:xfrm>
          <a:prstGeom prst="rect">
            <a:avLst/>
          </a:prstGeom>
        </p:spPr>
        <p:txBody>
          <a:bodyPr wrap="square">
            <a:spAutoFit/>
          </a:bodyPr>
          <a:lstStyle/>
          <a:p>
            <a:pPr marL="171450" indent="-171450" defTabSz="1207223">
              <a:buFont typeface="Wingdings" panose="05000000000000000000" pitchFamily="2" charset="2"/>
              <a:buChar char="§"/>
              <a:defRPr/>
            </a:pPr>
            <a:r>
              <a:rPr lang="en-US" sz="1200" dirty="0">
                <a:solidFill>
                  <a:srgbClr val="00315F"/>
                </a:solidFill>
              </a:rPr>
              <a:t>Expansion of Validation, business support  and training work in Cornerstone program, </a:t>
            </a:r>
            <a:r>
              <a:rPr lang="en-US" sz="1200" dirty="0" err="1">
                <a:solidFill>
                  <a:srgbClr val="00315F"/>
                </a:solidFill>
              </a:rPr>
              <a:t>ClinRep</a:t>
            </a:r>
            <a:r>
              <a:rPr lang="en-US" sz="1200" dirty="0">
                <a:solidFill>
                  <a:srgbClr val="00315F"/>
                </a:solidFill>
              </a:rPr>
              <a:t> – MOZART &amp; </a:t>
            </a:r>
            <a:r>
              <a:rPr lang="en-US" sz="1200" dirty="0" smtClean="0">
                <a:solidFill>
                  <a:srgbClr val="00315F"/>
                </a:solidFill>
              </a:rPr>
              <a:t>TRAT</a:t>
            </a:r>
          </a:p>
          <a:p>
            <a:pPr marL="171450" indent="-171450" defTabSz="1207223">
              <a:buFont typeface="Wingdings" panose="05000000000000000000" pitchFamily="2" charset="2"/>
              <a:buChar char="§"/>
              <a:defRPr/>
            </a:pPr>
            <a:r>
              <a:rPr lang="en-US" sz="1200" dirty="0" smtClean="0">
                <a:solidFill>
                  <a:srgbClr val="00315F"/>
                </a:solidFill>
              </a:rPr>
              <a:t>Validation activities started for BRAVE initial release</a:t>
            </a:r>
            <a:endParaRPr lang="en-US" sz="1200" dirty="0">
              <a:solidFill>
                <a:srgbClr val="00315F"/>
              </a:solidFill>
            </a:endParaRPr>
          </a:p>
        </p:txBody>
      </p:sp>
      <p:sp>
        <p:nvSpPr>
          <p:cNvPr id="119" name="Rectangle 118"/>
          <p:cNvSpPr/>
          <p:nvPr/>
        </p:nvSpPr>
        <p:spPr>
          <a:xfrm>
            <a:off x="9268941" y="823305"/>
            <a:ext cx="2618258" cy="1015663"/>
          </a:xfrm>
          <a:prstGeom prst="rect">
            <a:avLst/>
          </a:prstGeom>
        </p:spPr>
        <p:txBody>
          <a:bodyPr wrap="square">
            <a:spAutoFit/>
          </a:bodyPr>
          <a:lstStyle/>
          <a:p>
            <a:pPr marL="171450" indent="-171450" defTabSz="1207223">
              <a:buFont typeface="Wingdings" panose="05000000000000000000" pitchFamily="2" charset="2"/>
              <a:buChar char="§"/>
              <a:defRPr/>
            </a:pPr>
            <a:r>
              <a:rPr lang="en-US" sz="1200" dirty="0">
                <a:solidFill>
                  <a:srgbClr val="00315F"/>
                </a:solidFill>
              </a:rPr>
              <a:t>New Services - Periodic Review, Business Process </a:t>
            </a:r>
            <a:r>
              <a:rPr lang="en-US" sz="1200" dirty="0" smtClean="0">
                <a:solidFill>
                  <a:srgbClr val="00315F"/>
                </a:solidFill>
              </a:rPr>
              <a:t>Management and </a:t>
            </a:r>
            <a:r>
              <a:rPr lang="en-US" sz="1200" dirty="0">
                <a:solidFill>
                  <a:srgbClr val="00315F"/>
                </a:solidFill>
              </a:rPr>
              <a:t>Document Coordination started</a:t>
            </a:r>
          </a:p>
          <a:p>
            <a:pPr marL="171450" indent="-171450" defTabSz="1207223">
              <a:buFont typeface="Wingdings" panose="05000000000000000000" pitchFamily="2" charset="2"/>
              <a:buChar char="§"/>
            </a:pPr>
            <a:r>
              <a:rPr lang="en-US" sz="1200" dirty="0">
                <a:solidFill>
                  <a:srgbClr val="00315F"/>
                </a:solidFill>
              </a:rPr>
              <a:t>Training Services </a:t>
            </a:r>
            <a:r>
              <a:rPr lang="en-US" sz="1200" dirty="0" smtClean="0">
                <a:solidFill>
                  <a:srgbClr val="00315F"/>
                </a:solidFill>
              </a:rPr>
              <a:t>and Support services kicked off for BRAVE</a:t>
            </a:r>
            <a:endParaRPr lang="en-US" sz="1200" dirty="0">
              <a:solidFill>
                <a:srgbClr val="00315F"/>
              </a:solidFill>
            </a:endParaRPr>
          </a:p>
        </p:txBody>
      </p:sp>
      <p:sp>
        <p:nvSpPr>
          <p:cNvPr id="120" name="Rectangle 119"/>
          <p:cNvSpPr/>
          <p:nvPr/>
        </p:nvSpPr>
        <p:spPr>
          <a:xfrm>
            <a:off x="302879" y="3799639"/>
            <a:ext cx="2493565" cy="830997"/>
          </a:xfrm>
          <a:prstGeom prst="rect">
            <a:avLst/>
          </a:prstGeom>
        </p:spPr>
        <p:txBody>
          <a:bodyPr wrap="square">
            <a:spAutoFit/>
          </a:bodyPr>
          <a:lstStyle/>
          <a:p>
            <a:pPr marL="171450" indent="-171450" defTabSz="1207223">
              <a:buFont typeface="Wingdings" panose="05000000000000000000" pitchFamily="2" charset="2"/>
              <a:buChar char="§"/>
              <a:defRPr/>
            </a:pPr>
            <a:r>
              <a:rPr lang="en-US" sz="1200" dirty="0">
                <a:solidFill>
                  <a:srgbClr val="00315F"/>
                </a:solidFill>
              </a:rPr>
              <a:t>Started Validation &amp; Testing Services (</a:t>
            </a:r>
            <a:r>
              <a:rPr lang="en-US" sz="1200" dirty="0" err="1">
                <a:solidFill>
                  <a:srgbClr val="00315F"/>
                </a:solidFill>
              </a:rPr>
              <a:t>VTCoE</a:t>
            </a:r>
            <a:r>
              <a:rPr lang="en-US" sz="1200" dirty="0">
                <a:solidFill>
                  <a:srgbClr val="00315F"/>
                </a:solidFill>
              </a:rPr>
              <a:t>) with 1 application in Clinical business area</a:t>
            </a:r>
          </a:p>
        </p:txBody>
      </p:sp>
      <p:sp>
        <p:nvSpPr>
          <p:cNvPr id="121" name="Rectangle 120"/>
          <p:cNvSpPr/>
          <p:nvPr/>
        </p:nvSpPr>
        <p:spPr>
          <a:xfrm>
            <a:off x="3267117" y="3799639"/>
            <a:ext cx="2493565" cy="1015663"/>
          </a:xfrm>
          <a:prstGeom prst="rect">
            <a:avLst/>
          </a:prstGeom>
        </p:spPr>
        <p:txBody>
          <a:bodyPr wrap="square">
            <a:spAutoFit/>
          </a:bodyPr>
          <a:lstStyle/>
          <a:p>
            <a:pPr marL="171450" indent="-171450" defTabSz="1207223">
              <a:buFont typeface="Wingdings" panose="05000000000000000000" pitchFamily="2" charset="2"/>
              <a:buChar char="§"/>
              <a:defRPr/>
            </a:pPr>
            <a:r>
              <a:rPr lang="en-US" sz="1200" dirty="0">
                <a:solidFill>
                  <a:srgbClr val="00315F"/>
                </a:solidFill>
              </a:rPr>
              <a:t>Majority of  Clinical applications validated by TCS</a:t>
            </a:r>
          </a:p>
          <a:p>
            <a:pPr marL="171450" indent="-171450" defTabSz="1207223">
              <a:buFont typeface="Wingdings" panose="05000000000000000000" pitchFamily="2" charset="2"/>
              <a:buChar char="§"/>
              <a:defRPr/>
            </a:pPr>
            <a:r>
              <a:rPr lang="en-US" sz="1200" dirty="0">
                <a:solidFill>
                  <a:srgbClr val="00315F"/>
                </a:solidFill>
              </a:rPr>
              <a:t>24*5 Business Support started in Clinical , Regulatory &amp; </a:t>
            </a:r>
            <a:r>
              <a:rPr lang="en-US" sz="1200" dirty="0" err="1">
                <a:solidFill>
                  <a:srgbClr val="00315F"/>
                </a:solidFill>
              </a:rPr>
              <a:t>Pharmacovigilance</a:t>
            </a:r>
            <a:r>
              <a:rPr lang="en-US" sz="1200" dirty="0">
                <a:solidFill>
                  <a:srgbClr val="00315F"/>
                </a:solidFill>
              </a:rPr>
              <a:t> areas</a:t>
            </a:r>
          </a:p>
        </p:txBody>
      </p:sp>
      <p:sp>
        <p:nvSpPr>
          <p:cNvPr id="122" name="Rectangle 121"/>
          <p:cNvSpPr/>
          <p:nvPr/>
        </p:nvSpPr>
        <p:spPr>
          <a:xfrm>
            <a:off x="6288825" y="3799639"/>
            <a:ext cx="2737255" cy="1938992"/>
          </a:xfrm>
          <a:prstGeom prst="rect">
            <a:avLst/>
          </a:prstGeom>
        </p:spPr>
        <p:txBody>
          <a:bodyPr wrap="square">
            <a:spAutoFit/>
          </a:bodyPr>
          <a:lstStyle/>
          <a:p>
            <a:pPr marL="171450" indent="-171450" defTabSz="1207223">
              <a:buFont typeface="Wingdings" panose="05000000000000000000" pitchFamily="2" charset="2"/>
              <a:buChar char="§"/>
              <a:defRPr/>
            </a:pPr>
            <a:r>
              <a:rPr lang="en-US" sz="1200" dirty="0" smtClean="0">
                <a:solidFill>
                  <a:srgbClr val="00315F"/>
                </a:solidFill>
              </a:rPr>
              <a:t>Established Service Integration Framework for driving synergies across services </a:t>
            </a:r>
            <a:endParaRPr lang="en-US" sz="1200" dirty="0">
              <a:solidFill>
                <a:srgbClr val="00315F"/>
              </a:solidFill>
            </a:endParaRPr>
          </a:p>
          <a:p>
            <a:pPr marL="171450" indent="-171450" defTabSz="1207223">
              <a:buFont typeface="Wingdings" panose="05000000000000000000" pitchFamily="2" charset="2"/>
              <a:buChar char="§"/>
              <a:defRPr/>
            </a:pPr>
            <a:r>
              <a:rPr lang="en-US" sz="1200" dirty="0" smtClean="0">
                <a:solidFill>
                  <a:srgbClr val="00315F"/>
                </a:solidFill>
              </a:rPr>
              <a:t>Kick-started process definition &amp; modelling for BRAVE </a:t>
            </a:r>
          </a:p>
          <a:p>
            <a:pPr marL="171450" indent="-171450" defTabSz="1207223">
              <a:buFont typeface="Wingdings" panose="05000000000000000000" pitchFamily="2" charset="2"/>
              <a:buChar char="§"/>
              <a:defRPr/>
            </a:pPr>
            <a:r>
              <a:rPr lang="en-US" sz="1200" dirty="0" smtClean="0">
                <a:solidFill>
                  <a:srgbClr val="00315F"/>
                </a:solidFill>
              </a:rPr>
              <a:t>Initiated </a:t>
            </a:r>
            <a:r>
              <a:rPr lang="en-US" sz="1200" dirty="0">
                <a:solidFill>
                  <a:srgbClr val="00315F"/>
                </a:solidFill>
              </a:rPr>
              <a:t>OCM Consulting and Business Analyst roles in Cornerstone program Validation </a:t>
            </a:r>
          </a:p>
          <a:p>
            <a:pPr marL="171450" indent="-171450" defTabSz="1207223">
              <a:buFont typeface="Wingdings" panose="05000000000000000000" pitchFamily="2" charset="2"/>
              <a:buChar char="§"/>
              <a:defRPr/>
            </a:pPr>
            <a:r>
              <a:rPr lang="en-US" sz="1200" dirty="0">
                <a:solidFill>
                  <a:srgbClr val="00315F"/>
                </a:solidFill>
              </a:rPr>
              <a:t>Training services started for GEM in Medicine </a:t>
            </a:r>
            <a:r>
              <a:rPr lang="en-US" sz="1200" dirty="0" smtClean="0">
                <a:solidFill>
                  <a:srgbClr val="00315F"/>
                </a:solidFill>
              </a:rPr>
              <a:t>area</a:t>
            </a:r>
            <a:endParaRPr lang="en-US" sz="1200" dirty="0">
              <a:solidFill>
                <a:srgbClr val="00315F"/>
              </a:solidFill>
            </a:endParaRPr>
          </a:p>
        </p:txBody>
      </p:sp>
      <p:sp>
        <p:nvSpPr>
          <p:cNvPr id="123" name="Rectangle 122"/>
          <p:cNvSpPr/>
          <p:nvPr/>
        </p:nvSpPr>
        <p:spPr>
          <a:xfrm>
            <a:off x="9268941" y="3799639"/>
            <a:ext cx="2618258" cy="1754326"/>
          </a:xfrm>
          <a:prstGeom prst="rect">
            <a:avLst/>
          </a:prstGeom>
        </p:spPr>
        <p:txBody>
          <a:bodyPr wrap="square">
            <a:spAutoFit/>
          </a:bodyPr>
          <a:lstStyle/>
          <a:p>
            <a:pPr marL="171450" indent="-171450" defTabSz="1207223">
              <a:buFont typeface="Wingdings" panose="05000000000000000000" pitchFamily="2" charset="2"/>
              <a:buChar char="§"/>
              <a:defRPr/>
            </a:pPr>
            <a:r>
              <a:rPr lang="en-US" sz="1200" dirty="0">
                <a:solidFill>
                  <a:srgbClr val="00315F"/>
                </a:solidFill>
              </a:rPr>
              <a:t>Validation of initial release completed for BRAVE</a:t>
            </a:r>
          </a:p>
          <a:p>
            <a:pPr marL="171450" indent="-171450" defTabSz="1207223">
              <a:buFont typeface="Wingdings" panose="05000000000000000000" pitchFamily="2" charset="2"/>
              <a:buChar char="§"/>
              <a:defRPr/>
            </a:pPr>
            <a:r>
              <a:rPr lang="en-US" sz="1200" dirty="0">
                <a:solidFill>
                  <a:srgbClr val="00315F"/>
                </a:solidFill>
              </a:rPr>
              <a:t>Business Process Modelling, Requirements Engineering and Project Planning executed for BRAVE</a:t>
            </a:r>
          </a:p>
          <a:p>
            <a:pPr marL="171450" indent="-171450" defTabSz="1207223">
              <a:buFont typeface="Wingdings" panose="05000000000000000000" pitchFamily="2" charset="2"/>
              <a:buChar char="§"/>
              <a:defRPr/>
            </a:pPr>
            <a:r>
              <a:rPr lang="en-US" sz="1200" dirty="0">
                <a:solidFill>
                  <a:srgbClr val="00315F"/>
                </a:solidFill>
              </a:rPr>
              <a:t>Training Services started for IFC, </a:t>
            </a:r>
            <a:r>
              <a:rPr lang="en-US" sz="1200" dirty="0" err="1">
                <a:solidFill>
                  <a:srgbClr val="00315F"/>
                </a:solidFill>
              </a:rPr>
              <a:t>LeVA</a:t>
            </a:r>
            <a:r>
              <a:rPr lang="en-US" sz="1200" dirty="0">
                <a:solidFill>
                  <a:srgbClr val="00315F"/>
                </a:solidFill>
              </a:rPr>
              <a:t> and </a:t>
            </a:r>
            <a:r>
              <a:rPr lang="en-US" sz="1200" dirty="0" smtClean="0">
                <a:solidFill>
                  <a:srgbClr val="00315F"/>
                </a:solidFill>
              </a:rPr>
              <a:t>RBQM</a:t>
            </a:r>
          </a:p>
          <a:p>
            <a:pPr marL="171450" indent="-171450" defTabSz="1207223">
              <a:buFont typeface="Wingdings" panose="05000000000000000000" pitchFamily="2" charset="2"/>
              <a:buChar char="§"/>
              <a:defRPr/>
            </a:pPr>
            <a:r>
              <a:rPr lang="en-US" sz="1200" dirty="0" smtClean="0">
                <a:solidFill>
                  <a:srgbClr val="00315F"/>
                </a:solidFill>
              </a:rPr>
              <a:t>Requirement gathering for One CRE</a:t>
            </a:r>
          </a:p>
          <a:p>
            <a:pPr marL="171450" indent="-171450" defTabSz="1207223">
              <a:buFont typeface="Wingdings" panose="05000000000000000000" pitchFamily="2" charset="2"/>
              <a:buChar char="§"/>
              <a:defRPr/>
            </a:pPr>
            <a:r>
              <a:rPr lang="en-US" sz="1200" dirty="0" smtClean="0">
                <a:solidFill>
                  <a:srgbClr val="00315F"/>
                </a:solidFill>
              </a:rPr>
              <a:t>Process Modelling for RBQM</a:t>
            </a:r>
            <a:endParaRPr lang="en-US" sz="1200" dirty="0">
              <a:solidFill>
                <a:srgbClr val="00315F"/>
              </a:solidFill>
            </a:endParaRPr>
          </a:p>
        </p:txBody>
      </p:sp>
      <p:grpSp>
        <p:nvGrpSpPr>
          <p:cNvPr id="134" name="Group 133"/>
          <p:cNvGrpSpPr/>
          <p:nvPr/>
        </p:nvGrpSpPr>
        <p:grpSpPr>
          <a:xfrm>
            <a:off x="477244" y="2536976"/>
            <a:ext cx="831564" cy="1292914"/>
            <a:chOff x="1989186" y="1661980"/>
            <a:chExt cx="831564" cy="1292914"/>
          </a:xfrm>
        </p:grpSpPr>
        <p:grpSp>
          <p:nvGrpSpPr>
            <p:cNvPr id="135" name="Group 134"/>
            <p:cNvGrpSpPr/>
            <p:nvPr/>
          </p:nvGrpSpPr>
          <p:grpSpPr>
            <a:xfrm>
              <a:off x="1989186" y="1661980"/>
              <a:ext cx="831564" cy="1292914"/>
              <a:chOff x="457108" y="2457416"/>
              <a:chExt cx="609497" cy="947645"/>
            </a:xfrm>
            <a:gradFill flip="none" rotWithShape="1">
              <a:gsLst>
                <a:gs pos="73000">
                  <a:srgbClr val="559627"/>
                </a:gs>
                <a:gs pos="0">
                  <a:schemeClr val="accent3">
                    <a:lumMod val="75000"/>
                  </a:schemeClr>
                </a:gs>
                <a:gs pos="100000">
                  <a:schemeClr val="accent3">
                    <a:lumMod val="40000"/>
                    <a:lumOff val="60000"/>
                  </a:schemeClr>
                </a:gs>
              </a:gsLst>
              <a:lin ang="16200000" scaled="1"/>
              <a:tileRect/>
            </a:gradFill>
            <a:effectLst>
              <a:outerShdw blurRad="76200" dir="5400000" sy="23000" kx="1200000" algn="br" rotWithShape="0">
                <a:prstClr val="black">
                  <a:alpha val="22000"/>
                </a:prstClr>
              </a:outerShdw>
            </a:effectLst>
          </p:grpSpPr>
          <p:sp>
            <p:nvSpPr>
              <p:cNvPr id="138" name="Oval 137"/>
              <p:cNvSpPr/>
              <p:nvPr/>
            </p:nvSpPr>
            <p:spPr>
              <a:xfrm>
                <a:off x="457108" y="2457416"/>
                <a:ext cx="609497" cy="609497"/>
              </a:xfrm>
              <a:prstGeom prst="ellipse">
                <a:avLst/>
              </a:prstGeom>
              <a:gradFill flip="none" rotWithShape="1">
                <a:gsLst>
                  <a:gs pos="0">
                    <a:srgbClr val="00B0F0"/>
                  </a:gs>
                  <a:gs pos="94000">
                    <a:srgbClr val="00B0F0">
                      <a:tint val="44500"/>
                      <a:satMod val="160000"/>
                    </a:srgbClr>
                  </a:gs>
                  <a:gs pos="100000">
                    <a:srgbClr val="00B0F0">
                      <a:tint val="23500"/>
                      <a:satMod val="160000"/>
                    </a:srgb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39" name="Isosceles Triangle 138"/>
              <p:cNvSpPr/>
              <p:nvPr/>
            </p:nvSpPr>
            <p:spPr>
              <a:xfrm flipV="1">
                <a:off x="522103" y="2925234"/>
                <a:ext cx="481899" cy="479827"/>
              </a:xfrm>
              <a:prstGeom prst="triangle">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136" name="Oval 135"/>
            <p:cNvSpPr/>
            <p:nvPr/>
          </p:nvSpPr>
          <p:spPr>
            <a:xfrm>
              <a:off x="2048099" y="1724830"/>
              <a:ext cx="705296" cy="70529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defRPr/>
              </a:pPr>
              <a:endParaRPr lang="en-US" sz="1100" b="1" dirty="0">
                <a:solidFill>
                  <a:srgbClr val="000000"/>
                </a:solidFill>
              </a:endParaRPr>
            </a:p>
          </p:txBody>
        </p:sp>
        <p:sp>
          <p:nvSpPr>
            <p:cNvPr id="137" name="TextBox 136"/>
            <p:cNvSpPr txBox="1"/>
            <p:nvPr/>
          </p:nvSpPr>
          <p:spPr>
            <a:xfrm>
              <a:off x="2109641" y="1930164"/>
              <a:ext cx="550151" cy="307777"/>
            </a:xfrm>
            <a:prstGeom prst="rect">
              <a:avLst/>
            </a:prstGeom>
            <a:noFill/>
          </p:spPr>
          <p:txBody>
            <a:bodyPr wrap="none" rtlCol="0">
              <a:spAutoFit/>
            </a:bodyPr>
            <a:lstStyle/>
            <a:p>
              <a:pPr>
                <a:defRPr/>
              </a:pPr>
              <a:r>
                <a:rPr lang="en-US" sz="1400" b="1" dirty="0" smtClean="0">
                  <a:solidFill>
                    <a:srgbClr val="000000"/>
                  </a:solidFill>
                </a:rPr>
                <a:t>2010</a:t>
              </a:r>
              <a:endParaRPr lang="en-US" sz="1400" b="1" dirty="0">
                <a:solidFill>
                  <a:srgbClr val="000000"/>
                </a:solidFill>
              </a:endParaRPr>
            </a:p>
          </p:txBody>
        </p:sp>
      </p:grpSp>
      <p:grpSp>
        <p:nvGrpSpPr>
          <p:cNvPr id="157" name="Group 156"/>
          <p:cNvGrpSpPr/>
          <p:nvPr/>
        </p:nvGrpSpPr>
        <p:grpSpPr>
          <a:xfrm>
            <a:off x="1968482" y="2015459"/>
            <a:ext cx="831564" cy="1292914"/>
            <a:chOff x="215942" y="2448111"/>
            <a:chExt cx="831564" cy="1292914"/>
          </a:xfrm>
        </p:grpSpPr>
        <p:grpSp>
          <p:nvGrpSpPr>
            <p:cNvPr id="158" name="Group 157"/>
            <p:cNvGrpSpPr/>
            <p:nvPr/>
          </p:nvGrpSpPr>
          <p:grpSpPr>
            <a:xfrm>
              <a:off x="215942" y="2448111"/>
              <a:ext cx="831564" cy="1292914"/>
              <a:chOff x="457108" y="2457416"/>
              <a:chExt cx="609497" cy="947645"/>
            </a:xfrm>
            <a:gradFill flip="none" rotWithShape="1">
              <a:gsLst>
                <a:gs pos="57000">
                  <a:srgbClr val="227CCF"/>
                </a:gs>
                <a:gs pos="0">
                  <a:schemeClr val="accent1"/>
                </a:gs>
                <a:gs pos="100000">
                  <a:srgbClr val="8ED2ED"/>
                </a:gs>
              </a:gsLst>
              <a:lin ang="16200000" scaled="1"/>
              <a:tileRect/>
            </a:gradFill>
            <a:effectLst>
              <a:outerShdw blurRad="76200" dir="5400000" sy="23000" kx="1200000" algn="br" rotWithShape="0">
                <a:prstClr val="black">
                  <a:alpha val="22000"/>
                </a:prstClr>
              </a:outerShdw>
            </a:effectLst>
          </p:grpSpPr>
          <p:sp>
            <p:nvSpPr>
              <p:cNvPr id="161" name="Oval 160"/>
              <p:cNvSpPr/>
              <p:nvPr/>
            </p:nvSpPr>
            <p:spPr>
              <a:xfrm>
                <a:off x="457108" y="2457416"/>
                <a:ext cx="609497" cy="60949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62" name="Isosceles Triangle 161"/>
              <p:cNvSpPr/>
              <p:nvPr/>
            </p:nvSpPr>
            <p:spPr>
              <a:xfrm flipV="1">
                <a:off x="522103" y="2925234"/>
                <a:ext cx="481899" cy="479827"/>
              </a:xfrm>
              <a:prstGeom prst="triangl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159" name="Oval 158"/>
            <p:cNvSpPr/>
            <p:nvPr/>
          </p:nvSpPr>
          <p:spPr>
            <a:xfrm>
              <a:off x="269049" y="2505990"/>
              <a:ext cx="705296" cy="705295"/>
            </a:xfrm>
            <a:prstGeom prst="ellipse">
              <a:avLst/>
            </a:prstGeom>
            <a:gradFill>
              <a:gsLst>
                <a:gs pos="0">
                  <a:schemeClr val="accent1">
                    <a:lumMod val="20000"/>
                    <a:lumOff val="80000"/>
                  </a:schemeClr>
                </a:gs>
                <a:gs pos="100000">
                  <a:schemeClr val="bg1"/>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en-US" sz="1100" b="1" dirty="0">
                <a:solidFill>
                  <a:srgbClr val="000000"/>
                </a:solidFill>
              </a:endParaRPr>
            </a:p>
          </p:txBody>
        </p:sp>
        <p:sp>
          <p:nvSpPr>
            <p:cNvPr id="160" name="TextBox 159"/>
            <p:cNvSpPr txBox="1"/>
            <p:nvPr/>
          </p:nvSpPr>
          <p:spPr>
            <a:xfrm>
              <a:off x="340619" y="2708219"/>
              <a:ext cx="550151" cy="307777"/>
            </a:xfrm>
            <a:prstGeom prst="rect">
              <a:avLst/>
            </a:prstGeom>
            <a:noFill/>
          </p:spPr>
          <p:txBody>
            <a:bodyPr wrap="none" rtlCol="0">
              <a:spAutoFit/>
            </a:bodyPr>
            <a:lstStyle/>
            <a:p>
              <a:pPr>
                <a:defRPr/>
              </a:pPr>
              <a:r>
                <a:rPr lang="en-US" sz="1400" b="1" dirty="0" smtClean="0">
                  <a:solidFill>
                    <a:srgbClr val="000000"/>
                  </a:solidFill>
                </a:rPr>
                <a:t>2011</a:t>
              </a:r>
              <a:endParaRPr lang="en-US" sz="1400" b="1" dirty="0">
                <a:solidFill>
                  <a:srgbClr val="000000"/>
                </a:solidFill>
              </a:endParaRPr>
            </a:p>
          </p:txBody>
        </p:sp>
      </p:grpSp>
      <p:grpSp>
        <p:nvGrpSpPr>
          <p:cNvPr id="163" name="Group 162"/>
          <p:cNvGrpSpPr/>
          <p:nvPr/>
        </p:nvGrpSpPr>
        <p:grpSpPr>
          <a:xfrm>
            <a:off x="4900979" y="2015459"/>
            <a:ext cx="831564" cy="1292914"/>
            <a:chOff x="1989186" y="1661980"/>
            <a:chExt cx="831564" cy="1292914"/>
          </a:xfrm>
        </p:grpSpPr>
        <p:grpSp>
          <p:nvGrpSpPr>
            <p:cNvPr id="164" name="Group 163"/>
            <p:cNvGrpSpPr/>
            <p:nvPr/>
          </p:nvGrpSpPr>
          <p:grpSpPr>
            <a:xfrm>
              <a:off x="1989186" y="1661980"/>
              <a:ext cx="831564" cy="1292914"/>
              <a:chOff x="457108" y="2457416"/>
              <a:chExt cx="609497" cy="947645"/>
            </a:xfrm>
            <a:gradFill flip="none" rotWithShape="1">
              <a:gsLst>
                <a:gs pos="73000">
                  <a:srgbClr val="559627"/>
                </a:gs>
                <a:gs pos="0">
                  <a:schemeClr val="accent3">
                    <a:lumMod val="75000"/>
                  </a:schemeClr>
                </a:gs>
                <a:gs pos="100000">
                  <a:schemeClr val="accent3">
                    <a:lumMod val="40000"/>
                    <a:lumOff val="60000"/>
                  </a:schemeClr>
                </a:gs>
              </a:gsLst>
              <a:lin ang="16200000" scaled="1"/>
              <a:tileRect/>
            </a:gradFill>
            <a:effectLst>
              <a:outerShdw blurRad="76200" dir="5400000" sy="23000" kx="1200000" algn="br" rotWithShape="0">
                <a:prstClr val="black">
                  <a:alpha val="22000"/>
                </a:prstClr>
              </a:outerShdw>
            </a:effectLst>
          </p:grpSpPr>
          <p:sp>
            <p:nvSpPr>
              <p:cNvPr id="167" name="Oval 166"/>
              <p:cNvSpPr/>
              <p:nvPr/>
            </p:nvSpPr>
            <p:spPr>
              <a:xfrm>
                <a:off x="457108" y="2457416"/>
                <a:ext cx="609497" cy="609497"/>
              </a:xfrm>
              <a:prstGeom prst="ellipse">
                <a:avLst/>
              </a:prstGeom>
              <a:gradFill flip="none" rotWithShape="1">
                <a:gsLst>
                  <a:gs pos="0">
                    <a:srgbClr val="00B0F0"/>
                  </a:gs>
                  <a:gs pos="94000">
                    <a:srgbClr val="00B0F0">
                      <a:tint val="44500"/>
                      <a:satMod val="160000"/>
                    </a:srgbClr>
                  </a:gs>
                  <a:gs pos="100000">
                    <a:srgbClr val="00B0F0">
                      <a:tint val="23500"/>
                      <a:satMod val="160000"/>
                    </a:srgb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68" name="Isosceles Triangle 167"/>
              <p:cNvSpPr/>
              <p:nvPr/>
            </p:nvSpPr>
            <p:spPr>
              <a:xfrm flipV="1">
                <a:off x="522103" y="2925234"/>
                <a:ext cx="481899" cy="479827"/>
              </a:xfrm>
              <a:prstGeom prst="triangle">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165" name="Oval 164"/>
            <p:cNvSpPr/>
            <p:nvPr/>
          </p:nvSpPr>
          <p:spPr>
            <a:xfrm>
              <a:off x="2048099" y="1724830"/>
              <a:ext cx="705296" cy="70529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defRPr/>
              </a:pPr>
              <a:endParaRPr lang="en-US" sz="1100" b="1" dirty="0">
                <a:solidFill>
                  <a:srgbClr val="000000"/>
                </a:solidFill>
              </a:endParaRPr>
            </a:p>
          </p:txBody>
        </p:sp>
        <p:sp>
          <p:nvSpPr>
            <p:cNvPr id="166" name="TextBox 165"/>
            <p:cNvSpPr txBox="1"/>
            <p:nvPr/>
          </p:nvSpPr>
          <p:spPr>
            <a:xfrm>
              <a:off x="2109641" y="1930164"/>
              <a:ext cx="550151" cy="307777"/>
            </a:xfrm>
            <a:prstGeom prst="rect">
              <a:avLst/>
            </a:prstGeom>
            <a:noFill/>
          </p:spPr>
          <p:txBody>
            <a:bodyPr wrap="none" rtlCol="0">
              <a:spAutoFit/>
            </a:bodyPr>
            <a:lstStyle/>
            <a:p>
              <a:pPr>
                <a:defRPr/>
              </a:pPr>
              <a:r>
                <a:rPr lang="en-US" sz="1400" b="1" dirty="0" smtClean="0">
                  <a:solidFill>
                    <a:srgbClr val="000000"/>
                  </a:solidFill>
                </a:rPr>
                <a:t>2013</a:t>
              </a:r>
              <a:endParaRPr lang="en-US" sz="1400" b="1" dirty="0">
                <a:solidFill>
                  <a:srgbClr val="000000"/>
                </a:solidFill>
              </a:endParaRPr>
            </a:p>
          </p:txBody>
        </p:sp>
      </p:grpSp>
      <p:grpSp>
        <p:nvGrpSpPr>
          <p:cNvPr id="175" name="Group 174"/>
          <p:cNvGrpSpPr/>
          <p:nvPr/>
        </p:nvGrpSpPr>
        <p:grpSpPr>
          <a:xfrm>
            <a:off x="6438443" y="2536976"/>
            <a:ext cx="831564" cy="1292914"/>
            <a:chOff x="1989186" y="1661980"/>
            <a:chExt cx="831564" cy="1292914"/>
          </a:xfrm>
        </p:grpSpPr>
        <p:grpSp>
          <p:nvGrpSpPr>
            <p:cNvPr id="176" name="Group 175"/>
            <p:cNvGrpSpPr/>
            <p:nvPr/>
          </p:nvGrpSpPr>
          <p:grpSpPr>
            <a:xfrm>
              <a:off x="1989186" y="1661980"/>
              <a:ext cx="831564" cy="1292914"/>
              <a:chOff x="457108" y="2457416"/>
              <a:chExt cx="609497" cy="947645"/>
            </a:xfrm>
            <a:gradFill flip="none" rotWithShape="1">
              <a:gsLst>
                <a:gs pos="73000">
                  <a:srgbClr val="559627"/>
                </a:gs>
                <a:gs pos="0">
                  <a:schemeClr val="accent3">
                    <a:lumMod val="75000"/>
                  </a:schemeClr>
                </a:gs>
                <a:gs pos="100000">
                  <a:schemeClr val="accent3">
                    <a:lumMod val="40000"/>
                    <a:lumOff val="60000"/>
                  </a:schemeClr>
                </a:gs>
              </a:gsLst>
              <a:lin ang="16200000" scaled="1"/>
              <a:tileRect/>
            </a:gradFill>
            <a:effectLst>
              <a:outerShdw blurRad="76200" dir="5400000" sy="23000" kx="1200000" algn="br" rotWithShape="0">
                <a:prstClr val="black">
                  <a:alpha val="22000"/>
                </a:prstClr>
              </a:outerShdw>
            </a:effectLst>
          </p:grpSpPr>
          <p:sp>
            <p:nvSpPr>
              <p:cNvPr id="179" name="Oval 178"/>
              <p:cNvSpPr/>
              <p:nvPr/>
            </p:nvSpPr>
            <p:spPr>
              <a:xfrm>
                <a:off x="457108" y="2457416"/>
                <a:ext cx="609497" cy="609497"/>
              </a:xfrm>
              <a:prstGeom prst="ellipse">
                <a:avLst/>
              </a:prstGeom>
              <a:gradFill flip="none" rotWithShape="1">
                <a:gsLst>
                  <a:gs pos="0">
                    <a:srgbClr val="00B0F0"/>
                  </a:gs>
                  <a:gs pos="94000">
                    <a:srgbClr val="00B0F0">
                      <a:tint val="44500"/>
                      <a:satMod val="160000"/>
                    </a:srgbClr>
                  </a:gs>
                  <a:gs pos="100000">
                    <a:srgbClr val="00B0F0">
                      <a:tint val="23500"/>
                      <a:satMod val="160000"/>
                    </a:srgb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80" name="Isosceles Triangle 179"/>
              <p:cNvSpPr/>
              <p:nvPr/>
            </p:nvSpPr>
            <p:spPr>
              <a:xfrm flipV="1">
                <a:off x="522103" y="2925234"/>
                <a:ext cx="481899" cy="479827"/>
              </a:xfrm>
              <a:prstGeom prst="triangle">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177" name="Oval 176"/>
            <p:cNvSpPr/>
            <p:nvPr/>
          </p:nvSpPr>
          <p:spPr>
            <a:xfrm>
              <a:off x="2048099" y="1724830"/>
              <a:ext cx="705296" cy="70529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defRPr/>
              </a:pPr>
              <a:endParaRPr lang="en-US" sz="1100" b="1" dirty="0">
                <a:solidFill>
                  <a:srgbClr val="000000"/>
                </a:solidFill>
              </a:endParaRPr>
            </a:p>
          </p:txBody>
        </p:sp>
        <p:sp>
          <p:nvSpPr>
            <p:cNvPr id="178" name="TextBox 177"/>
            <p:cNvSpPr txBox="1"/>
            <p:nvPr/>
          </p:nvSpPr>
          <p:spPr>
            <a:xfrm>
              <a:off x="2109641" y="1930164"/>
              <a:ext cx="550151" cy="307777"/>
            </a:xfrm>
            <a:prstGeom prst="rect">
              <a:avLst/>
            </a:prstGeom>
            <a:noFill/>
          </p:spPr>
          <p:txBody>
            <a:bodyPr wrap="none" rtlCol="0">
              <a:spAutoFit/>
            </a:bodyPr>
            <a:lstStyle/>
            <a:p>
              <a:pPr>
                <a:defRPr/>
              </a:pPr>
              <a:r>
                <a:rPr lang="en-US" sz="1400" b="1" dirty="0" smtClean="0">
                  <a:solidFill>
                    <a:srgbClr val="000000"/>
                  </a:solidFill>
                </a:rPr>
                <a:t>2014</a:t>
              </a:r>
              <a:endParaRPr lang="en-US" sz="1400" b="1" dirty="0">
                <a:solidFill>
                  <a:srgbClr val="000000"/>
                </a:solidFill>
              </a:endParaRPr>
            </a:p>
          </p:txBody>
        </p:sp>
      </p:grpSp>
      <p:grpSp>
        <p:nvGrpSpPr>
          <p:cNvPr id="181" name="Group 180"/>
          <p:cNvGrpSpPr/>
          <p:nvPr/>
        </p:nvGrpSpPr>
        <p:grpSpPr>
          <a:xfrm>
            <a:off x="7880330" y="2015459"/>
            <a:ext cx="831564" cy="1292914"/>
            <a:chOff x="215942" y="2448111"/>
            <a:chExt cx="831564" cy="1292914"/>
          </a:xfrm>
        </p:grpSpPr>
        <p:grpSp>
          <p:nvGrpSpPr>
            <p:cNvPr id="182" name="Group 181"/>
            <p:cNvGrpSpPr/>
            <p:nvPr/>
          </p:nvGrpSpPr>
          <p:grpSpPr>
            <a:xfrm>
              <a:off x="215942" y="2448111"/>
              <a:ext cx="831564" cy="1292914"/>
              <a:chOff x="457108" y="2457416"/>
              <a:chExt cx="609497" cy="947645"/>
            </a:xfrm>
            <a:gradFill flip="none" rotWithShape="1">
              <a:gsLst>
                <a:gs pos="57000">
                  <a:srgbClr val="227CCF"/>
                </a:gs>
                <a:gs pos="0">
                  <a:schemeClr val="accent1"/>
                </a:gs>
                <a:gs pos="100000">
                  <a:srgbClr val="8ED2ED"/>
                </a:gs>
              </a:gsLst>
              <a:lin ang="16200000" scaled="1"/>
              <a:tileRect/>
            </a:gradFill>
            <a:effectLst>
              <a:outerShdw blurRad="76200" dir="5400000" sy="23000" kx="1200000" algn="br" rotWithShape="0">
                <a:prstClr val="black">
                  <a:alpha val="22000"/>
                </a:prstClr>
              </a:outerShdw>
            </a:effectLst>
          </p:grpSpPr>
          <p:sp>
            <p:nvSpPr>
              <p:cNvPr id="185" name="Oval 184"/>
              <p:cNvSpPr/>
              <p:nvPr/>
            </p:nvSpPr>
            <p:spPr>
              <a:xfrm>
                <a:off x="457108" y="2457416"/>
                <a:ext cx="609497" cy="60949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86" name="Isosceles Triangle 185"/>
              <p:cNvSpPr/>
              <p:nvPr/>
            </p:nvSpPr>
            <p:spPr>
              <a:xfrm flipV="1">
                <a:off x="522103" y="2925234"/>
                <a:ext cx="481899" cy="479827"/>
              </a:xfrm>
              <a:prstGeom prst="triangl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183" name="Oval 182"/>
            <p:cNvSpPr/>
            <p:nvPr/>
          </p:nvSpPr>
          <p:spPr>
            <a:xfrm>
              <a:off x="269049" y="2505990"/>
              <a:ext cx="705296" cy="705295"/>
            </a:xfrm>
            <a:prstGeom prst="ellipse">
              <a:avLst/>
            </a:prstGeom>
            <a:gradFill>
              <a:gsLst>
                <a:gs pos="0">
                  <a:schemeClr val="accent1">
                    <a:lumMod val="20000"/>
                    <a:lumOff val="80000"/>
                  </a:schemeClr>
                </a:gs>
                <a:gs pos="100000">
                  <a:schemeClr val="bg1"/>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en-US" sz="1100" b="1" dirty="0">
                <a:solidFill>
                  <a:srgbClr val="000000"/>
                </a:solidFill>
              </a:endParaRPr>
            </a:p>
          </p:txBody>
        </p:sp>
        <p:sp>
          <p:nvSpPr>
            <p:cNvPr id="184" name="TextBox 183"/>
            <p:cNvSpPr txBox="1"/>
            <p:nvPr/>
          </p:nvSpPr>
          <p:spPr>
            <a:xfrm>
              <a:off x="340619" y="2708219"/>
              <a:ext cx="550151" cy="307777"/>
            </a:xfrm>
            <a:prstGeom prst="rect">
              <a:avLst/>
            </a:prstGeom>
            <a:noFill/>
          </p:spPr>
          <p:txBody>
            <a:bodyPr wrap="none" rtlCol="0">
              <a:spAutoFit/>
            </a:bodyPr>
            <a:lstStyle/>
            <a:p>
              <a:pPr>
                <a:defRPr/>
              </a:pPr>
              <a:r>
                <a:rPr lang="en-US" sz="1400" b="1" dirty="0" smtClean="0">
                  <a:solidFill>
                    <a:srgbClr val="000000"/>
                  </a:solidFill>
                </a:rPr>
                <a:t>2015</a:t>
              </a:r>
              <a:endParaRPr lang="en-US" sz="1400" b="1" dirty="0">
                <a:solidFill>
                  <a:srgbClr val="000000"/>
                </a:solidFill>
              </a:endParaRPr>
            </a:p>
          </p:txBody>
        </p:sp>
      </p:grpSp>
      <p:grpSp>
        <p:nvGrpSpPr>
          <p:cNvPr id="187" name="Group 186"/>
          <p:cNvGrpSpPr/>
          <p:nvPr/>
        </p:nvGrpSpPr>
        <p:grpSpPr>
          <a:xfrm>
            <a:off x="10876725" y="2015459"/>
            <a:ext cx="831564" cy="1292914"/>
            <a:chOff x="1989186" y="1661980"/>
            <a:chExt cx="831564" cy="1292914"/>
          </a:xfrm>
        </p:grpSpPr>
        <p:grpSp>
          <p:nvGrpSpPr>
            <p:cNvPr id="188" name="Group 187"/>
            <p:cNvGrpSpPr/>
            <p:nvPr/>
          </p:nvGrpSpPr>
          <p:grpSpPr>
            <a:xfrm>
              <a:off x="1989186" y="1661980"/>
              <a:ext cx="831564" cy="1292914"/>
              <a:chOff x="457108" y="2457416"/>
              <a:chExt cx="609497" cy="947645"/>
            </a:xfrm>
            <a:gradFill flip="none" rotWithShape="1">
              <a:gsLst>
                <a:gs pos="73000">
                  <a:srgbClr val="559627"/>
                </a:gs>
                <a:gs pos="0">
                  <a:schemeClr val="accent3">
                    <a:lumMod val="75000"/>
                  </a:schemeClr>
                </a:gs>
                <a:gs pos="100000">
                  <a:schemeClr val="accent3">
                    <a:lumMod val="40000"/>
                    <a:lumOff val="60000"/>
                  </a:schemeClr>
                </a:gs>
              </a:gsLst>
              <a:lin ang="16200000" scaled="1"/>
              <a:tileRect/>
            </a:gradFill>
            <a:effectLst>
              <a:outerShdw blurRad="76200" dir="5400000" sy="23000" kx="1200000" algn="br" rotWithShape="0">
                <a:prstClr val="black">
                  <a:alpha val="22000"/>
                </a:prstClr>
              </a:outerShdw>
            </a:effectLst>
          </p:grpSpPr>
          <p:sp>
            <p:nvSpPr>
              <p:cNvPr id="191" name="Oval 190"/>
              <p:cNvSpPr/>
              <p:nvPr/>
            </p:nvSpPr>
            <p:spPr>
              <a:xfrm>
                <a:off x="457108" y="2457416"/>
                <a:ext cx="609497" cy="609497"/>
              </a:xfrm>
              <a:prstGeom prst="ellipse">
                <a:avLst/>
              </a:prstGeom>
              <a:gradFill flip="none" rotWithShape="1">
                <a:gsLst>
                  <a:gs pos="0">
                    <a:srgbClr val="00B0F0"/>
                  </a:gs>
                  <a:gs pos="94000">
                    <a:srgbClr val="00B0F0">
                      <a:tint val="44500"/>
                      <a:satMod val="160000"/>
                    </a:srgbClr>
                  </a:gs>
                  <a:gs pos="100000">
                    <a:srgbClr val="00B0F0">
                      <a:tint val="23500"/>
                      <a:satMod val="160000"/>
                    </a:srgb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92" name="Isosceles Triangle 191"/>
              <p:cNvSpPr/>
              <p:nvPr/>
            </p:nvSpPr>
            <p:spPr>
              <a:xfrm flipV="1">
                <a:off x="522103" y="2925234"/>
                <a:ext cx="481899" cy="479827"/>
              </a:xfrm>
              <a:prstGeom prst="triangle">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189" name="Oval 188"/>
            <p:cNvSpPr/>
            <p:nvPr/>
          </p:nvSpPr>
          <p:spPr>
            <a:xfrm>
              <a:off x="2048099" y="1724830"/>
              <a:ext cx="705296" cy="70529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defRPr/>
              </a:pPr>
              <a:endParaRPr lang="en-US" sz="1100" b="1" dirty="0">
                <a:solidFill>
                  <a:srgbClr val="000000"/>
                </a:solidFill>
              </a:endParaRPr>
            </a:p>
          </p:txBody>
        </p:sp>
        <p:sp>
          <p:nvSpPr>
            <p:cNvPr id="190" name="TextBox 189"/>
            <p:cNvSpPr txBox="1"/>
            <p:nvPr/>
          </p:nvSpPr>
          <p:spPr>
            <a:xfrm>
              <a:off x="2109641" y="1930164"/>
              <a:ext cx="550151" cy="307777"/>
            </a:xfrm>
            <a:prstGeom prst="rect">
              <a:avLst/>
            </a:prstGeom>
            <a:noFill/>
          </p:spPr>
          <p:txBody>
            <a:bodyPr wrap="none" rtlCol="0">
              <a:spAutoFit/>
            </a:bodyPr>
            <a:lstStyle/>
            <a:p>
              <a:pPr>
                <a:defRPr/>
              </a:pPr>
              <a:r>
                <a:rPr lang="en-US" sz="1400" b="1" dirty="0" smtClean="0">
                  <a:solidFill>
                    <a:srgbClr val="000000"/>
                  </a:solidFill>
                </a:rPr>
                <a:t>2017</a:t>
              </a:r>
              <a:endParaRPr lang="en-US" sz="1400" b="1" dirty="0">
                <a:solidFill>
                  <a:srgbClr val="000000"/>
                </a:solidFill>
              </a:endParaRPr>
            </a:p>
          </p:txBody>
        </p:sp>
      </p:grpSp>
      <p:grpSp>
        <p:nvGrpSpPr>
          <p:cNvPr id="193" name="Group 192"/>
          <p:cNvGrpSpPr/>
          <p:nvPr/>
        </p:nvGrpSpPr>
        <p:grpSpPr>
          <a:xfrm>
            <a:off x="9189664" y="2536976"/>
            <a:ext cx="831564" cy="1292914"/>
            <a:chOff x="215942" y="2448111"/>
            <a:chExt cx="831564" cy="1292914"/>
          </a:xfrm>
        </p:grpSpPr>
        <p:grpSp>
          <p:nvGrpSpPr>
            <p:cNvPr id="194" name="Group 193"/>
            <p:cNvGrpSpPr/>
            <p:nvPr/>
          </p:nvGrpSpPr>
          <p:grpSpPr>
            <a:xfrm>
              <a:off x="215942" y="2448111"/>
              <a:ext cx="831564" cy="1292914"/>
              <a:chOff x="457108" y="2457416"/>
              <a:chExt cx="609497" cy="947645"/>
            </a:xfrm>
            <a:gradFill flip="none" rotWithShape="1">
              <a:gsLst>
                <a:gs pos="57000">
                  <a:srgbClr val="227CCF"/>
                </a:gs>
                <a:gs pos="0">
                  <a:schemeClr val="accent1"/>
                </a:gs>
                <a:gs pos="100000">
                  <a:srgbClr val="8ED2ED"/>
                </a:gs>
              </a:gsLst>
              <a:lin ang="16200000" scaled="1"/>
              <a:tileRect/>
            </a:gradFill>
            <a:effectLst>
              <a:outerShdw blurRad="76200" dir="5400000" sy="23000" kx="1200000" algn="br" rotWithShape="0">
                <a:prstClr val="black">
                  <a:alpha val="22000"/>
                </a:prstClr>
              </a:outerShdw>
            </a:effectLst>
          </p:grpSpPr>
          <p:sp>
            <p:nvSpPr>
              <p:cNvPr id="197" name="Oval 196"/>
              <p:cNvSpPr/>
              <p:nvPr/>
            </p:nvSpPr>
            <p:spPr>
              <a:xfrm>
                <a:off x="457108" y="2457416"/>
                <a:ext cx="609497" cy="60949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98" name="Isosceles Triangle 197"/>
              <p:cNvSpPr/>
              <p:nvPr/>
            </p:nvSpPr>
            <p:spPr>
              <a:xfrm flipV="1">
                <a:off x="522103" y="2925234"/>
                <a:ext cx="481899" cy="479827"/>
              </a:xfrm>
              <a:prstGeom prst="triangl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195" name="Oval 194"/>
            <p:cNvSpPr/>
            <p:nvPr/>
          </p:nvSpPr>
          <p:spPr>
            <a:xfrm>
              <a:off x="269049" y="2505990"/>
              <a:ext cx="705296" cy="705295"/>
            </a:xfrm>
            <a:prstGeom prst="ellipse">
              <a:avLst/>
            </a:prstGeom>
            <a:gradFill>
              <a:gsLst>
                <a:gs pos="0">
                  <a:schemeClr val="accent1">
                    <a:lumMod val="20000"/>
                    <a:lumOff val="80000"/>
                  </a:schemeClr>
                </a:gs>
                <a:gs pos="100000">
                  <a:schemeClr val="bg1"/>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en-US" sz="1100" b="1" dirty="0">
                <a:solidFill>
                  <a:srgbClr val="000000"/>
                </a:solidFill>
              </a:endParaRPr>
            </a:p>
          </p:txBody>
        </p:sp>
        <p:sp>
          <p:nvSpPr>
            <p:cNvPr id="196" name="TextBox 195"/>
            <p:cNvSpPr txBox="1"/>
            <p:nvPr/>
          </p:nvSpPr>
          <p:spPr>
            <a:xfrm>
              <a:off x="340619" y="2708219"/>
              <a:ext cx="550151" cy="307777"/>
            </a:xfrm>
            <a:prstGeom prst="rect">
              <a:avLst/>
            </a:prstGeom>
            <a:noFill/>
          </p:spPr>
          <p:txBody>
            <a:bodyPr wrap="none" rtlCol="0">
              <a:spAutoFit/>
            </a:bodyPr>
            <a:lstStyle/>
            <a:p>
              <a:pPr>
                <a:defRPr/>
              </a:pPr>
              <a:r>
                <a:rPr lang="en-US" sz="1400" b="1" dirty="0" smtClean="0">
                  <a:solidFill>
                    <a:srgbClr val="000000"/>
                  </a:solidFill>
                </a:rPr>
                <a:t>2016</a:t>
              </a:r>
              <a:endParaRPr lang="en-US" sz="1400" b="1" dirty="0">
                <a:solidFill>
                  <a:srgbClr val="000000"/>
                </a:solidFill>
              </a:endParaRPr>
            </a:p>
          </p:txBody>
        </p:sp>
      </p:grpSp>
      <p:grpSp>
        <p:nvGrpSpPr>
          <p:cNvPr id="199" name="Group 198"/>
          <p:cNvGrpSpPr/>
          <p:nvPr/>
        </p:nvGrpSpPr>
        <p:grpSpPr>
          <a:xfrm>
            <a:off x="3442503" y="2536976"/>
            <a:ext cx="831564" cy="1292914"/>
            <a:chOff x="215942" y="2448111"/>
            <a:chExt cx="831564" cy="1292914"/>
          </a:xfrm>
        </p:grpSpPr>
        <p:grpSp>
          <p:nvGrpSpPr>
            <p:cNvPr id="200" name="Group 199"/>
            <p:cNvGrpSpPr/>
            <p:nvPr/>
          </p:nvGrpSpPr>
          <p:grpSpPr>
            <a:xfrm>
              <a:off x="215942" y="2448111"/>
              <a:ext cx="831564" cy="1292914"/>
              <a:chOff x="457108" y="2457416"/>
              <a:chExt cx="609497" cy="947645"/>
            </a:xfrm>
            <a:gradFill flip="none" rotWithShape="1">
              <a:gsLst>
                <a:gs pos="57000">
                  <a:srgbClr val="227CCF"/>
                </a:gs>
                <a:gs pos="0">
                  <a:schemeClr val="accent1"/>
                </a:gs>
                <a:gs pos="100000">
                  <a:srgbClr val="8ED2ED"/>
                </a:gs>
              </a:gsLst>
              <a:lin ang="16200000" scaled="1"/>
              <a:tileRect/>
            </a:gradFill>
            <a:effectLst>
              <a:outerShdw blurRad="76200" dir="5400000" sy="23000" kx="1200000" algn="br" rotWithShape="0">
                <a:prstClr val="black">
                  <a:alpha val="22000"/>
                </a:prstClr>
              </a:outerShdw>
            </a:effectLst>
          </p:grpSpPr>
          <p:sp>
            <p:nvSpPr>
              <p:cNvPr id="203" name="Oval 202"/>
              <p:cNvSpPr/>
              <p:nvPr/>
            </p:nvSpPr>
            <p:spPr>
              <a:xfrm>
                <a:off x="457108" y="2457416"/>
                <a:ext cx="609497" cy="609497"/>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04" name="Isosceles Triangle 203"/>
              <p:cNvSpPr/>
              <p:nvPr/>
            </p:nvSpPr>
            <p:spPr>
              <a:xfrm flipV="1">
                <a:off x="522103" y="2925234"/>
                <a:ext cx="481899" cy="479827"/>
              </a:xfrm>
              <a:prstGeom prst="triangl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201" name="Oval 200"/>
            <p:cNvSpPr/>
            <p:nvPr/>
          </p:nvSpPr>
          <p:spPr>
            <a:xfrm>
              <a:off x="269049" y="2505990"/>
              <a:ext cx="705296" cy="705295"/>
            </a:xfrm>
            <a:prstGeom prst="ellipse">
              <a:avLst/>
            </a:prstGeom>
            <a:gradFill>
              <a:gsLst>
                <a:gs pos="0">
                  <a:schemeClr val="accent1">
                    <a:lumMod val="20000"/>
                    <a:lumOff val="80000"/>
                  </a:schemeClr>
                </a:gs>
                <a:gs pos="100000">
                  <a:schemeClr val="bg1"/>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defRPr/>
              </a:pPr>
              <a:endParaRPr lang="en-US" sz="1100" b="1" dirty="0">
                <a:solidFill>
                  <a:srgbClr val="000000"/>
                </a:solidFill>
              </a:endParaRPr>
            </a:p>
          </p:txBody>
        </p:sp>
        <p:sp>
          <p:nvSpPr>
            <p:cNvPr id="202" name="TextBox 201"/>
            <p:cNvSpPr txBox="1"/>
            <p:nvPr/>
          </p:nvSpPr>
          <p:spPr>
            <a:xfrm>
              <a:off x="340619" y="2708219"/>
              <a:ext cx="550151" cy="307777"/>
            </a:xfrm>
            <a:prstGeom prst="rect">
              <a:avLst/>
            </a:prstGeom>
            <a:noFill/>
          </p:spPr>
          <p:txBody>
            <a:bodyPr wrap="none" rtlCol="0">
              <a:spAutoFit/>
            </a:bodyPr>
            <a:lstStyle/>
            <a:p>
              <a:pPr>
                <a:defRPr/>
              </a:pPr>
              <a:r>
                <a:rPr lang="en-US" sz="1400" b="1" dirty="0" smtClean="0">
                  <a:solidFill>
                    <a:srgbClr val="000000"/>
                  </a:solidFill>
                </a:rPr>
                <a:t>2012</a:t>
              </a:r>
              <a:endParaRPr lang="en-US" sz="1400" b="1" dirty="0">
                <a:solidFill>
                  <a:srgbClr val="000000"/>
                </a:solidFill>
              </a:endParaRPr>
            </a:p>
          </p:txBody>
        </p:sp>
      </p:grpSp>
    </p:spTree>
    <p:extLst>
      <p:ext uri="{BB962C8B-B14F-4D97-AF65-F5344CB8AC3E}">
        <p14:creationId xmlns:p14="http://schemas.microsoft.com/office/powerpoint/2010/main" val="476785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783771"/>
            <a:ext cx="12192000" cy="5535561"/>
          </a:xfrm>
          <a:prstGeom prst="rect">
            <a:avLst/>
          </a:prstGeom>
          <a:gradFill>
            <a:gsLst>
              <a:gs pos="0">
                <a:schemeClr val="bg1"/>
              </a:gs>
              <a:gs pos="100000">
                <a:schemeClr val="bg1">
                  <a:lumMod val="85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ounded Rectangle 50"/>
          <p:cNvSpPr/>
          <p:nvPr/>
        </p:nvSpPr>
        <p:spPr>
          <a:xfrm>
            <a:off x="660148" y="939268"/>
            <a:ext cx="10794851" cy="372801"/>
          </a:xfrm>
          <a:prstGeom prst="round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atin typeface="+mj-lt"/>
            </a:endParaRPr>
          </a:p>
        </p:txBody>
      </p:sp>
      <p:sp>
        <p:nvSpPr>
          <p:cNvPr id="2" name="Title 1"/>
          <p:cNvSpPr>
            <a:spLocks noGrp="1"/>
          </p:cNvSpPr>
          <p:nvPr>
            <p:ph type="title"/>
          </p:nvPr>
        </p:nvSpPr>
        <p:spPr/>
        <p:txBody>
          <a:bodyPr vert="horz" wrap="square" lIns="91440" tIns="45720" rIns="91440" bIns="45720" rtlCol="0" anchor="ctr">
            <a:noAutofit/>
          </a:bodyPr>
          <a:lstStyle/>
          <a:p>
            <a:pPr defTabSz="1207282"/>
            <a:r>
              <a:rPr lang="en-US" sz="2400" dirty="0">
                <a:solidFill>
                  <a:sysClr val="window" lastClr="FFFFFF"/>
                </a:solidFill>
                <a:latin typeface="Calibri" panose="020F0502020204030204" pitchFamily="34" charset="0"/>
              </a:rPr>
              <a:t>Service Landscape - CDSS</a:t>
            </a:r>
          </a:p>
        </p:txBody>
      </p:sp>
      <p:sp>
        <p:nvSpPr>
          <p:cNvPr id="12" name="Rounded Rectangle 11"/>
          <p:cNvSpPr/>
          <p:nvPr/>
        </p:nvSpPr>
        <p:spPr>
          <a:xfrm>
            <a:off x="660149" y="939268"/>
            <a:ext cx="10794850" cy="372801"/>
          </a:xfrm>
          <a:prstGeom prst="roundRect">
            <a:avLst/>
          </a:prstGeom>
          <a:gradFill flip="none" rotWithShape="1">
            <a:gsLst>
              <a:gs pos="0">
                <a:srgbClr val="00B0F0"/>
              </a:gs>
              <a:gs pos="100000">
                <a:schemeClr val="accent1">
                  <a:lumMod val="5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mj-lt"/>
              </a:rPr>
              <a:t>Team size of ~70+ with offshore leverage of over </a:t>
            </a:r>
            <a:r>
              <a:rPr lang="en-US" sz="1600" dirty="0" smtClean="0">
                <a:latin typeface="+mj-lt"/>
              </a:rPr>
              <a:t>95</a:t>
            </a:r>
            <a:r>
              <a:rPr lang="en-US" sz="1600" dirty="0">
                <a:latin typeface="+mj-lt"/>
              </a:rPr>
              <a:t>%</a:t>
            </a:r>
          </a:p>
        </p:txBody>
      </p:sp>
      <p:grpSp>
        <p:nvGrpSpPr>
          <p:cNvPr id="10" name="Group 9"/>
          <p:cNvGrpSpPr/>
          <p:nvPr/>
        </p:nvGrpSpPr>
        <p:grpSpPr>
          <a:xfrm>
            <a:off x="0" y="5558138"/>
            <a:ext cx="12192000" cy="717831"/>
            <a:chOff x="0" y="5558138"/>
            <a:chExt cx="12192000" cy="717831"/>
          </a:xfrm>
        </p:grpSpPr>
        <p:sp>
          <p:nvSpPr>
            <p:cNvPr id="3" name="Rectangle 2"/>
            <p:cNvSpPr/>
            <p:nvPr/>
          </p:nvSpPr>
          <p:spPr>
            <a:xfrm>
              <a:off x="0" y="5558138"/>
              <a:ext cx="12192000" cy="71783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31"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540" y="5723830"/>
              <a:ext cx="952500" cy="37147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888" y="5619751"/>
              <a:ext cx="1047750" cy="580159"/>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358" y="5757167"/>
              <a:ext cx="1085850" cy="3048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6960" y="5767909"/>
              <a:ext cx="1426352" cy="283316"/>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5210" y="5728134"/>
              <a:ext cx="886215" cy="362866"/>
            </a:xfrm>
            <a:prstGeom prst="rect">
              <a:avLst/>
            </a:prstGeom>
          </p:spPr>
        </p:pic>
        <p:pic>
          <p:nvPicPr>
            <p:cNvPr id="36" name="Picture 35"/>
            <p:cNvPicPr>
              <a:picLocks noChangeAspect="1"/>
            </p:cNvPicPr>
            <p:nvPr/>
          </p:nvPicPr>
          <p:blipFill rotWithShape="1">
            <a:blip r:embed="rId7"/>
            <a:srcRect l="62574" t="58640" r="14483" b="30514"/>
            <a:stretch/>
          </p:blipFill>
          <p:spPr>
            <a:xfrm>
              <a:off x="232457" y="5780560"/>
              <a:ext cx="970833" cy="258014"/>
            </a:xfrm>
            <a:prstGeom prst="rect">
              <a:avLst/>
            </a:prstGeom>
          </p:spPr>
        </p:pic>
        <p:pic>
          <p:nvPicPr>
            <p:cNvPr id="37" name="Picture 36"/>
            <p:cNvPicPr>
              <a:picLocks noChangeAspect="1"/>
            </p:cNvPicPr>
            <p:nvPr/>
          </p:nvPicPr>
          <p:blipFill rotWithShape="1">
            <a:blip r:embed="rId8"/>
            <a:srcRect l="73943" t="60846" r="14482" b="27757"/>
            <a:stretch/>
          </p:blipFill>
          <p:spPr>
            <a:xfrm>
              <a:off x="2318140" y="5673946"/>
              <a:ext cx="851276" cy="471242"/>
            </a:xfrm>
            <a:prstGeom prst="rect">
              <a:avLst/>
            </a:prstGeom>
          </p:spPr>
        </p:pic>
        <p:pic>
          <p:nvPicPr>
            <p:cNvPr id="39" name="Picture 3"/>
            <p:cNvPicPr>
              <a:picLocks noChangeAspect="1" noChangeArrowheads="1"/>
            </p:cNvPicPr>
            <p:nvPr/>
          </p:nvPicPr>
          <p:blipFill rotWithShape="1">
            <a:blip r:embed="rId9">
              <a:extLst>
                <a:ext uri="{28A0092B-C50C-407E-A947-70E740481C1C}">
                  <a14:useLocalDpi xmlns:a14="http://schemas.microsoft.com/office/drawing/2010/main" val="0"/>
                </a:ext>
              </a:extLst>
            </a:blip>
            <a:srcRect l="62033" t="89077"/>
            <a:stretch/>
          </p:blipFill>
          <p:spPr bwMode="auto">
            <a:xfrm>
              <a:off x="9647271" y="5754950"/>
              <a:ext cx="1182365" cy="309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02970" y="5797478"/>
              <a:ext cx="1062770" cy="224178"/>
            </a:xfrm>
            <a:prstGeom prst="rect">
              <a:avLst/>
            </a:prstGeom>
          </p:spPr>
        </p:pic>
        <p:pic>
          <p:nvPicPr>
            <p:cNvPr id="44" name="Picture 43"/>
            <p:cNvPicPr>
              <a:picLocks noChangeAspect="1"/>
            </p:cNvPicPr>
            <p:nvPr/>
          </p:nvPicPr>
          <p:blipFill rotWithShape="1">
            <a:blip r:embed="rId11" cstate="print">
              <a:extLst>
                <a:ext uri="{28A0092B-C50C-407E-A947-70E740481C1C}">
                  <a14:useLocalDpi xmlns:a14="http://schemas.microsoft.com/office/drawing/2010/main" val="0"/>
                </a:ext>
              </a:extLst>
            </a:blip>
            <a:srcRect l="50336"/>
            <a:stretch/>
          </p:blipFill>
          <p:spPr>
            <a:xfrm>
              <a:off x="8717015" y="5727080"/>
              <a:ext cx="805596" cy="364974"/>
            </a:xfrm>
            <a:prstGeom prst="rect">
              <a:avLst/>
            </a:prstGeom>
          </p:spPr>
        </p:pic>
        <p:pic>
          <p:nvPicPr>
            <p:cNvPr id="46" name="Picture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54911" y="5680724"/>
              <a:ext cx="1360690" cy="457686"/>
            </a:xfrm>
            <a:prstGeom prst="rect">
              <a:avLst/>
            </a:prstGeom>
          </p:spPr>
        </p:pic>
      </p:grpSp>
      <p:sp>
        <p:nvSpPr>
          <p:cNvPr id="4" name="Rectangle 3"/>
          <p:cNvSpPr/>
          <p:nvPr/>
        </p:nvSpPr>
        <p:spPr>
          <a:xfrm>
            <a:off x="9078512" y="2298159"/>
            <a:ext cx="2377337" cy="1603389"/>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dirty="0">
              <a:latin typeface="+mj-lt"/>
            </a:endParaRPr>
          </a:p>
        </p:txBody>
      </p:sp>
      <p:sp>
        <p:nvSpPr>
          <p:cNvPr id="5" name="Rectangle 4"/>
          <p:cNvSpPr/>
          <p:nvPr/>
        </p:nvSpPr>
        <p:spPr>
          <a:xfrm>
            <a:off x="1467762" y="2298159"/>
            <a:ext cx="2366098" cy="1603389"/>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Rectangle 5"/>
          <p:cNvSpPr/>
          <p:nvPr/>
        </p:nvSpPr>
        <p:spPr>
          <a:xfrm>
            <a:off x="6528103" y="2298160"/>
            <a:ext cx="2369140" cy="160339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 name="Rectangle 6"/>
          <p:cNvSpPr/>
          <p:nvPr/>
        </p:nvSpPr>
        <p:spPr>
          <a:xfrm>
            <a:off x="3999897" y="2298158"/>
            <a:ext cx="2371146" cy="1602353"/>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Rectangle 19"/>
          <p:cNvSpPr/>
          <p:nvPr/>
        </p:nvSpPr>
        <p:spPr>
          <a:xfrm>
            <a:off x="9100250" y="3984980"/>
            <a:ext cx="2350093" cy="144545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ctr">
              <a:buFont typeface="Arial" panose="020B0604020202020204" pitchFamily="34" charset="0"/>
              <a:buChar char="•"/>
            </a:pPr>
            <a:endParaRPr lang="en-US">
              <a:latin typeface="+mj-lt"/>
            </a:endParaRPr>
          </a:p>
        </p:txBody>
      </p:sp>
      <p:sp>
        <p:nvSpPr>
          <p:cNvPr id="21" name="Rectangle 20"/>
          <p:cNvSpPr/>
          <p:nvPr/>
        </p:nvSpPr>
        <p:spPr>
          <a:xfrm>
            <a:off x="1457468" y="3984980"/>
            <a:ext cx="2368100" cy="144545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Rectangle 21"/>
          <p:cNvSpPr/>
          <p:nvPr/>
        </p:nvSpPr>
        <p:spPr>
          <a:xfrm>
            <a:off x="6524948" y="3984980"/>
            <a:ext cx="2372294" cy="144545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1" indent="-171450">
              <a:spcBef>
                <a:spcPct val="0"/>
              </a:spcBef>
              <a:spcAft>
                <a:spcPct val="15000"/>
              </a:spcAft>
              <a:buFont typeface="Wingdings" panose="05000000000000000000" pitchFamily="2" charset="2"/>
              <a:buChar char="§"/>
            </a:pPr>
            <a:r>
              <a:rPr lang="en-US" sz="1200" dirty="0">
                <a:solidFill>
                  <a:schemeClr val="tx1"/>
                </a:solidFill>
                <a:latin typeface="+mj-lt"/>
              </a:rPr>
              <a:t>18000+ minutes of ILT / VILT </a:t>
            </a:r>
            <a:endParaRPr lang="en-US" sz="1200" dirty="0" smtClean="0">
              <a:solidFill>
                <a:schemeClr val="tx1"/>
              </a:solidFill>
              <a:latin typeface="+mj-lt"/>
            </a:endParaRPr>
          </a:p>
          <a:p>
            <a:pPr marL="171450" lvl="1" indent="-171450">
              <a:spcBef>
                <a:spcPct val="0"/>
              </a:spcBef>
              <a:spcAft>
                <a:spcPct val="15000"/>
              </a:spcAft>
              <a:buFont typeface="Wingdings" panose="05000000000000000000" pitchFamily="2" charset="2"/>
              <a:buChar char="§"/>
            </a:pPr>
            <a:r>
              <a:rPr lang="en-US" sz="1200" dirty="0" smtClean="0">
                <a:solidFill>
                  <a:schemeClr val="tx1"/>
                </a:solidFill>
                <a:latin typeface="+mj-lt"/>
              </a:rPr>
              <a:t> </a:t>
            </a:r>
            <a:r>
              <a:rPr lang="en-US" sz="1200" dirty="0">
                <a:solidFill>
                  <a:schemeClr val="tx1"/>
                </a:solidFill>
                <a:latin typeface="+mj-lt"/>
              </a:rPr>
              <a:t>400+ </a:t>
            </a:r>
            <a:r>
              <a:rPr lang="en-US" sz="1200" dirty="0" err="1">
                <a:solidFill>
                  <a:schemeClr val="tx1"/>
                </a:solidFill>
                <a:latin typeface="+mj-lt"/>
              </a:rPr>
              <a:t>CASpedia</a:t>
            </a:r>
            <a:r>
              <a:rPr lang="en-US" sz="1200" dirty="0">
                <a:solidFill>
                  <a:schemeClr val="tx1"/>
                </a:solidFill>
                <a:latin typeface="+mj-lt"/>
              </a:rPr>
              <a:t> Pages </a:t>
            </a:r>
            <a:endParaRPr lang="en-US" sz="1200" dirty="0" smtClean="0">
              <a:solidFill>
                <a:schemeClr val="tx1"/>
              </a:solidFill>
              <a:latin typeface="+mj-lt"/>
            </a:endParaRPr>
          </a:p>
          <a:p>
            <a:pPr marL="171450" lvl="1" indent="-171450">
              <a:spcBef>
                <a:spcPct val="0"/>
              </a:spcBef>
              <a:spcAft>
                <a:spcPct val="15000"/>
              </a:spcAft>
              <a:buFont typeface="Wingdings" panose="05000000000000000000" pitchFamily="2" charset="2"/>
              <a:buChar char="§"/>
            </a:pPr>
            <a:r>
              <a:rPr lang="en-US" sz="1200" dirty="0" smtClean="0">
                <a:solidFill>
                  <a:schemeClr val="tx1"/>
                </a:solidFill>
                <a:latin typeface="+mj-lt"/>
              </a:rPr>
              <a:t> </a:t>
            </a:r>
            <a:r>
              <a:rPr lang="en-US" sz="1200" dirty="0">
                <a:solidFill>
                  <a:schemeClr val="tx1"/>
                </a:solidFill>
                <a:latin typeface="+mj-lt"/>
              </a:rPr>
              <a:t>2000+ Minutes of WBT</a:t>
            </a:r>
          </a:p>
        </p:txBody>
      </p:sp>
      <p:sp>
        <p:nvSpPr>
          <p:cNvPr id="23" name="Rectangle 22"/>
          <p:cNvSpPr/>
          <p:nvPr/>
        </p:nvSpPr>
        <p:spPr>
          <a:xfrm>
            <a:off x="4012747" y="3984980"/>
            <a:ext cx="2358296" cy="1445451"/>
          </a:xfrm>
          <a:prstGeom prst="rect">
            <a:avLst/>
          </a:prstGeom>
          <a:solidFill>
            <a:schemeClr val="accent1">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1" indent="-171450">
              <a:spcBef>
                <a:spcPct val="0"/>
              </a:spcBef>
              <a:spcAft>
                <a:spcPct val="15000"/>
              </a:spcAft>
              <a:buFont typeface="Wingdings" panose="05000000000000000000" pitchFamily="2" charset="2"/>
              <a:buChar char="§"/>
            </a:pPr>
            <a:r>
              <a:rPr lang="en-US" sz="1200" dirty="0">
                <a:solidFill>
                  <a:schemeClr val="tx1"/>
                </a:solidFill>
                <a:latin typeface="+mj-lt"/>
              </a:rPr>
              <a:t>97000+ tickets </a:t>
            </a:r>
            <a:r>
              <a:rPr lang="en-US" sz="1200" dirty="0" smtClean="0">
                <a:solidFill>
                  <a:schemeClr val="tx1"/>
                </a:solidFill>
                <a:latin typeface="+mj-lt"/>
              </a:rPr>
              <a:t>resolved</a:t>
            </a:r>
          </a:p>
          <a:p>
            <a:pPr marL="171450" lvl="1" indent="-171450">
              <a:spcBef>
                <a:spcPct val="0"/>
              </a:spcBef>
              <a:spcAft>
                <a:spcPct val="15000"/>
              </a:spcAft>
              <a:buFont typeface="Wingdings" panose="05000000000000000000" pitchFamily="2" charset="2"/>
              <a:buChar char="§"/>
            </a:pPr>
            <a:r>
              <a:rPr lang="en-US" sz="1200" dirty="0" smtClean="0">
                <a:solidFill>
                  <a:schemeClr val="tx1"/>
                </a:solidFill>
                <a:latin typeface="+mj-lt"/>
              </a:rPr>
              <a:t>44000+ Service Requests</a:t>
            </a:r>
          </a:p>
          <a:p>
            <a:pPr marL="171450" lvl="1" indent="-171450">
              <a:spcBef>
                <a:spcPct val="0"/>
              </a:spcBef>
              <a:spcAft>
                <a:spcPct val="15000"/>
              </a:spcAft>
              <a:buFont typeface="Wingdings" panose="05000000000000000000" pitchFamily="2" charset="2"/>
              <a:buChar char="§"/>
            </a:pPr>
            <a:r>
              <a:rPr lang="en-US" sz="1200" dirty="0" smtClean="0">
                <a:solidFill>
                  <a:schemeClr val="tx1"/>
                </a:solidFill>
                <a:latin typeface="+mj-lt"/>
              </a:rPr>
              <a:t>12000+ Monitoring Items</a:t>
            </a:r>
          </a:p>
          <a:p>
            <a:pPr marL="171450" lvl="1" indent="-171450">
              <a:spcBef>
                <a:spcPct val="0"/>
              </a:spcBef>
              <a:spcAft>
                <a:spcPct val="15000"/>
              </a:spcAft>
              <a:buFont typeface="Wingdings" panose="05000000000000000000" pitchFamily="2" charset="2"/>
              <a:buChar char="§"/>
            </a:pPr>
            <a:r>
              <a:rPr lang="en-US" sz="1200" dirty="0" smtClean="0">
                <a:solidFill>
                  <a:schemeClr val="tx1"/>
                </a:solidFill>
                <a:latin typeface="+mj-lt"/>
              </a:rPr>
              <a:t>750</a:t>
            </a:r>
            <a:r>
              <a:rPr lang="en-US" sz="1200" dirty="0">
                <a:solidFill>
                  <a:schemeClr val="tx1"/>
                </a:solidFill>
                <a:latin typeface="+mj-lt"/>
              </a:rPr>
              <a:t>+ Knowledge articles created/ </a:t>
            </a:r>
            <a:r>
              <a:rPr lang="en-US" sz="1200" dirty="0" smtClean="0">
                <a:solidFill>
                  <a:schemeClr val="tx1"/>
                </a:solidFill>
                <a:latin typeface="+mj-lt"/>
              </a:rPr>
              <a:t>updated</a:t>
            </a:r>
          </a:p>
          <a:p>
            <a:pPr marL="171450" lvl="1" indent="-171450">
              <a:spcBef>
                <a:spcPct val="0"/>
              </a:spcBef>
              <a:spcAft>
                <a:spcPct val="15000"/>
              </a:spcAft>
              <a:buFont typeface="Wingdings" panose="05000000000000000000" pitchFamily="2" charset="2"/>
              <a:buChar char="§"/>
            </a:pPr>
            <a:r>
              <a:rPr lang="en-US" sz="1200" dirty="0" smtClean="0">
                <a:solidFill>
                  <a:schemeClr val="tx1"/>
                </a:solidFill>
                <a:latin typeface="+mj-lt"/>
              </a:rPr>
              <a:t>10000</a:t>
            </a:r>
            <a:r>
              <a:rPr lang="en-US" sz="1200" dirty="0">
                <a:solidFill>
                  <a:schemeClr val="tx1"/>
                </a:solidFill>
                <a:latin typeface="+mj-lt"/>
              </a:rPr>
              <a:t>+ unique users serviced</a:t>
            </a:r>
          </a:p>
          <a:p>
            <a:pPr marL="171450" lvl="1" indent="-171450" defTabSz="533400">
              <a:spcBef>
                <a:spcPct val="0"/>
              </a:spcBef>
              <a:spcAft>
                <a:spcPct val="15000"/>
              </a:spcAft>
              <a:buFont typeface="Wingdings" panose="05000000000000000000" pitchFamily="2" charset="2"/>
              <a:buChar char="§"/>
            </a:pPr>
            <a:endParaRPr lang="en-US" sz="1200" dirty="0">
              <a:solidFill>
                <a:schemeClr val="tx1"/>
              </a:solidFill>
              <a:latin typeface="+mj-lt"/>
            </a:endParaRPr>
          </a:p>
        </p:txBody>
      </p:sp>
      <p:sp>
        <p:nvSpPr>
          <p:cNvPr id="26" name="TextBox 25"/>
          <p:cNvSpPr txBox="1"/>
          <p:nvPr/>
        </p:nvSpPr>
        <p:spPr>
          <a:xfrm>
            <a:off x="1450434" y="3984980"/>
            <a:ext cx="2083455" cy="1384995"/>
          </a:xfrm>
          <a:prstGeom prst="rect">
            <a:avLst/>
          </a:prstGeom>
          <a:noFill/>
        </p:spPr>
        <p:txBody>
          <a:bodyPr wrap="square" rtlCol="0">
            <a:spAutoFit/>
          </a:bodyPr>
          <a:lstStyle>
            <a:defPPr>
              <a:defRPr lang="en-US"/>
            </a:defPPr>
            <a:lvl1pPr>
              <a:defRPr sz="1000" b="1"/>
            </a:lvl1pPr>
          </a:lstStyle>
          <a:p>
            <a:pPr marL="171450" lvl="1" indent="-171450">
              <a:buFont typeface="Wingdings" panose="05000000000000000000" pitchFamily="2" charset="2"/>
              <a:buChar char="§"/>
            </a:pPr>
            <a:r>
              <a:rPr lang="en-US" sz="1200" dirty="0">
                <a:latin typeface="+mj-lt"/>
              </a:rPr>
              <a:t>Involved in ~75+ Releases </a:t>
            </a:r>
            <a:r>
              <a:rPr lang="en-US" sz="1200" dirty="0" smtClean="0">
                <a:latin typeface="+mj-lt"/>
              </a:rPr>
              <a:t>/ Change </a:t>
            </a:r>
            <a:r>
              <a:rPr lang="en-US" sz="1200" dirty="0">
                <a:latin typeface="+mj-lt"/>
              </a:rPr>
              <a:t>Controls /</a:t>
            </a:r>
            <a:r>
              <a:rPr lang="en-US" sz="1200" dirty="0" smtClean="0">
                <a:latin typeface="+mj-lt"/>
              </a:rPr>
              <a:t> </a:t>
            </a:r>
            <a:r>
              <a:rPr lang="en-US" sz="1200" dirty="0">
                <a:latin typeface="+mj-lt"/>
              </a:rPr>
              <a:t>Patches</a:t>
            </a:r>
          </a:p>
          <a:p>
            <a:pPr marL="171450" lvl="1" indent="-171450">
              <a:buFont typeface="Wingdings" panose="05000000000000000000" pitchFamily="2" charset="2"/>
              <a:buChar char="§"/>
            </a:pPr>
            <a:r>
              <a:rPr lang="en-US" sz="1200" dirty="0" smtClean="0">
                <a:latin typeface="+mj-lt"/>
              </a:rPr>
              <a:t>17000</a:t>
            </a:r>
            <a:r>
              <a:rPr lang="en-US" sz="1200" dirty="0">
                <a:latin typeface="+mj-lt"/>
              </a:rPr>
              <a:t>+ Test Case </a:t>
            </a:r>
            <a:r>
              <a:rPr lang="en-US" sz="1200" dirty="0" smtClean="0">
                <a:latin typeface="+mj-lt"/>
              </a:rPr>
              <a:t>Authoring</a:t>
            </a:r>
          </a:p>
          <a:p>
            <a:pPr marL="171450" lvl="1" indent="-171450">
              <a:buFont typeface="Wingdings" panose="05000000000000000000" pitchFamily="2" charset="2"/>
              <a:buChar char="§"/>
            </a:pPr>
            <a:r>
              <a:rPr lang="en-US" sz="1200" dirty="0" smtClean="0">
                <a:latin typeface="+mj-lt"/>
              </a:rPr>
              <a:t>2000</a:t>
            </a:r>
            <a:r>
              <a:rPr lang="en-US" sz="1200" dirty="0">
                <a:latin typeface="+mj-lt"/>
              </a:rPr>
              <a:t>+ Test </a:t>
            </a:r>
            <a:r>
              <a:rPr lang="en-US" sz="1200" dirty="0" smtClean="0">
                <a:latin typeface="+mj-lt"/>
              </a:rPr>
              <a:t>Objectives</a:t>
            </a:r>
          </a:p>
          <a:p>
            <a:pPr marL="171450" lvl="1" indent="-171450">
              <a:buFont typeface="Wingdings" panose="05000000000000000000" pitchFamily="2" charset="2"/>
              <a:buChar char="§"/>
            </a:pPr>
            <a:r>
              <a:rPr lang="en-US" sz="1200" dirty="0" smtClean="0">
                <a:latin typeface="+mj-lt"/>
              </a:rPr>
              <a:t>22000</a:t>
            </a:r>
            <a:r>
              <a:rPr lang="en-US" sz="1200" dirty="0">
                <a:latin typeface="+mj-lt"/>
              </a:rPr>
              <a:t>+ Test Case Executions</a:t>
            </a:r>
          </a:p>
          <a:p>
            <a:pPr marL="171450" indent="-171450">
              <a:buFont typeface="Wingdings" panose="05000000000000000000" pitchFamily="2" charset="2"/>
              <a:buChar char="§"/>
            </a:pPr>
            <a:endParaRPr lang="en-US" sz="1200" dirty="0">
              <a:latin typeface="+mj-lt"/>
            </a:endParaRPr>
          </a:p>
        </p:txBody>
      </p:sp>
      <p:sp>
        <p:nvSpPr>
          <p:cNvPr id="15" name="TextBox 14"/>
          <p:cNvSpPr txBox="1"/>
          <p:nvPr/>
        </p:nvSpPr>
        <p:spPr>
          <a:xfrm>
            <a:off x="1451629" y="2331890"/>
            <a:ext cx="2303667" cy="1569660"/>
          </a:xfrm>
          <a:prstGeom prst="rect">
            <a:avLst/>
          </a:prstGeom>
          <a:noFill/>
        </p:spPr>
        <p:txBody>
          <a:bodyPr wrap="square" rtlCol="0">
            <a:spAutoFit/>
          </a:bodyPr>
          <a:lstStyle/>
          <a:p>
            <a:pPr marL="171450" indent="-171450">
              <a:buFont typeface="Wingdings" panose="05000000000000000000" pitchFamily="2" charset="2"/>
              <a:buChar char="§"/>
            </a:pPr>
            <a:r>
              <a:rPr lang="en-US" sz="1200" dirty="0" smtClean="0">
                <a:latin typeface="+mj-lt"/>
              </a:rPr>
              <a:t>Test objective creation</a:t>
            </a:r>
          </a:p>
          <a:p>
            <a:pPr marL="171450" indent="-171450">
              <a:buFont typeface="Wingdings" panose="05000000000000000000" pitchFamily="2" charset="2"/>
              <a:buChar char="§"/>
            </a:pPr>
            <a:r>
              <a:rPr lang="en-US" sz="1200" dirty="0" smtClean="0">
                <a:latin typeface="+mj-lt"/>
              </a:rPr>
              <a:t>Test </a:t>
            </a:r>
            <a:r>
              <a:rPr lang="en-US" sz="1200" dirty="0">
                <a:latin typeface="+mj-lt"/>
              </a:rPr>
              <a:t>C</a:t>
            </a:r>
            <a:r>
              <a:rPr lang="en-US" sz="1200" dirty="0" smtClean="0">
                <a:latin typeface="+mj-lt"/>
              </a:rPr>
              <a:t>ase Authority &amp; Acquisition</a:t>
            </a:r>
          </a:p>
          <a:p>
            <a:pPr marL="171450" indent="-171450">
              <a:buFont typeface="Wingdings" panose="05000000000000000000" pitchFamily="2" charset="2"/>
              <a:buChar char="§"/>
            </a:pPr>
            <a:r>
              <a:rPr lang="en-US" sz="1200" dirty="0" smtClean="0">
                <a:latin typeface="+mj-lt"/>
              </a:rPr>
              <a:t>Informal/Exploratory/Sanity </a:t>
            </a:r>
            <a:r>
              <a:rPr lang="en-US" sz="1200" dirty="0">
                <a:latin typeface="+mj-lt"/>
              </a:rPr>
              <a:t>T</a:t>
            </a:r>
            <a:r>
              <a:rPr lang="en-US" sz="1200" dirty="0" smtClean="0">
                <a:latin typeface="+mj-lt"/>
              </a:rPr>
              <a:t>esting</a:t>
            </a:r>
          </a:p>
          <a:p>
            <a:pPr marL="171450" indent="-171450">
              <a:buFont typeface="Wingdings" panose="05000000000000000000" pitchFamily="2" charset="2"/>
              <a:buChar char="§"/>
            </a:pPr>
            <a:r>
              <a:rPr lang="en-US" sz="1200" dirty="0" smtClean="0">
                <a:latin typeface="+mj-lt"/>
              </a:rPr>
              <a:t>Periodic Review</a:t>
            </a:r>
          </a:p>
          <a:p>
            <a:pPr marL="171450" indent="-171450">
              <a:buFont typeface="Wingdings" panose="05000000000000000000" pitchFamily="2" charset="2"/>
              <a:buChar char="§"/>
            </a:pPr>
            <a:r>
              <a:rPr lang="en-US" sz="1200" dirty="0" smtClean="0">
                <a:latin typeface="+mj-lt"/>
              </a:rPr>
              <a:t>Validation Test </a:t>
            </a:r>
            <a:r>
              <a:rPr lang="en-US" sz="1200" dirty="0">
                <a:latin typeface="+mj-lt"/>
              </a:rPr>
              <a:t>M</a:t>
            </a:r>
            <a:r>
              <a:rPr lang="en-US" sz="1200" dirty="0" smtClean="0">
                <a:latin typeface="+mj-lt"/>
              </a:rPr>
              <a:t>gt Services</a:t>
            </a:r>
          </a:p>
          <a:p>
            <a:pPr marL="171450" indent="-171450">
              <a:buFont typeface="Wingdings" panose="05000000000000000000" pitchFamily="2" charset="2"/>
              <a:buChar char="§"/>
            </a:pPr>
            <a:r>
              <a:rPr lang="en-US" sz="1200" dirty="0" smtClean="0">
                <a:latin typeface="+mj-lt"/>
              </a:rPr>
              <a:t>Document Coordination</a:t>
            </a:r>
            <a:endParaRPr lang="en-US" sz="1200" dirty="0">
              <a:latin typeface="+mj-lt"/>
            </a:endParaRPr>
          </a:p>
        </p:txBody>
      </p:sp>
      <p:sp>
        <p:nvSpPr>
          <p:cNvPr id="27" name="TextBox 26"/>
          <p:cNvSpPr txBox="1"/>
          <p:nvPr/>
        </p:nvSpPr>
        <p:spPr>
          <a:xfrm>
            <a:off x="4012747" y="2331890"/>
            <a:ext cx="2135474" cy="1200329"/>
          </a:xfrm>
          <a:prstGeom prst="rect">
            <a:avLst/>
          </a:prstGeom>
          <a:noFill/>
        </p:spPr>
        <p:txBody>
          <a:bodyPr wrap="square" rtlCol="0">
            <a:spAutoFit/>
          </a:bodyPr>
          <a:lstStyle/>
          <a:p>
            <a:pPr marL="171450" indent="-171450">
              <a:buFont typeface="Wingdings" panose="05000000000000000000" pitchFamily="2" charset="2"/>
              <a:buChar char="§"/>
            </a:pPr>
            <a:r>
              <a:rPr lang="en-US" sz="1200" dirty="0" smtClean="0">
                <a:latin typeface="+mj-lt"/>
              </a:rPr>
              <a:t>Incident Management</a:t>
            </a:r>
          </a:p>
          <a:p>
            <a:pPr marL="171450" indent="-171450">
              <a:buFont typeface="Wingdings" panose="05000000000000000000" pitchFamily="2" charset="2"/>
              <a:buChar char="§"/>
            </a:pPr>
            <a:r>
              <a:rPr lang="en-US" sz="1200" dirty="0" smtClean="0">
                <a:latin typeface="+mj-lt"/>
              </a:rPr>
              <a:t>Problem Management</a:t>
            </a:r>
          </a:p>
          <a:p>
            <a:pPr marL="171450" indent="-171450">
              <a:buFont typeface="Wingdings" panose="05000000000000000000" pitchFamily="2" charset="2"/>
              <a:buChar char="§"/>
            </a:pPr>
            <a:r>
              <a:rPr lang="en-US" sz="1200" dirty="0" smtClean="0">
                <a:latin typeface="+mj-lt"/>
              </a:rPr>
              <a:t>Business Process Monitoring</a:t>
            </a:r>
          </a:p>
          <a:p>
            <a:pPr marL="171450" indent="-171450">
              <a:buFont typeface="Wingdings" panose="05000000000000000000" pitchFamily="2" charset="2"/>
              <a:buChar char="§"/>
            </a:pPr>
            <a:r>
              <a:rPr lang="en-US" sz="1200" dirty="0" smtClean="0">
                <a:latin typeface="+mj-lt"/>
              </a:rPr>
              <a:t>Service Requests Management</a:t>
            </a:r>
          </a:p>
          <a:p>
            <a:pPr marL="171450" indent="-171450">
              <a:buFont typeface="Wingdings" panose="05000000000000000000" pitchFamily="2" charset="2"/>
              <a:buChar char="§"/>
            </a:pPr>
            <a:r>
              <a:rPr lang="en-US" sz="1200" dirty="0"/>
              <a:t>Knowledge </a:t>
            </a:r>
            <a:r>
              <a:rPr lang="en-US" sz="1200" dirty="0" smtClean="0"/>
              <a:t>Management</a:t>
            </a:r>
            <a:endParaRPr lang="en-US" sz="1200" dirty="0"/>
          </a:p>
        </p:txBody>
      </p:sp>
      <p:sp>
        <p:nvSpPr>
          <p:cNvPr id="28" name="TextBox 27"/>
          <p:cNvSpPr txBox="1"/>
          <p:nvPr/>
        </p:nvSpPr>
        <p:spPr>
          <a:xfrm>
            <a:off x="6524947" y="2331890"/>
            <a:ext cx="2167720" cy="1384995"/>
          </a:xfrm>
          <a:prstGeom prst="rect">
            <a:avLst/>
          </a:prstGeom>
          <a:noFill/>
        </p:spPr>
        <p:txBody>
          <a:bodyPr wrap="square" rtlCol="0">
            <a:spAutoFit/>
          </a:bodyPr>
          <a:lstStyle/>
          <a:p>
            <a:pPr marL="171450" indent="-171450">
              <a:buFont typeface="Wingdings" panose="05000000000000000000" pitchFamily="2" charset="2"/>
              <a:buChar char="§"/>
            </a:pPr>
            <a:r>
              <a:rPr lang="en-US" sz="1200" dirty="0" smtClean="0"/>
              <a:t>Learning Need Assessment</a:t>
            </a:r>
            <a:endParaRPr lang="en-US" sz="1200" dirty="0"/>
          </a:p>
          <a:p>
            <a:pPr marL="171450" indent="-171450">
              <a:buFont typeface="Wingdings" panose="05000000000000000000" pitchFamily="2" charset="2"/>
              <a:buChar char="§"/>
            </a:pPr>
            <a:r>
              <a:rPr lang="en-US" sz="1200" dirty="0" smtClean="0">
                <a:latin typeface="+mj-lt"/>
              </a:rPr>
              <a:t>Curriculum </a:t>
            </a:r>
            <a:r>
              <a:rPr lang="en-US" sz="1200" dirty="0">
                <a:latin typeface="+mj-lt"/>
              </a:rPr>
              <a:t>&amp; Course </a:t>
            </a:r>
            <a:r>
              <a:rPr lang="en-US" sz="1200" dirty="0" smtClean="0">
                <a:latin typeface="+mj-lt"/>
              </a:rPr>
              <a:t>Design</a:t>
            </a:r>
          </a:p>
          <a:p>
            <a:pPr marL="171450" indent="-171450">
              <a:buFont typeface="Wingdings" panose="05000000000000000000" pitchFamily="2" charset="2"/>
              <a:buChar char="§"/>
            </a:pPr>
            <a:r>
              <a:rPr lang="en-US" sz="1200" dirty="0" smtClean="0">
                <a:latin typeface="+mj-lt"/>
              </a:rPr>
              <a:t>Training Material Development</a:t>
            </a:r>
          </a:p>
          <a:p>
            <a:pPr marL="171450" indent="-171450">
              <a:buFont typeface="Wingdings" panose="05000000000000000000" pitchFamily="2" charset="2"/>
              <a:buChar char="§"/>
            </a:pPr>
            <a:r>
              <a:rPr lang="en-US" sz="1200" dirty="0" smtClean="0">
                <a:latin typeface="+mj-lt"/>
              </a:rPr>
              <a:t>Training Material Maintenance</a:t>
            </a:r>
          </a:p>
          <a:p>
            <a:pPr marL="171450" indent="-171450">
              <a:buFont typeface="Wingdings" panose="05000000000000000000" pitchFamily="2" charset="2"/>
              <a:buChar char="§"/>
            </a:pPr>
            <a:r>
              <a:rPr lang="en-US" sz="1200" dirty="0" smtClean="0">
                <a:latin typeface="+mj-lt"/>
              </a:rPr>
              <a:t>Training Delivery</a:t>
            </a:r>
          </a:p>
        </p:txBody>
      </p:sp>
      <p:sp>
        <p:nvSpPr>
          <p:cNvPr id="29" name="TextBox 28"/>
          <p:cNvSpPr txBox="1"/>
          <p:nvPr/>
        </p:nvSpPr>
        <p:spPr>
          <a:xfrm>
            <a:off x="9083552" y="2331890"/>
            <a:ext cx="2269722" cy="1200329"/>
          </a:xfrm>
          <a:prstGeom prst="rect">
            <a:avLst/>
          </a:prstGeom>
          <a:noFill/>
        </p:spPr>
        <p:txBody>
          <a:bodyPr wrap="square" rtlCol="0">
            <a:spAutoFit/>
          </a:bodyPr>
          <a:lstStyle/>
          <a:p>
            <a:pPr marL="171450" indent="-171450">
              <a:buFont typeface="Wingdings" panose="05000000000000000000" pitchFamily="2" charset="2"/>
              <a:buChar char="§"/>
            </a:pPr>
            <a:r>
              <a:rPr lang="en-US" sz="1200" dirty="0" smtClean="0"/>
              <a:t>Requirements </a:t>
            </a:r>
            <a:r>
              <a:rPr lang="en-US" sz="1200" dirty="0"/>
              <a:t>Gathering &amp; Authoring</a:t>
            </a:r>
          </a:p>
          <a:p>
            <a:pPr marL="171450" indent="-171450">
              <a:buFont typeface="Wingdings" panose="05000000000000000000" pitchFamily="2" charset="2"/>
              <a:buChar char="§"/>
            </a:pPr>
            <a:r>
              <a:rPr lang="en-US" sz="1200" dirty="0" smtClean="0">
                <a:latin typeface="+mj-lt"/>
              </a:rPr>
              <a:t>Business Process Modelling</a:t>
            </a:r>
          </a:p>
          <a:p>
            <a:pPr marL="171450" indent="-171450">
              <a:buFont typeface="Wingdings" panose="05000000000000000000" pitchFamily="2" charset="2"/>
              <a:buChar char="§"/>
            </a:pPr>
            <a:r>
              <a:rPr lang="en-US" sz="1200" dirty="0" smtClean="0">
                <a:latin typeface="+mj-lt"/>
              </a:rPr>
              <a:t>Business Process Maps Creation</a:t>
            </a:r>
          </a:p>
          <a:p>
            <a:pPr marL="171450" indent="-171450">
              <a:buFont typeface="Arial" panose="020B0604020202020204" pitchFamily="34" charset="0"/>
              <a:buChar char="•"/>
            </a:pPr>
            <a:endParaRPr lang="en-US" sz="1200" b="1" dirty="0">
              <a:latin typeface="+mj-lt"/>
            </a:endParaRPr>
          </a:p>
        </p:txBody>
      </p:sp>
      <p:sp>
        <p:nvSpPr>
          <p:cNvPr id="30" name="TextBox 29"/>
          <p:cNvSpPr txBox="1"/>
          <p:nvPr/>
        </p:nvSpPr>
        <p:spPr>
          <a:xfrm>
            <a:off x="9079562" y="3984980"/>
            <a:ext cx="2363746" cy="646331"/>
          </a:xfrm>
          <a:prstGeom prst="rect">
            <a:avLst/>
          </a:prstGeom>
          <a:noFill/>
        </p:spPr>
        <p:txBody>
          <a:bodyPr wrap="square" rtlCol="0">
            <a:spAutoFit/>
          </a:bodyPr>
          <a:lstStyle/>
          <a:p>
            <a:pPr marL="171450" indent="-171450">
              <a:buFont typeface="Wingdings" panose="05000000000000000000" pitchFamily="2" charset="2"/>
              <a:buChar char="§"/>
            </a:pPr>
            <a:r>
              <a:rPr lang="en-US" sz="1200" dirty="0" smtClean="0">
                <a:latin typeface="+mj-lt"/>
              </a:rPr>
              <a:t>Process Maps creation in progress for 14 Expert  Areas identified.</a:t>
            </a:r>
            <a:endParaRPr lang="en-US" sz="1200" b="1" dirty="0">
              <a:latin typeface="+mj-lt"/>
            </a:endParaRPr>
          </a:p>
        </p:txBody>
      </p:sp>
      <p:sp>
        <p:nvSpPr>
          <p:cNvPr id="14" name="Round Same Side Corner Rectangle 13"/>
          <p:cNvSpPr/>
          <p:nvPr/>
        </p:nvSpPr>
        <p:spPr>
          <a:xfrm rot="16200000">
            <a:off x="232911" y="2725398"/>
            <a:ext cx="1602356" cy="747878"/>
          </a:xfrm>
          <a:prstGeom prst="round2Same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Key </a:t>
            </a:r>
            <a:r>
              <a:rPr lang="en-US" sz="1400" b="1" dirty="0" smtClean="0">
                <a:solidFill>
                  <a:schemeClr val="bg1"/>
                </a:solidFill>
              </a:rPr>
              <a:t>Activities</a:t>
            </a:r>
            <a:endParaRPr lang="en-US" sz="1400" b="1" dirty="0">
              <a:solidFill>
                <a:schemeClr val="bg1"/>
              </a:solidFill>
            </a:endParaRPr>
          </a:p>
        </p:txBody>
      </p:sp>
      <p:sp>
        <p:nvSpPr>
          <p:cNvPr id="42" name="Round Same Side Corner Rectangle 41"/>
          <p:cNvSpPr/>
          <p:nvPr/>
        </p:nvSpPr>
        <p:spPr>
          <a:xfrm rot="16200000">
            <a:off x="308159" y="4330561"/>
            <a:ext cx="1451862" cy="747878"/>
          </a:xfrm>
          <a:prstGeom prst="round2Same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Key Facts</a:t>
            </a:r>
          </a:p>
        </p:txBody>
      </p:sp>
      <p:sp>
        <p:nvSpPr>
          <p:cNvPr id="41" name="Rounded Rectangle 40"/>
          <p:cNvSpPr/>
          <p:nvPr/>
        </p:nvSpPr>
        <p:spPr>
          <a:xfrm>
            <a:off x="596247" y="876895"/>
            <a:ext cx="10909953" cy="488842"/>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9083274" y="1688051"/>
            <a:ext cx="2371725" cy="486496"/>
          </a:xfrm>
          <a:prstGeom prst="roundRect">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b="1" dirty="0" smtClean="0">
                <a:solidFill>
                  <a:schemeClr val="bg1"/>
                </a:solidFill>
              </a:rPr>
              <a:t>Business </a:t>
            </a:r>
            <a:r>
              <a:rPr lang="en-US" sz="1400" b="1" dirty="0">
                <a:solidFill>
                  <a:schemeClr val="bg1"/>
                </a:solidFill>
              </a:rPr>
              <a:t>Process Management Service</a:t>
            </a:r>
          </a:p>
        </p:txBody>
      </p:sp>
      <p:sp>
        <p:nvSpPr>
          <p:cNvPr id="54" name="Rounded Rectangle 53"/>
          <p:cNvSpPr/>
          <p:nvPr/>
        </p:nvSpPr>
        <p:spPr>
          <a:xfrm>
            <a:off x="1467762" y="1688051"/>
            <a:ext cx="2369837" cy="486496"/>
          </a:xfrm>
          <a:prstGeom prst="roundRect">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b="1" dirty="0" smtClean="0">
                <a:solidFill>
                  <a:schemeClr val="bg1"/>
                </a:solidFill>
              </a:rPr>
              <a:t>Validation </a:t>
            </a:r>
            <a:r>
              <a:rPr lang="en-US" sz="1400" b="1" dirty="0">
                <a:solidFill>
                  <a:schemeClr val="bg1"/>
                </a:solidFill>
              </a:rPr>
              <a:t>&amp; Testing Center Of Excellence</a:t>
            </a:r>
          </a:p>
        </p:txBody>
      </p:sp>
      <p:sp>
        <p:nvSpPr>
          <p:cNvPr id="55" name="Rounded Rectangle 54"/>
          <p:cNvSpPr/>
          <p:nvPr/>
        </p:nvSpPr>
        <p:spPr>
          <a:xfrm>
            <a:off x="6527266" y="1688051"/>
            <a:ext cx="2369976" cy="486496"/>
          </a:xfrm>
          <a:prstGeom prst="roundRect">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Training </a:t>
            </a:r>
            <a:r>
              <a:rPr lang="en-US" sz="1400" b="1" dirty="0">
                <a:solidFill>
                  <a:schemeClr val="bg1"/>
                </a:solidFill>
              </a:rPr>
              <a:t>Services</a:t>
            </a:r>
          </a:p>
        </p:txBody>
      </p:sp>
      <p:sp>
        <p:nvSpPr>
          <p:cNvPr id="56" name="Rounded Rectangle 55"/>
          <p:cNvSpPr/>
          <p:nvPr/>
        </p:nvSpPr>
        <p:spPr>
          <a:xfrm>
            <a:off x="4003397" y="1688051"/>
            <a:ext cx="2370781" cy="486496"/>
          </a:xfrm>
          <a:prstGeom prst="roundRect">
            <a:avLst/>
          </a:prstGeom>
          <a:solidFill>
            <a:schemeClr val="accent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b="1" dirty="0" smtClean="0">
                <a:solidFill>
                  <a:schemeClr val="bg1"/>
                </a:solidFill>
              </a:rPr>
              <a:t>Business </a:t>
            </a:r>
            <a:r>
              <a:rPr lang="en-US" sz="1400" b="1" dirty="0">
                <a:solidFill>
                  <a:schemeClr val="bg1"/>
                </a:solidFill>
              </a:rPr>
              <a:t>Support Services</a:t>
            </a:r>
          </a:p>
        </p:txBody>
      </p:sp>
      <p:grpSp>
        <p:nvGrpSpPr>
          <p:cNvPr id="52" name="Group 51"/>
          <p:cNvGrpSpPr/>
          <p:nvPr/>
        </p:nvGrpSpPr>
        <p:grpSpPr>
          <a:xfrm>
            <a:off x="3997770" y="1695656"/>
            <a:ext cx="470055" cy="470055"/>
            <a:chOff x="624399" y="966404"/>
            <a:chExt cx="1282446" cy="1229931"/>
          </a:xfrm>
        </p:grpSpPr>
        <p:sp>
          <p:nvSpPr>
            <p:cNvPr id="57" name="Rounded Rectangle 56"/>
            <p:cNvSpPr/>
            <p:nvPr/>
          </p:nvSpPr>
          <p:spPr>
            <a:xfrm>
              <a:off x="624399" y="966404"/>
              <a:ext cx="1282446" cy="1229931"/>
            </a:xfrm>
            <a:prstGeom prst="roundRect">
              <a:avLst/>
            </a:prstGeom>
            <a:solidFill>
              <a:schemeClr val="tx2">
                <a:lumMod val="75000"/>
              </a:schemeClr>
            </a:solidFill>
            <a:ln w="9525">
              <a:solidFill>
                <a:srgbClr val="98B4E6"/>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srgbClr val="000000"/>
                </a:solidFill>
              </a:endParaRPr>
            </a:p>
          </p:txBody>
        </p:sp>
        <p:sp>
          <p:nvSpPr>
            <p:cNvPr id="58" name="Rounded Rectangle 57"/>
            <p:cNvSpPr/>
            <p:nvPr/>
          </p:nvSpPr>
          <p:spPr>
            <a:xfrm>
              <a:off x="686947" y="1031965"/>
              <a:ext cx="1173480" cy="1110615"/>
            </a:xfrm>
            <a:prstGeom prst="round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prstClr val="white"/>
                </a:solidFill>
              </a:endParaRPr>
            </a:p>
          </p:txBody>
        </p:sp>
        <p:sp>
          <p:nvSpPr>
            <p:cNvPr id="59" name="Rounded Rectangle 58"/>
            <p:cNvSpPr/>
            <p:nvPr/>
          </p:nvSpPr>
          <p:spPr>
            <a:xfrm>
              <a:off x="686948" y="1031965"/>
              <a:ext cx="1172333" cy="630132"/>
            </a:xfrm>
            <a:prstGeom prst="roundRect">
              <a:avLst>
                <a:gd name="adj" fmla="val 24205"/>
              </a:avLst>
            </a:prstGeom>
            <a:gradFill flip="none" rotWithShape="1">
              <a:gsLst>
                <a:gs pos="95000">
                  <a:srgbClr val="A8C1E7"/>
                </a:gs>
                <a:gs pos="100000">
                  <a:srgbClr val="C1D2F1"/>
                </a:gs>
                <a:gs pos="0">
                  <a:schemeClr val="tx2"/>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prstClr val="white"/>
                </a:solidFill>
              </a:endParaRPr>
            </a:p>
          </p:txBody>
        </p:sp>
        <p:sp>
          <p:nvSpPr>
            <p:cNvPr id="60" name="Arc 59"/>
            <p:cNvSpPr/>
            <p:nvPr/>
          </p:nvSpPr>
          <p:spPr>
            <a:xfrm>
              <a:off x="788581" y="1111597"/>
              <a:ext cx="991668" cy="899400"/>
            </a:xfrm>
            <a:prstGeom prst="arc">
              <a:avLst>
                <a:gd name="adj1" fmla="val 9497259"/>
                <a:gd name="adj2" fmla="val 6740877"/>
              </a:avLst>
            </a:prstGeom>
            <a:ln w="19050">
              <a:solidFill>
                <a:schemeClr val="bg1"/>
              </a:solidFill>
              <a:headEnd type="none" w="med" len="med"/>
              <a:tailEnd type="triangle" w="med" len="med"/>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09"/>
              <a:endParaRPr lang="en-US" sz="1900" dirty="0">
                <a:solidFill>
                  <a:srgbClr val="000000"/>
                </a:solidFill>
              </a:endParaRPr>
            </a:p>
          </p:txBody>
        </p:sp>
        <p:pic>
          <p:nvPicPr>
            <p:cNvPr id="61" name="Picture 30" descr="http://community.k2.com/html/assets/ar-support-icon.png"/>
            <p:cNvPicPr>
              <a:picLocks noChangeAspect="1" noChangeArrowheads="1"/>
            </p:cNvPicPr>
            <p:nvPr/>
          </p:nvPicPr>
          <p:blipFill>
            <a:blip r:embed="rId13" cstate="print">
              <a:biLevel thresh="25000"/>
              <a:extLst>
                <a:ext uri="{BEBA8EAE-BF5A-486C-A8C5-ECC9F3942E4B}">
                  <a14:imgProps xmlns:a14="http://schemas.microsoft.com/office/drawing/2010/main">
                    <a14:imgLayer r:embed="rId14">
                      <a14:imgEffect>
                        <a14:brightnessContrast bright="100000" contrast="-66000"/>
                      </a14:imgEffect>
                    </a14:imgLayer>
                  </a14:imgProps>
                </a:ext>
                <a:ext uri="{28A0092B-C50C-407E-A947-70E740481C1C}">
                  <a14:useLocalDpi xmlns:a14="http://schemas.microsoft.com/office/drawing/2010/main" val="0"/>
                </a:ext>
              </a:extLst>
            </a:blip>
            <a:srcRect/>
            <a:stretch>
              <a:fillRect/>
            </a:stretch>
          </p:blipFill>
          <p:spPr bwMode="auto">
            <a:xfrm>
              <a:off x="1010190" y="1294425"/>
              <a:ext cx="565341" cy="54820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1462016" y="1696269"/>
            <a:ext cx="470055" cy="470055"/>
            <a:chOff x="6806853" y="825358"/>
            <a:chExt cx="1282446" cy="1229931"/>
          </a:xfrm>
        </p:grpSpPr>
        <p:grpSp>
          <p:nvGrpSpPr>
            <p:cNvPr id="63" name="Group 62"/>
            <p:cNvGrpSpPr/>
            <p:nvPr/>
          </p:nvGrpSpPr>
          <p:grpSpPr>
            <a:xfrm>
              <a:off x="6806853" y="825358"/>
              <a:ext cx="1282446" cy="1229931"/>
              <a:chOff x="624399" y="966404"/>
              <a:chExt cx="1282446" cy="1229931"/>
            </a:xfrm>
          </p:grpSpPr>
          <p:sp>
            <p:nvSpPr>
              <p:cNvPr id="65" name="Rounded Rectangle 64"/>
              <p:cNvSpPr/>
              <p:nvPr/>
            </p:nvSpPr>
            <p:spPr>
              <a:xfrm>
                <a:off x="624399" y="966404"/>
                <a:ext cx="1282446" cy="1229931"/>
              </a:xfrm>
              <a:prstGeom prst="roundRect">
                <a:avLst/>
              </a:prstGeom>
              <a:solidFill>
                <a:schemeClr val="tx2">
                  <a:lumMod val="75000"/>
                </a:schemeClr>
              </a:solidFill>
              <a:ln w="9525">
                <a:solidFill>
                  <a:srgbClr val="98B4E6"/>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srgbClr val="000000"/>
                  </a:solidFill>
                </a:endParaRPr>
              </a:p>
            </p:txBody>
          </p:sp>
          <p:sp>
            <p:nvSpPr>
              <p:cNvPr id="66" name="Rounded Rectangle 65"/>
              <p:cNvSpPr/>
              <p:nvPr/>
            </p:nvSpPr>
            <p:spPr>
              <a:xfrm>
                <a:off x="686947" y="1031965"/>
                <a:ext cx="1173480" cy="1110615"/>
              </a:xfrm>
              <a:prstGeom prst="round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prstClr val="white"/>
                  </a:solidFill>
                </a:endParaRPr>
              </a:p>
            </p:txBody>
          </p:sp>
          <p:sp>
            <p:nvSpPr>
              <p:cNvPr id="67" name="Rounded Rectangle 66"/>
              <p:cNvSpPr/>
              <p:nvPr/>
            </p:nvSpPr>
            <p:spPr>
              <a:xfrm>
                <a:off x="685800" y="1031965"/>
                <a:ext cx="1173480" cy="630133"/>
              </a:xfrm>
              <a:prstGeom prst="roundRect">
                <a:avLst>
                  <a:gd name="adj" fmla="val 24205"/>
                </a:avLst>
              </a:prstGeom>
              <a:gradFill flip="none" rotWithShape="1">
                <a:gsLst>
                  <a:gs pos="95000">
                    <a:srgbClr val="A8C1E7"/>
                  </a:gs>
                  <a:gs pos="100000">
                    <a:srgbClr val="C1D2F1"/>
                  </a:gs>
                  <a:gs pos="0">
                    <a:schemeClr val="tx2"/>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prstClr val="white"/>
                  </a:solidFill>
                </a:endParaRPr>
              </a:p>
            </p:txBody>
          </p:sp>
        </p:grpSp>
        <p:pic>
          <p:nvPicPr>
            <p:cNvPr id="64" name="Picture 18" descr="https://d30y9cdsu7xlg0.cloudfront.net/png/83825-200.png"/>
            <p:cNvPicPr>
              <a:picLocks noChangeAspect="1" noChangeArrowheads="1"/>
            </p:cNvPicPr>
            <p:nvPr/>
          </p:nvPicPr>
          <p:blipFill>
            <a:blip r:embed="rId15" cstate="print">
              <a:lum bright="70000" contrast="-70000"/>
              <a:extLst>
                <a:ext uri="{BEBA8EAE-BF5A-486C-A8C5-ECC9F3942E4B}">
                  <a14:imgProps xmlns:a14="http://schemas.microsoft.com/office/drawing/2010/main">
                    <a14:imgLayer r:embed="rId16">
                      <a14:imgEffect>
                        <a14:brightnessContrast bright="100000" contrast="-66000"/>
                      </a14:imgEffect>
                    </a14:imgLayer>
                  </a14:imgProps>
                </a:ext>
                <a:ext uri="{28A0092B-C50C-407E-A947-70E740481C1C}">
                  <a14:useLocalDpi xmlns:a14="http://schemas.microsoft.com/office/drawing/2010/main" val="0"/>
                </a:ext>
              </a:extLst>
            </a:blip>
            <a:srcRect/>
            <a:stretch>
              <a:fillRect/>
            </a:stretch>
          </p:blipFill>
          <p:spPr bwMode="auto">
            <a:xfrm>
              <a:off x="7010400" y="978806"/>
              <a:ext cx="888696" cy="88869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68" name="Group 67"/>
          <p:cNvGrpSpPr/>
          <p:nvPr/>
        </p:nvGrpSpPr>
        <p:grpSpPr>
          <a:xfrm>
            <a:off x="6529336" y="1695671"/>
            <a:ext cx="470055" cy="470055"/>
            <a:chOff x="7020654" y="2522660"/>
            <a:chExt cx="1282446" cy="1229931"/>
          </a:xfrm>
        </p:grpSpPr>
        <p:grpSp>
          <p:nvGrpSpPr>
            <p:cNvPr id="69" name="Group 68"/>
            <p:cNvGrpSpPr/>
            <p:nvPr/>
          </p:nvGrpSpPr>
          <p:grpSpPr>
            <a:xfrm>
              <a:off x="7020654" y="2522660"/>
              <a:ext cx="1282446" cy="1229931"/>
              <a:chOff x="624399" y="966404"/>
              <a:chExt cx="1282446" cy="1229931"/>
            </a:xfrm>
          </p:grpSpPr>
          <p:sp>
            <p:nvSpPr>
              <p:cNvPr id="71" name="Rounded Rectangle 70"/>
              <p:cNvSpPr/>
              <p:nvPr/>
            </p:nvSpPr>
            <p:spPr>
              <a:xfrm>
                <a:off x="624399" y="966404"/>
                <a:ext cx="1282446" cy="1229931"/>
              </a:xfrm>
              <a:prstGeom prst="roundRect">
                <a:avLst/>
              </a:prstGeom>
              <a:solidFill>
                <a:schemeClr val="tx2">
                  <a:lumMod val="75000"/>
                </a:schemeClr>
              </a:solidFill>
              <a:ln w="9525">
                <a:solidFill>
                  <a:srgbClr val="98B4E6"/>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srgbClr val="000000"/>
                  </a:solidFill>
                </a:endParaRPr>
              </a:p>
            </p:txBody>
          </p:sp>
          <p:sp>
            <p:nvSpPr>
              <p:cNvPr id="72" name="Rounded Rectangle 71"/>
              <p:cNvSpPr/>
              <p:nvPr/>
            </p:nvSpPr>
            <p:spPr>
              <a:xfrm>
                <a:off x="686947" y="1031965"/>
                <a:ext cx="1173480" cy="1110615"/>
              </a:xfrm>
              <a:prstGeom prst="round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prstClr val="white"/>
                  </a:solidFill>
                </a:endParaRPr>
              </a:p>
            </p:txBody>
          </p:sp>
          <p:sp>
            <p:nvSpPr>
              <p:cNvPr id="73" name="Rounded Rectangle 72"/>
              <p:cNvSpPr/>
              <p:nvPr/>
            </p:nvSpPr>
            <p:spPr>
              <a:xfrm>
                <a:off x="685800" y="1031965"/>
                <a:ext cx="1173480" cy="630133"/>
              </a:xfrm>
              <a:prstGeom prst="roundRect">
                <a:avLst>
                  <a:gd name="adj" fmla="val 24205"/>
                </a:avLst>
              </a:prstGeom>
              <a:gradFill flip="none" rotWithShape="1">
                <a:gsLst>
                  <a:gs pos="95000">
                    <a:srgbClr val="A8C1E7"/>
                  </a:gs>
                  <a:gs pos="100000">
                    <a:srgbClr val="C1D2F1"/>
                  </a:gs>
                  <a:gs pos="0">
                    <a:schemeClr val="tx2"/>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prstClr val="white"/>
                  </a:solidFill>
                </a:endParaRPr>
              </a:p>
            </p:txBody>
          </p:sp>
        </p:grpSp>
        <p:pic>
          <p:nvPicPr>
            <p:cNvPr id="70" name="Picture 16"/>
            <p:cNvPicPr>
              <a:picLocks noChangeAspect="1" noChangeArrowheads="1"/>
            </p:cNvPicPr>
            <p:nvPr/>
          </p:nvPicPr>
          <p:blipFill>
            <a:blip r:embed="rId17" cstate="print">
              <a:biLevel thresh="25000"/>
              <a:extLst>
                <a:ext uri="{BEBA8EAE-BF5A-486C-A8C5-ECC9F3942E4B}">
                  <a14:imgProps xmlns:a14="http://schemas.microsoft.com/office/drawing/2010/main">
                    <a14:imgLayer r:embed="rId18">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37525" y="2710630"/>
              <a:ext cx="892334" cy="88534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4" name="Group 73"/>
          <p:cNvGrpSpPr/>
          <p:nvPr/>
        </p:nvGrpSpPr>
        <p:grpSpPr>
          <a:xfrm>
            <a:off x="9053027" y="1696271"/>
            <a:ext cx="470055" cy="470055"/>
            <a:chOff x="2722308" y="3186952"/>
            <a:chExt cx="1282446" cy="1229931"/>
          </a:xfrm>
        </p:grpSpPr>
        <p:grpSp>
          <p:nvGrpSpPr>
            <p:cNvPr id="75" name="Group 74"/>
            <p:cNvGrpSpPr/>
            <p:nvPr/>
          </p:nvGrpSpPr>
          <p:grpSpPr>
            <a:xfrm>
              <a:off x="2722308" y="3186952"/>
              <a:ext cx="1282446" cy="1229931"/>
              <a:chOff x="624398" y="966405"/>
              <a:chExt cx="1282446" cy="1229931"/>
            </a:xfrm>
          </p:grpSpPr>
          <p:sp>
            <p:nvSpPr>
              <p:cNvPr id="77" name="Rounded Rectangle 76"/>
              <p:cNvSpPr/>
              <p:nvPr/>
            </p:nvSpPr>
            <p:spPr>
              <a:xfrm>
                <a:off x="624398" y="966405"/>
                <a:ext cx="1282446" cy="1229931"/>
              </a:xfrm>
              <a:prstGeom prst="roundRect">
                <a:avLst/>
              </a:prstGeom>
              <a:solidFill>
                <a:schemeClr val="tx2">
                  <a:lumMod val="75000"/>
                </a:schemeClr>
              </a:solidFill>
              <a:ln w="9525">
                <a:solidFill>
                  <a:srgbClr val="98B4E6"/>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srgbClr val="000000"/>
                  </a:solidFill>
                </a:endParaRPr>
              </a:p>
            </p:txBody>
          </p:sp>
          <p:sp>
            <p:nvSpPr>
              <p:cNvPr id="78" name="Rounded Rectangle 77"/>
              <p:cNvSpPr/>
              <p:nvPr/>
            </p:nvSpPr>
            <p:spPr>
              <a:xfrm>
                <a:off x="686947" y="1031964"/>
                <a:ext cx="1173480" cy="1110615"/>
              </a:xfrm>
              <a:prstGeom prst="round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prstClr val="white"/>
                  </a:solidFill>
                </a:endParaRPr>
              </a:p>
            </p:txBody>
          </p:sp>
          <p:sp>
            <p:nvSpPr>
              <p:cNvPr id="79" name="Rounded Rectangle 78"/>
              <p:cNvSpPr/>
              <p:nvPr/>
            </p:nvSpPr>
            <p:spPr>
              <a:xfrm>
                <a:off x="685800" y="1031964"/>
                <a:ext cx="1173480" cy="630133"/>
              </a:xfrm>
              <a:prstGeom prst="roundRect">
                <a:avLst>
                  <a:gd name="adj" fmla="val 24205"/>
                </a:avLst>
              </a:prstGeom>
              <a:gradFill flip="none" rotWithShape="1">
                <a:gsLst>
                  <a:gs pos="95000">
                    <a:srgbClr val="A8C1E7"/>
                  </a:gs>
                  <a:gs pos="100000">
                    <a:srgbClr val="C1D2F1"/>
                  </a:gs>
                  <a:gs pos="0">
                    <a:schemeClr val="tx2"/>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en-US" sz="1900" dirty="0">
                  <a:solidFill>
                    <a:prstClr val="white"/>
                  </a:solidFill>
                </a:endParaRPr>
              </a:p>
            </p:txBody>
          </p:sp>
        </p:grpSp>
        <p:pic>
          <p:nvPicPr>
            <p:cNvPr id="76" name="Picture 2" descr="http://www.trisotech.com/wp-content/uploads/icon-process-260.png"/>
            <p:cNvPicPr>
              <a:picLocks noChangeAspect="1" noChangeArrowheads="1"/>
            </p:cNvPicPr>
            <p:nvPr/>
          </p:nvPicPr>
          <p:blipFill>
            <a:blip r:embed="rId19" cstate="print">
              <a:biLevel thresh="25000"/>
              <a:extLst>
                <a:ext uri="{BEBA8EAE-BF5A-486C-A8C5-ECC9F3942E4B}">
                  <a14:imgProps xmlns:a14="http://schemas.microsoft.com/office/drawing/2010/main">
                    <a14:imgLayer r:embed="rId2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785880" y="3277569"/>
              <a:ext cx="1155305" cy="104869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9" name="TextBox 8"/>
          <p:cNvSpPr txBox="1"/>
          <p:nvPr/>
        </p:nvSpPr>
        <p:spPr>
          <a:xfrm>
            <a:off x="10891793" y="1434655"/>
            <a:ext cx="524503" cy="292388"/>
          </a:xfrm>
          <a:prstGeom prst="rect">
            <a:avLst/>
          </a:prstGeom>
          <a:noFill/>
        </p:spPr>
        <p:txBody>
          <a:bodyPr wrap="none" rtlCol="0">
            <a:spAutoFit/>
          </a:bodyPr>
          <a:lstStyle/>
          <a:p>
            <a:r>
              <a:rPr lang="en-US" sz="1300" dirty="0" smtClean="0">
                <a:solidFill>
                  <a:schemeClr val="tx1">
                    <a:lumMod val="65000"/>
                    <a:lumOff val="35000"/>
                  </a:schemeClr>
                </a:solidFill>
              </a:rPr>
              <a:t>2017</a:t>
            </a:r>
            <a:endParaRPr lang="en-US" sz="1300" dirty="0">
              <a:solidFill>
                <a:schemeClr val="tx1">
                  <a:lumMod val="65000"/>
                  <a:lumOff val="35000"/>
                </a:schemeClr>
              </a:solidFill>
            </a:endParaRPr>
          </a:p>
        </p:txBody>
      </p:sp>
      <p:sp>
        <p:nvSpPr>
          <p:cNvPr id="81" name="TextBox 80"/>
          <p:cNvSpPr txBox="1"/>
          <p:nvPr/>
        </p:nvSpPr>
        <p:spPr>
          <a:xfrm>
            <a:off x="3256717" y="1434655"/>
            <a:ext cx="524503" cy="292388"/>
          </a:xfrm>
          <a:prstGeom prst="rect">
            <a:avLst/>
          </a:prstGeom>
          <a:noFill/>
        </p:spPr>
        <p:txBody>
          <a:bodyPr wrap="none" rtlCol="0">
            <a:spAutoFit/>
          </a:bodyPr>
          <a:lstStyle/>
          <a:p>
            <a:r>
              <a:rPr lang="en-US" sz="1300" dirty="0" smtClean="0">
                <a:solidFill>
                  <a:schemeClr val="tx1">
                    <a:lumMod val="65000"/>
                    <a:lumOff val="35000"/>
                  </a:schemeClr>
                </a:solidFill>
              </a:rPr>
              <a:t>2010</a:t>
            </a:r>
            <a:endParaRPr lang="en-US" sz="1300" dirty="0">
              <a:solidFill>
                <a:schemeClr val="tx1">
                  <a:lumMod val="65000"/>
                  <a:lumOff val="35000"/>
                </a:schemeClr>
              </a:solidFill>
            </a:endParaRPr>
          </a:p>
        </p:txBody>
      </p:sp>
      <p:sp>
        <p:nvSpPr>
          <p:cNvPr id="82" name="TextBox 81"/>
          <p:cNvSpPr txBox="1"/>
          <p:nvPr/>
        </p:nvSpPr>
        <p:spPr>
          <a:xfrm>
            <a:off x="8343492" y="1434655"/>
            <a:ext cx="524503" cy="292388"/>
          </a:xfrm>
          <a:prstGeom prst="rect">
            <a:avLst/>
          </a:prstGeom>
          <a:noFill/>
        </p:spPr>
        <p:txBody>
          <a:bodyPr wrap="none" rtlCol="0">
            <a:spAutoFit/>
          </a:bodyPr>
          <a:lstStyle/>
          <a:p>
            <a:r>
              <a:rPr lang="en-US" sz="1300" dirty="0" smtClean="0">
                <a:solidFill>
                  <a:schemeClr val="tx1">
                    <a:lumMod val="65000"/>
                    <a:lumOff val="35000"/>
                  </a:schemeClr>
                </a:solidFill>
              </a:rPr>
              <a:t>2013</a:t>
            </a:r>
            <a:endParaRPr lang="en-US" sz="1300" dirty="0">
              <a:solidFill>
                <a:schemeClr val="tx1">
                  <a:lumMod val="65000"/>
                  <a:lumOff val="35000"/>
                </a:schemeClr>
              </a:solidFill>
            </a:endParaRPr>
          </a:p>
        </p:txBody>
      </p:sp>
      <p:sp>
        <p:nvSpPr>
          <p:cNvPr id="83" name="TextBox 82"/>
          <p:cNvSpPr txBox="1"/>
          <p:nvPr/>
        </p:nvSpPr>
        <p:spPr>
          <a:xfrm>
            <a:off x="5809036" y="1434655"/>
            <a:ext cx="524503" cy="292388"/>
          </a:xfrm>
          <a:prstGeom prst="rect">
            <a:avLst/>
          </a:prstGeom>
          <a:noFill/>
        </p:spPr>
        <p:txBody>
          <a:bodyPr wrap="none" rtlCol="0">
            <a:spAutoFit/>
          </a:bodyPr>
          <a:lstStyle/>
          <a:p>
            <a:r>
              <a:rPr lang="en-US" sz="1300" dirty="0" smtClean="0">
                <a:solidFill>
                  <a:schemeClr val="tx1">
                    <a:lumMod val="65000"/>
                    <a:lumOff val="35000"/>
                  </a:schemeClr>
                </a:solidFill>
              </a:rPr>
              <a:t>2012</a:t>
            </a:r>
            <a:endParaRPr lang="en-US" sz="1300" dirty="0">
              <a:solidFill>
                <a:schemeClr val="tx1">
                  <a:lumMod val="65000"/>
                  <a:lumOff val="35000"/>
                </a:schemeClr>
              </a:solidFill>
            </a:endParaRPr>
          </a:p>
        </p:txBody>
      </p:sp>
    </p:spTree>
    <p:extLst>
      <p:ext uri="{BB962C8B-B14F-4D97-AF65-F5344CB8AC3E}">
        <p14:creationId xmlns:p14="http://schemas.microsoft.com/office/powerpoint/2010/main" val="1729862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772733"/>
            <a:ext cx="12192000" cy="5472312"/>
          </a:xfrm>
          <a:prstGeom prst="rect">
            <a:avLst/>
          </a:prstGeom>
          <a:gradFill>
            <a:gsLst>
              <a:gs pos="0">
                <a:schemeClr val="bg1"/>
              </a:gs>
              <a:gs pos="100000">
                <a:schemeClr val="bg1">
                  <a:lumMod val="85000"/>
                </a:schemeClr>
              </a:gs>
            </a:gsLst>
            <a:lin ang="5400000" scaled="1"/>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title"/>
          </p:nvPr>
        </p:nvSpPr>
        <p:spPr/>
        <p:txBody>
          <a:bodyPr vert="horz" wrap="square" lIns="91440" tIns="45720" rIns="91440" bIns="45720" rtlCol="0" anchor="ctr">
            <a:noAutofit/>
          </a:bodyPr>
          <a:lstStyle/>
          <a:p>
            <a:pPr defTabSz="1207282"/>
            <a:r>
              <a:rPr lang="en-US" sz="2400" dirty="0">
                <a:solidFill>
                  <a:sysClr val="window" lastClr="FFFFFF"/>
                </a:solidFill>
                <a:latin typeface="Calibri" panose="020F0502020204030204" pitchFamily="34" charset="0"/>
              </a:rPr>
              <a:t>Key Highlights </a:t>
            </a:r>
          </a:p>
        </p:txBody>
      </p:sp>
      <p:sp>
        <p:nvSpPr>
          <p:cNvPr id="5" name="Round Same Side Corner Rectangle 4"/>
          <p:cNvSpPr/>
          <p:nvPr/>
        </p:nvSpPr>
        <p:spPr>
          <a:xfrm>
            <a:off x="250786" y="1743045"/>
            <a:ext cx="2117734" cy="4326193"/>
          </a:xfrm>
          <a:prstGeom prst="round2SameRect">
            <a:avLst>
              <a:gd name="adj1" fmla="val 2988"/>
              <a:gd name="adj2" fmla="val 0"/>
            </a:avLst>
          </a:prstGeom>
          <a:gradFill flip="none" rotWithShape="1">
            <a:gsLst>
              <a:gs pos="0">
                <a:schemeClr val="accent1">
                  <a:lumMod val="20000"/>
                  <a:lumOff val="80000"/>
                </a:schemeClr>
              </a:gs>
              <a:gs pos="100000">
                <a:schemeClr val="bg1"/>
              </a:gs>
            </a:gsLst>
            <a:lin ang="16200000" scaled="1"/>
            <a:tileRect/>
          </a:gradFill>
          <a:ln>
            <a:solidFill>
              <a:srgbClr val="6DCFF6"/>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7777" tIns="208280" rIns="427777" bIns="85344" numCol="1" spcCol="1270" anchor="t" anchorCtr="0">
            <a:noAutofit/>
          </a:bodyPr>
          <a:lstStyle/>
          <a:p>
            <a:pPr indent="-457200" defTabSz="533400">
              <a:lnSpc>
                <a:spcPct val="90000"/>
              </a:lnSpc>
              <a:spcBef>
                <a:spcPct val="0"/>
              </a:spcBef>
              <a:spcAft>
                <a:spcPct val="15000"/>
              </a:spcAft>
              <a:buFont typeface="Arial" panose="020B0604020202020204" pitchFamily="34" charset="0"/>
              <a:buChar char="•"/>
            </a:pPr>
            <a:endParaRPr lang="en-US" sz="1400" dirty="0"/>
          </a:p>
        </p:txBody>
      </p:sp>
      <p:sp>
        <p:nvSpPr>
          <p:cNvPr id="3" name="Round Same Side Corner Rectangle 2"/>
          <p:cNvSpPr/>
          <p:nvPr/>
        </p:nvSpPr>
        <p:spPr>
          <a:xfrm>
            <a:off x="250786" y="965916"/>
            <a:ext cx="2117734" cy="706291"/>
          </a:xfrm>
          <a:prstGeom prst="round2SameRect">
            <a:avLst/>
          </a:prstGeom>
          <a:gradFill flip="none" rotWithShape="1">
            <a:gsLst>
              <a:gs pos="0">
                <a:srgbClr val="00B0F0"/>
              </a:gs>
              <a:gs pos="100000">
                <a:schemeClr val="accent1">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b="1" dirty="0"/>
              <a:t>Shift – Left </a:t>
            </a:r>
          </a:p>
        </p:txBody>
      </p:sp>
      <p:sp>
        <p:nvSpPr>
          <p:cNvPr id="4" name="Rectangle 3"/>
          <p:cNvSpPr/>
          <p:nvPr/>
        </p:nvSpPr>
        <p:spPr>
          <a:xfrm>
            <a:off x="250786" y="1778764"/>
            <a:ext cx="2117734" cy="1506566"/>
          </a:xfrm>
          <a:prstGeom prst="rect">
            <a:avLst/>
          </a:prstGeom>
        </p:spPr>
        <p:txBody>
          <a:bodyPr wrap="square">
            <a:spAutoFit/>
          </a:bodyPr>
          <a:lstStyle/>
          <a:p>
            <a:pPr marL="182880" indent="-182880" defTabSz="533400">
              <a:lnSpc>
                <a:spcPct val="90000"/>
              </a:lnSpc>
              <a:spcBef>
                <a:spcPts val="600"/>
              </a:spcBef>
              <a:spcAft>
                <a:spcPts val="600"/>
              </a:spcAft>
              <a:buFont typeface="Wingdings" panose="05000000000000000000" pitchFamily="2" charset="2"/>
              <a:buChar char="§"/>
            </a:pPr>
            <a:r>
              <a:rPr lang="en-US" sz="1300" dirty="0"/>
              <a:t>Early involvement in Columbus Program and BRAVE leading to smooth delivery with very limited BIs operational involvement</a:t>
            </a:r>
          </a:p>
          <a:p>
            <a:pPr marL="182880" indent="-182880" defTabSz="533400">
              <a:lnSpc>
                <a:spcPct val="90000"/>
              </a:lnSpc>
              <a:spcBef>
                <a:spcPts val="600"/>
              </a:spcBef>
              <a:spcAft>
                <a:spcPts val="600"/>
              </a:spcAft>
              <a:buFont typeface="Arial" panose="020B0604020202020204" pitchFamily="34" charset="0"/>
              <a:buChar char="•"/>
            </a:pPr>
            <a:endParaRPr lang="en-US" sz="1300" dirty="0"/>
          </a:p>
        </p:txBody>
      </p:sp>
      <p:sp>
        <p:nvSpPr>
          <p:cNvPr id="9" name="Round Same Side Corner Rectangle 8"/>
          <p:cNvSpPr/>
          <p:nvPr/>
        </p:nvSpPr>
        <p:spPr>
          <a:xfrm>
            <a:off x="2630457" y="1743045"/>
            <a:ext cx="2117734" cy="4326193"/>
          </a:xfrm>
          <a:prstGeom prst="round2SameRect">
            <a:avLst>
              <a:gd name="adj1" fmla="val 2988"/>
              <a:gd name="adj2" fmla="val 0"/>
            </a:avLst>
          </a:prstGeom>
          <a:gradFill flip="none" rotWithShape="1">
            <a:gsLst>
              <a:gs pos="0">
                <a:schemeClr val="accent1">
                  <a:lumMod val="20000"/>
                  <a:lumOff val="80000"/>
                </a:schemeClr>
              </a:gs>
              <a:gs pos="100000">
                <a:schemeClr val="bg1"/>
              </a:gs>
            </a:gsLst>
            <a:lin ang="16200000" scaled="1"/>
            <a:tileRect/>
          </a:gradFill>
          <a:ln>
            <a:solidFill>
              <a:srgbClr val="6DCFF6"/>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7777" tIns="208280" rIns="427777" bIns="85344" numCol="1" spcCol="1270" anchor="t" anchorCtr="0">
            <a:noAutofit/>
          </a:bodyPr>
          <a:lstStyle/>
          <a:p>
            <a:pPr indent="-457200" defTabSz="533400">
              <a:lnSpc>
                <a:spcPct val="90000"/>
              </a:lnSpc>
              <a:spcBef>
                <a:spcPct val="0"/>
              </a:spcBef>
              <a:spcAft>
                <a:spcPct val="15000"/>
              </a:spcAft>
              <a:buFont typeface="Arial" panose="020B0604020202020204" pitchFamily="34" charset="0"/>
              <a:buChar char="•"/>
            </a:pPr>
            <a:endParaRPr lang="en-US" sz="1400" dirty="0"/>
          </a:p>
        </p:txBody>
      </p:sp>
      <p:sp>
        <p:nvSpPr>
          <p:cNvPr id="10" name="Round Same Side Corner Rectangle 9"/>
          <p:cNvSpPr/>
          <p:nvPr/>
        </p:nvSpPr>
        <p:spPr>
          <a:xfrm>
            <a:off x="2630457" y="965916"/>
            <a:ext cx="2117734" cy="706291"/>
          </a:xfrm>
          <a:prstGeom prst="round2SameRect">
            <a:avLst/>
          </a:prstGeom>
          <a:gradFill flip="none" rotWithShape="1">
            <a:gsLst>
              <a:gs pos="0">
                <a:srgbClr val="00B0F0"/>
              </a:gs>
              <a:gs pos="100000">
                <a:schemeClr val="accent1">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Growth </a:t>
            </a:r>
            <a:r>
              <a:rPr lang="en-US" sz="1400" b="1" dirty="0" smtClean="0"/>
              <a:t>&amp; Expansion</a:t>
            </a:r>
            <a:endParaRPr lang="en-US" sz="1400" b="1" dirty="0"/>
          </a:p>
        </p:txBody>
      </p:sp>
      <p:sp>
        <p:nvSpPr>
          <p:cNvPr id="11" name="Rectangle 10"/>
          <p:cNvSpPr/>
          <p:nvPr/>
        </p:nvSpPr>
        <p:spPr>
          <a:xfrm>
            <a:off x="2630457" y="1778764"/>
            <a:ext cx="2117734" cy="2740750"/>
          </a:xfrm>
          <a:prstGeom prst="rect">
            <a:avLst/>
          </a:prstGeom>
        </p:spPr>
        <p:txBody>
          <a:bodyPr wrap="square">
            <a:spAutoFit/>
          </a:bodyPr>
          <a:lstStyle/>
          <a:p>
            <a:pPr marL="285750" lvl="1" indent="-285750" defTabSz="533400">
              <a:lnSpc>
                <a:spcPct val="90000"/>
              </a:lnSpc>
              <a:spcBef>
                <a:spcPts val="600"/>
              </a:spcBef>
              <a:spcAft>
                <a:spcPts val="600"/>
              </a:spcAft>
              <a:buFont typeface="Wingdings" panose="05000000000000000000" pitchFamily="2" charset="2"/>
              <a:buChar char="§"/>
            </a:pPr>
            <a:r>
              <a:rPr lang="en-US" sz="1300" dirty="0"/>
              <a:t>Increase in application landscape within CDSS and others</a:t>
            </a:r>
          </a:p>
          <a:p>
            <a:pPr marL="285750" lvl="1" indent="-285750" defTabSz="533400">
              <a:lnSpc>
                <a:spcPct val="90000"/>
              </a:lnSpc>
              <a:spcBef>
                <a:spcPts val="600"/>
              </a:spcBef>
              <a:spcAft>
                <a:spcPts val="600"/>
              </a:spcAft>
              <a:buFont typeface="Wingdings" panose="05000000000000000000" pitchFamily="2" charset="2"/>
              <a:buChar char="§"/>
            </a:pPr>
            <a:r>
              <a:rPr lang="en-US" sz="1300" dirty="0"/>
              <a:t>Expansion in existing scope of services -  CARE macro installation, ETD Support </a:t>
            </a:r>
            <a:r>
              <a:rPr lang="en-US" sz="1300" dirty="0" smtClean="0"/>
              <a:t>etc.</a:t>
            </a:r>
            <a:endParaRPr lang="en-US" sz="1300" dirty="0"/>
          </a:p>
          <a:p>
            <a:pPr marL="285750" lvl="1" indent="-285750" defTabSz="533400">
              <a:lnSpc>
                <a:spcPct val="90000"/>
              </a:lnSpc>
              <a:spcBef>
                <a:spcPts val="600"/>
              </a:spcBef>
              <a:spcAft>
                <a:spcPts val="600"/>
              </a:spcAft>
              <a:buFont typeface="Wingdings" panose="05000000000000000000" pitchFamily="2" charset="2"/>
              <a:buChar char="§"/>
            </a:pPr>
            <a:r>
              <a:rPr lang="en-US" sz="1300" dirty="0"/>
              <a:t>Increase in service landscape - Business Process Management, Periodic Reviews, Document Coordination </a:t>
            </a:r>
            <a:r>
              <a:rPr lang="en-US" sz="1300" dirty="0" smtClean="0"/>
              <a:t>etc.</a:t>
            </a:r>
            <a:endParaRPr lang="en-US" sz="1300" dirty="0"/>
          </a:p>
        </p:txBody>
      </p:sp>
      <p:sp>
        <p:nvSpPr>
          <p:cNvPr id="12" name="Round Same Side Corner Rectangle 11"/>
          <p:cNvSpPr/>
          <p:nvPr/>
        </p:nvSpPr>
        <p:spPr>
          <a:xfrm>
            <a:off x="5010127" y="1743045"/>
            <a:ext cx="2117734" cy="4326193"/>
          </a:xfrm>
          <a:prstGeom prst="round2SameRect">
            <a:avLst>
              <a:gd name="adj1" fmla="val 2988"/>
              <a:gd name="adj2" fmla="val 0"/>
            </a:avLst>
          </a:prstGeom>
          <a:gradFill flip="none" rotWithShape="1">
            <a:gsLst>
              <a:gs pos="0">
                <a:schemeClr val="accent1">
                  <a:lumMod val="20000"/>
                  <a:lumOff val="80000"/>
                </a:schemeClr>
              </a:gs>
              <a:gs pos="100000">
                <a:schemeClr val="bg1"/>
              </a:gs>
            </a:gsLst>
            <a:lin ang="16200000" scaled="1"/>
            <a:tileRect/>
          </a:gradFill>
          <a:ln>
            <a:solidFill>
              <a:srgbClr val="6DCFF6"/>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7777" tIns="208280" rIns="427777" bIns="85344" numCol="1" spcCol="1270" anchor="t" anchorCtr="0">
            <a:noAutofit/>
          </a:bodyPr>
          <a:lstStyle/>
          <a:p>
            <a:pPr indent="-457200" defTabSz="533400">
              <a:lnSpc>
                <a:spcPct val="90000"/>
              </a:lnSpc>
              <a:spcBef>
                <a:spcPct val="0"/>
              </a:spcBef>
              <a:spcAft>
                <a:spcPct val="15000"/>
              </a:spcAft>
              <a:buFont typeface="Arial" panose="020B0604020202020204" pitchFamily="34" charset="0"/>
              <a:buChar char="•"/>
            </a:pPr>
            <a:endParaRPr lang="en-US" sz="1400" dirty="0"/>
          </a:p>
        </p:txBody>
      </p:sp>
      <p:sp>
        <p:nvSpPr>
          <p:cNvPr id="13" name="Round Same Side Corner Rectangle 12"/>
          <p:cNvSpPr/>
          <p:nvPr/>
        </p:nvSpPr>
        <p:spPr>
          <a:xfrm>
            <a:off x="5010127" y="965916"/>
            <a:ext cx="2117734" cy="706291"/>
          </a:xfrm>
          <a:prstGeom prst="round2SameRect">
            <a:avLst/>
          </a:prstGeom>
          <a:gradFill flip="none" rotWithShape="1">
            <a:gsLst>
              <a:gs pos="0">
                <a:srgbClr val="00B0F0"/>
              </a:gs>
              <a:gs pos="100000">
                <a:schemeClr val="accent1">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Going up the Value Chain</a:t>
            </a:r>
          </a:p>
        </p:txBody>
      </p:sp>
      <p:sp>
        <p:nvSpPr>
          <p:cNvPr id="14" name="Rectangle 13"/>
          <p:cNvSpPr/>
          <p:nvPr/>
        </p:nvSpPr>
        <p:spPr>
          <a:xfrm>
            <a:off x="5010127" y="1778764"/>
            <a:ext cx="2117734" cy="2740750"/>
          </a:xfrm>
          <a:prstGeom prst="rect">
            <a:avLst/>
          </a:prstGeom>
        </p:spPr>
        <p:txBody>
          <a:bodyPr wrap="square">
            <a:spAutoFit/>
          </a:bodyPr>
          <a:lstStyle/>
          <a:p>
            <a:pPr marL="285750" lvl="1" indent="-285750" defTabSz="533400">
              <a:lnSpc>
                <a:spcPct val="90000"/>
              </a:lnSpc>
              <a:spcBef>
                <a:spcPts val="600"/>
              </a:spcBef>
              <a:spcAft>
                <a:spcPts val="600"/>
              </a:spcAft>
              <a:buFont typeface="Wingdings" panose="05000000000000000000" pitchFamily="2" charset="2"/>
              <a:buChar char="§"/>
            </a:pPr>
            <a:r>
              <a:rPr lang="en-US" sz="1300" dirty="0"/>
              <a:t>Validation Manager Support provided in BRAVE and CDR</a:t>
            </a:r>
          </a:p>
          <a:p>
            <a:pPr marL="285750" lvl="1" indent="-285750" defTabSz="533400">
              <a:lnSpc>
                <a:spcPct val="90000"/>
              </a:lnSpc>
              <a:spcBef>
                <a:spcPts val="600"/>
              </a:spcBef>
              <a:spcAft>
                <a:spcPts val="600"/>
              </a:spcAft>
              <a:buFont typeface="Wingdings" panose="05000000000000000000" pitchFamily="2" charset="2"/>
              <a:buChar char="§"/>
            </a:pPr>
            <a:r>
              <a:rPr lang="en-US" sz="1300" dirty="0"/>
              <a:t>Training Lead for CDSS</a:t>
            </a:r>
          </a:p>
          <a:p>
            <a:pPr marL="285750" lvl="1" indent="-285750" defTabSz="533400">
              <a:lnSpc>
                <a:spcPct val="90000"/>
              </a:lnSpc>
              <a:spcBef>
                <a:spcPts val="600"/>
              </a:spcBef>
              <a:spcAft>
                <a:spcPts val="600"/>
              </a:spcAft>
              <a:buFont typeface="Wingdings" panose="05000000000000000000" pitchFamily="2" charset="2"/>
              <a:buChar char="§"/>
            </a:pPr>
            <a:r>
              <a:rPr lang="en-US" sz="1300" dirty="0"/>
              <a:t>Additional responsibilities like Overall Project Planning, Database Design, Compliance Testing, Process Modelling, Requirements Updates etc. taken up </a:t>
            </a:r>
          </a:p>
        </p:txBody>
      </p:sp>
      <p:sp>
        <p:nvSpPr>
          <p:cNvPr id="15" name="Round Same Side Corner Rectangle 14"/>
          <p:cNvSpPr/>
          <p:nvPr/>
        </p:nvSpPr>
        <p:spPr>
          <a:xfrm>
            <a:off x="7389798" y="1743045"/>
            <a:ext cx="2117734" cy="4326193"/>
          </a:xfrm>
          <a:prstGeom prst="round2SameRect">
            <a:avLst>
              <a:gd name="adj1" fmla="val 2988"/>
              <a:gd name="adj2" fmla="val 0"/>
            </a:avLst>
          </a:prstGeom>
          <a:gradFill flip="none" rotWithShape="1">
            <a:gsLst>
              <a:gs pos="0">
                <a:schemeClr val="accent1">
                  <a:lumMod val="20000"/>
                  <a:lumOff val="80000"/>
                </a:schemeClr>
              </a:gs>
              <a:gs pos="100000">
                <a:schemeClr val="bg1"/>
              </a:gs>
            </a:gsLst>
            <a:lin ang="16200000" scaled="1"/>
            <a:tileRect/>
          </a:gradFill>
          <a:ln>
            <a:solidFill>
              <a:srgbClr val="6DCFF6"/>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7777" tIns="208280" rIns="427777" bIns="85344" numCol="1" spcCol="1270" anchor="t" anchorCtr="0">
            <a:noAutofit/>
          </a:bodyPr>
          <a:lstStyle/>
          <a:p>
            <a:pPr indent="-457200" defTabSz="533400">
              <a:lnSpc>
                <a:spcPct val="90000"/>
              </a:lnSpc>
              <a:spcBef>
                <a:spcPct val="0"/>
              </a:spcBef>
              <a:spcAft>
                <a:spcPct val="15000"/>
              </a:spcAft>
              <a:buFont typeface="Arial" panose="020B0604020202020204" pitchFamily="34" charset="0"/>
              <a:buChar char="•"/>
            </a:pPr>
            <a:endParaRPr lang="en-US" sz="1400" dirty="0"/>
          </a:p>
        </p:txBody>
      </p:sp>
      <p:sp>
        <p:nvSpPr>
          <p:cNvPr id="16" name="Round Same Side Corner Rectangle 15"/>
          <p:cNvSpPr/>
          <p:nvPr/>
        </p:nvSpPr>
        <p:spPr>
          <a:xfrm>
            <a:off x="7389798" y="965916"/>
            <a:ext cx="2117734" cy="706291"/>
          </a:xfrm>
          <a:prstGeom prst="round2SameRect">
            <a:avLst/>
          </a:prstGeom>
          <a:gradFill flip="none" rotWithShape="1">
            <a:gsLst>
              <a:gs pos="0">
                <a:srgbClr val="00B0F0"/>
              </a:gs>
              <a:gs pos="100000">
                <a:schemeClr val="accent1">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Process Optimization &amp; Continuous Improvement</a:t>
            </a:r>
          </a:p>
        </p:txBody>
      </p:sp>
      <p:sp>
        <p:nvSpPr>
          <p:cNvPr id="17" name="Round Same Side Corner Rectangle 16"/>
          <p:cNvSpPr/>
          <p:nvPr/>
        </p:nvSpPr>
        <p:spPr>
          <a:xfrm>
            <a:off x="9769469" y="1743045"/>
            <a:ext cx="2117734" cy="4326193"/>
          </a:xfrm>
          <a:prstGeom prst="round2SameRect">
            <a:avLst>
              <a:gd name="adj1" fmla="val 2988"/>
              <a:gd name="adj2" fmla="val 0"/>
            </a:avLst>
          </a:prstGeom>
          <a:gradFill flip="none" rotWithShape="1">
            <a:gsLst>
              <a:gs pos="0">
                <a:schemeClr val="accent1">
                  <a:lumMod val="20000"/>
                  <a:lumOff val="80000"/>
                </a:schemeClr>
              </a:gs>
              <a:gs pos="100000">
                <a:schemeClr val="bg1"/>
              </a:gs>
            </a:gsLst>
            <a:lin ang="16200000" scaled="1"/>
            <a:tileRect/>
          </a:gradFill>
          <a:ln>
            <a:solidFill>
              <a:srgbClr val="6DCFF6"/>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7777" tIns="208280" rIns="427777" bIns="85344" numCol="1" spcCol="1270" anchor="t" anchorCtr="0">
            <a:noAutofit/>
          </a:bodyPr>
          <a:lstStyle/>
          <a:p>
            <a:pPr indent="-457200" defTabSz="533400">
              <a:lnSpc>
                <a:spcPct val="90000"/>
              </a:lnSpc>
              <a:spcBef>
                <a:spcPct val="0"/>
              </a:spcBef>
              <a:spcAft>
                <a:spcPct val="15000"/>
              </a:spcAft>
              <a:buFont typeface="Arial" panose="020B0604020202020204" pitchFamily="34" charset="0"/>
              <a:buChar char="•"/>
            </a:pPr>
            <a:endParaRPr lang="en-US" sz="1400" dirty="0"/>
          </a:p>
        </p:txBody>
      </p:sp>
      <p:sp>
        <p:nvSpPr>
          <p:cNvPr id="18" name="Round Same Side Corner Rectangle 17"/>
          <p:cNvSpPr/>
          <p:nvPr/>
        </p:nvSpPr>
        <p:spPr>
          <a:xfrm>
            <a:off x="9769469" y="965916"/>
            <a:ext cx="2117734" cy="706291"/>
          </a:xfrm>
          <a:prstGeom prst="round2SameRect">
            <a:avLst/>
          </a:prstGeom>
          <a:gradFill flip="none" rotWithShape="1">
            <a:gsLst>
              <a:gs pos="0">
                <a:srgbClr val="00B0F0"/>
              </a:gs>
              <a:gs pos="100000">
                <a:schemeClr val="accent1">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Service Integration</a:t>
            </a:r>
          </a:p>
        </p:txBody>
      </p:sp>
      <p:sp>
        <p:nvSpPr>
          <p:cNvPr id="19" name="Rectangle 18"/>
          <p:cNvSpPr/>
          <p:nvPr/>
        </p:nvSpPr>
        <p:spPr>
          <a:xfrm>
            <a:off x="9769469" y="1778764"/>
            <a:ext cx="2117734" cy="3794885"/>
          </a:xfrm>
          <a:prstGeom prst="rect">
            <a:avLst/>
          </a:prstGeom>
        </p:spPr>
        <p:txBody>
          <a:bodyPr wrap="square">
            <a:spAutoFit/>
          </a:bodyPr>
          <a:lstStyle/>
          <a:p>
            <a:pPr marL="285750" lvl="1" indent="-285750" defTabSz="533400">
              <a:lnSpc>
                <a:spcPct val="90000"/>
              </a:lnSpc>
              <a:spcBef>
                <a:spcPts val="600"/>
              </a:spcBef>
              <a:spcAft>
                <a:spcPts val="600"/>
              </a:spcAft>
              <a:buFont typeface="Wingdings" panose="05000000000000000000" pitchFamily="2" charset="2"/>
              <a:buChar char="§"/>
            </a:pPr>
            <a:r>
              <a:rPr lang="en-US" sz="1300" dirty="0"/>
              <a:t>Focus on synergies across the services to reduce BIs effort, Cycle  Time  and improve overall quality </a:t>
            </a:r>
            <a:endParaRPr lang="en-US" sz="1300" dirty="0" smtClean="0"/>
          </a:p>
          <a:p>
            <a:pPr marL="285750" lvl="1" indent="-285750" defTabSz="533400">
              <a:lnSpc>
                <a:spcPct val="90000"/>
              </a:lnSpc>
              <a:spcBef>
                <a:spcPts val="600"/>
              </a:spcBef>
              <a:spcAft>
                <a:spcPts val="600"/>
              </a:spcAft>
              <a:buFont typeface="Wingdings" panose="05000000000000000000" pitchFamily="2" charset="2"/>
              <a:buChar char="§"/>
            </a:pPr>
            <a:r>
              <a:rPr lang="en-US" sz="1300" dirty="0" smtClean="0"/>
              <a:t>Increased </a:t>
            </a:r>
            <a:r>
              <a:rPr lang="en-US" sz="1300" dirty="0"/>
              <a:t>collaboration between Business Support Team and IT Team leading to better outage management and effective problem management</a:t>
            </a:r>
          </a:p>
          <a:p>
            <a:pPr marL="285750" lvl="1" indent="-285750" defTabSz="533400">
              <a:lnSpc>
                <a:spcPct val="90000"/>
              </a:lnSpc>
              <a:spcBef>
                <a:spcPts val="600"/>
              </a:spcBef>
              <a:spcAft>
                <a:spcPts val="600"/>
              </a:spcAft>
              <a:buFont typeface="Wingdings" panose="05000000000000000000" pitchFamily="2" charset="2"/>
              <a:buChar char="§"/>
            </a:pPr>
            <a:r>
              <a:rPr lang="en-US" sz="1300" dirty="0"/>
              <a:t>Seamless onboarding of CDM associates through efficient knowledge sharing and best practices </a:t>
            </a:r>
          </a:p>
          <a:p>
            <a:pPr marL="285750" lvl="1" indent="-285750" defTabSz="533400">
              <a:lnSpc>
                <a:spcPct val="90000"/>
              </a:lnSpc>
              <a:spcBef>
                <a:spcPts val="600"/>
              </a:spcBef>
              <a:spcAft>
                <a:spcPts val="600"/>
              </a:spcAft>
              <a:buFont typeface="Wingdings" panose="05000000000000000000" pitchFamily="2" charset="2"/>
              <a:buChar char="§"/>
            </a:pPr>
            <a:endParaRPr lang="en-US" sz="1300" dirty="0"/>
          </a:p>
        </p:txBody>
      </p:sp>
      <p:sp>
        <p:nvSpPr>
          <p:cNvPr id="20" name="Rectangle 19"/>
          <p:cNvSpPr/>
          <p:nvPr/>
        </p:nvSpPr>
        <p:spPr>
          <a:xfrm>
            <a:off x="7389797" y="1778764"/>
            <a:ext cx="2117734" cy="3460947"/>
          </a:xfrm>
          <a:prstGeom prst="rect">
            <a:avLst/>
          </a:prstGeom>
        </p:spPr>
        <p:txBody>
          <a:bodyPr wrap="square">
            <a:spAutoFit/>
          </a:bodyPr>
          <a:lstStyle/>
          <a:p>
            <a:pPr marL="285750" lvl="1" indent="-285750" defTabSz="533400">
              <a:lnSpc>
                <a:spcPct val="90000"/>
              </a:lnSpc>
              <a:spcBef>
                <a:spcPts val="600"/>
              </a:spcBef>
              <a:spcAft>
                <a:spcPts val="600"/>
              </a:spcAft>
              <a:buFont typeface="Wingdings" panose="05000000000000000000" pitchFamily="2" charset="2"/>
              <a:buChar char="§"/>
            </a:pPr>
            <a:r>
              <a:rPr lang="en-US" sz="1300" dirty="0"/>
              <a:t>Significant </a:t>
            </a:r>
            <a:r>
              <a:rPr lang="en-US" sz="1300" dirty="0" smtClean="0"/>
              <a:t>effort </a:t>
            </a:r>
            <a:r>
              <a:rPr lang="en-US" sz="1300" dirty="0"/>
              <a:t>reduction at BI’s end through </a:t>
            </a:r>
            <a:r>
              <a:rPr lang="en-US" sz="1300" dirty="0" smtClean="0"/>
              <a:t>Process Optimization and Value Additions</a:t>
            </a:r>
            <a:endParaRPr lang="en-US" sz="1300" dirty="0"/>
          </a:p>
          <a:p>
            <a:pPr marL="285750" lvl="1" indent="-285750" defTabSz="533400">
              <a:lnSpc>
                <a:spcPct val="90000"/>
              </a:lnSpc>
              <a:spcBef>
                <a:spcPts val="600"/>
              </a:spcBef>
              <a:spcAft>
                <a:spcPts val="600"/>
              </a:spcAft>
              <a:buFont typeface="Wingdings" panose="05000000000000000000" pitchFamily="2" charset="2"/>
              <a:buChar char="§"/>
            </a:pPr>
            <a:r>
              <a:rPr lang="en-US" sz="1300" dirty="0"/>
              <a:t>Proactive Risk Assessment of BI application landscape to identify vulnerabilities and risks through TCS Rigor in Operation (RIO) initiative</a:t>
            </a:r>
          </a:p>
          <a:p>
            <a:pPr marL="285750" lvl="1" indent="-285750" defTabSz="533400">
              <a:lnSpc>
                <a:spcPct val="90000"/>
              </a:lnSpc>
              <a:spcBef>
                <a:spcPts val="600"/>
              </a:spcBef>
              <a:spcAft>
                <a:spcPts val="600"/>
              </a:spcAft>
              <a:buFont typeface="Wingdings" panose="05000000000000000000" pitchFamily="2" charset="2"/>
              <a:buChar char="§"/>
            </a:pPr>
            <a:r>
              <a:rPr lang="en-US" sz="1300" dirty="0"/>
              <a:t>Automation of various operational activities to avoid human error and improve operational efficiency</a:t>
            </a:r>
          </a:p>
        </p:txBody>
      </p:sp>
    </p:spTree>
    <p:extLst>
      <p:ext uri="{BB962C8B-B14F-4D97-AF65-F5344CB8AC3E}">
        <p14:creationId xmlns:p14="http://schemas.microsoft.com/office/powerpoint/2010/main" val="5250447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0" y="783771"/>
            <a:ext cx="12192000" cy="5535561"/>
          </a:xfrm>
          <a:prstGeom prst="rect">
            <a:avLst/>
          </a:prstGeom>
          <a:gradFill>
            <a:gsLst>
              <a:gs pos="0">
                <a:schemeClr val="bg1"/>
              </a:gs>
              <a:gs pos="100000">
                <a:schemeClr val="bg1">
                  <a:lumMod val="85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ounded Rectangle 66"/>
          <p:cNvSpPr/>
          <p:nvPr/>
        </p:nvSpPr>
        <p:spPr>
          <a:xfrm>
            <a:off x="134423" y="2829819"/>
            <a:ext cx="2693083" cy="893289"/>
          </a:xfrm>
          <a:prstGeom prst="roundRect">
            <a:avLst/>
          </a:prstGeom>
          <a:solidFill>
            <a:srgbClr val="D1ECF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ounded Rectangle 67"/>
          <p:cNvSpPr/>
          <p:nvPr/>
        </p:nvSpPr>
        <p:spPr>
          <a:xfrm>
            <a:off x="5256884" y="2829819"/>
            <a:ext cx="2384916" cy="893289"/>
          </a:xfrm>
          <a:prstGeom prst="roundRect">
            <a:avLst/>
          </a:prstGeom>
          <a:solidFill>
            <a:srgbClr val="D1ECF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ounded Rectangle 68"/>
          <p:cNvSpPr/>
          <p:nvPr/>
        </p:nvSpPr>
        <p:spPr>
          <a:xfrm>
            <a:off x="389687" y="4504871"/>
            <a:ext cx="2784908" cy="893289"/>
          </a:xfrm>
          <a:prstGeom prst="roundRect">
            <a:avLst/>
          </a:prstGeom>
          <a:solidFill>
            <a:srgbClr val="D1ECF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ounded Rectangle 69"/>
          <p:cNvSpPr/>
          <p:nvPr/>
        </p:nvSpPr>
        <p:spPr>
          <a:xfrm>
            <a:off x="4793689" y="4504871"/>
            <a:ext cx="2847057" cy="893289"/>
          </a:xfrm>
          <a:prstGeom prst="roundRect">
            <a:avLst/>
          </a:prstGeom>
          <a:solidFill>
            <a:srgbClr val="D1ECF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Donut 15"/>
          <p:cNvSpPr/>
          <p:nvPr/>
        </p:nvSpPr>
        <p:spPr>
          <a:xfrm>
            <a:off x="2118521" y="1849032"/>
            <a:ext cx="3674742" cy="3674742"/>
          </a:xfrm>
          <a:prstGeom prst="donut">
            <a:avLst>
              <a:gd name="adj" fmla="val 13774"/>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0" name="Rounded Rectangle 19"/>
          <p:cNvSpPr/>
          <p:nvPr/>
        </p:nvSpPr>
        <p:spPr>
          <a:xfrm>
            <a:off x="2769227" y="1072374"/>
            <a:ext cx="2384916" cy="893289"/>
          </a:xfrm>
          <a:prstGeom prst="roundRect">
            <a:avLst/>
          </a:prstGeom>
          <a:solidFill>
            <a:srgbClr val="D1ECF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vert="horz" wrap="square" lIns="91440" tIns="45720" rIns="91440" bIns="45720" rtlCol="0" anchor="ctr">
            <a:noAutofit/>
          </a:bodyPr>
          <a:lstStyle/>
          <a:p>
            <a:pPr defTabSz="1207282"/>
            <a:r>
              <a:rPr lang="en-US" sz="2400" dirty="0" smtClean="0">
                <a:solidFill>
                  <a:sysClr val="window" lastClr="FFFFFF"/>
                </a:solidFill>
                <a:latin typeface="Calibri" panose="020F0502020204030204" pitchFamily="34" charset="0"/>
              </a:rPr>
              <a:t>Service Integration and Continuous Improvement Framework</a:t>
            </a:r>
            <a:endParaRPr lang="de-DE" sz="2400" dirty="0">
              <a:latin typeface="Calibri" panose="020F0502020204030204" pitchFamily="34" charset="0"/>
            </a:endParaRPr>
          </a:p>
        </p:txBody>
      </p:sp>
      <p:sp>
        <p:nvSpPr>
          <p:cNvPr id="100" name="TextBox 99"/>
          <p:cNvSpPr txBox="1"/>
          <p:nvPr/>
        </p:nvSpPr>
        <p:spPr>
          <a:xfrm>
            <a:off x="614521" y="4624112"/>
            <a:ext cx="1697434" cy="646331"/>
          </a:xfrm>
          <a:prstGeom prst="rect">
            <a:avLst/>
          </a:prstGeom>
          <a:noFill/>
        </p:spPr>
        <p:txBody>
          <a:bodyPr wrap="square" rtlCol="0">
            <a:spAutoFit/>
          </a:bodyPr>
          <a:lstStyle/>
          <a:p>
            <a:pPr algn="ctr" defTabSz="914354">
              <a:defRPr/>
            </a:pPr>
            <a:r>
              <a:rPr lang="en-GB" sz="1200" dirty="0">
                <a:solidFill>
                  <a:srgbClr val="000000"/>
                </a:solidFill>
              </a:rPr>
              <a:t>Integrated knowledge management framework</a:t>
            </a:r>
            <a:endParaRPr lang="en-US" sz="1200" dirty="0">
              <a:solidFill>
                <a:srgbClr val="000000"/>
              </a:solidFill>
            </a:endParaRPr>
          </a:p>
        </p:txBody>
      </p:sp>
      <p:sp>
        <p:nvSpPr>
          <p:cNvPr id="64" name="TextBox 63"/>
          <p:cNvSpPr txBox="1"/>
          <p:nvPr/>
        </p:nvSpPr>
        <p:spPr>
          <a:xfrm>
            <a:off x="5502677" y="4624112"/>
            <a:ext cx="2085166" cy="646331"/>
          </a:xfrm>
          <a:prstGeom prst="rect">
            <a:avLst/>
          </a:prstGeom>
          <a:noFill/>
        </p:spPr>
        <p:txBody>
          <a:bodyPr wrap="square" rtlCol="0">
            <a:spAutoFit/>
          </a:bodyPr>
          <a:lstStyle/>
          <a:p>
            <a:pPr algn="ctr" defTabSz="914354">
              <a:defRPr/>
            </a:pPr>
            <a:r>
              <a:rPr lang="en-GB" sz="1200" dirty="0">
                <a:solidFill>
                  <a:srgbClr val="000000"/>
                </a:solidFill>
              </a:rPr>
              <a:t>Standardized communication </a:t>
            </a:r>
          </a:p>
          <a:p>
            <a:pPr algn="ctr" defTabSz="914354">
              <a:defRPr/>
            </a:pPr>
            <a:r>
              <a:rPr lang="en-GB" sz="1200" dirty="0">
                <a:solidFill>
                  <a:srgbClr val="000000"/>
                </a:solidFill>
              </a:rPr>
              <a:t>framework and well-defined roles and responsibilities</a:t>
            </a:r>
            <a:endParaRPr lang="en-US" sz="1200" dirty="0">
              <a:solidFill>
                <a:srgbClr val="000000"/>
              </a:solidFill>
            </a:endParaRPr>
          </a:p>
        </p:txBody>
      </p:sp>
      <p:sp>
        <p:nvSpPr>
          <p:cNvPr id="65" name="TextBox 64"/>
          <p:cNvSpPr txBox="1"/>
          <p:nvPr/>
        </p:nvSpPr>
        <p:spPr>
          <a:xfrm>
            <a:off x="6214046" y="2956466"/>
            <a:ext cx="1176901" cy="646332"/>
          </a:xfrm>
          <a:prstGeom prst="rect">
            <a:avLst/>
          </a:prstGeom>
          <a:noFill/>
        </p:spPr>
        <p:txBody>
          <a:bodyPr wrap="square" rtlCol="0">
            <a:spAutoFit/>
          </a:bodyPr>
          <a:lstStyle/>
          <a:p>
            <a:pPr algn="ctr" defTabSz="914354">
              <a:defRPr/>
            </a:pPr>
            <a:r>
              <a:rPr lang="en-GB" sz="1200" dirty="0">
                <a:solidFill>
                  <a:srgbClr val="000000"/>
                </a:solidFill>
              </a:rPr>
              <a:t>Standardization of operational processes</a:t>
            </a:r>
            <a:endParaRPr lang="en-US" sz="1200" dirty="0">
              <a:solidFill>
                <a:srgbClr val="000000"/>
              </a:solidFill>
            </a:endParaRPr>
          </a:p>
        </p:txBody>
      </p:sp>
      <p:sp>
        <p:nvSpPr>
          <p:cNvPr id="61" name="TextBox 60"/>
          <p:cNvSpPr txBox="1"/>
          <p:nvPr/>
        </p:nvSpPr>
        <p:spPr>
          <a:xfrm>
            <a:off x="100620" y="2989173"/>
            <a:ext cx="1909139" cy="646331"/>
          </a:xfrm>
          <a:prstGeom prst="rect">
            <a:avLst/>
          </a:prstGeom>
          <a:noFill/>
        </p:spPr>
        <p:txBody>
          <a:bodyPr wrap="square" rtlCol="0">
            <a:spAutoFit/>
          </a:bodyPr>
          <a:lstStyle/>
          <a:p>
            <a:pPr algn="ctr" defTabSz="914354">
              <a:defRPr/>
            </a:pPr>
            <a:r>
              <a:rPr lang="en-GB" sz="1200" dirty="0">
                <a:solidFill>
                  <a:srgbClr val="000000"/>
                </a:solidFill>
              </a:rPr>
              <a:t>Aligned and integrated governance structure within and across </a:t>
            </a:r>
            <a:r>
              <a:rPr lang="en-GB" sz="1200" dirty="0" smtClean="0">
                <a:solidFill>
                  <a:srgbClr val="000000"/>
                </a:solidFill>
              </a:rPr>
              <a:t>services</a:t>
            </a:r>
            <a:endParaRPr lang="en-US" sz="1200" dirty="0">
              <a:solidFill>
                <a:srgbClr val="000000"/>
              </a:solidFill>
            </a:endParaRPr>
          </a:p>
        </p:txBody>
      </p:sp>
      <p:sp>
        <p:nvSpPr>
          <p:cNvPr id="62" name="TextBox 61"/>
          <p:cNvSpPr txBox="1"/>
          <p:nvPr/>
        </p:nvSpPr>
        <p:spPr>
          <a:xfrm>
            <a:off x="2893172" y="1086967"/>
            <a:ext cx="2218608" cy="467436"/>
          </a:xfrm>
          <a:prstGeom prst="rect">
            <a:avLst/>
          </a:prstGeom>
          <a:noFill/>
        </p:spPr>
        <p:txBody>
          <a:bodyPr wrap="square" rtlCol="0">
            <a:spAutoFit/>
          </a:bodyPr>
          <a:lstStyle/>
          <a:p>
            <a:pPr algn="ctr" defTabSz="914354">
              <a:defRPr/>
            </a:pPr>
            <a:r>
              <a:rPr lang="en-GB" sz="1200" dirty="0">
                <a:solidFill>
                  <a:srgbClr val="000000"/>
                </a:solidFill>
              </a:rPr>
              <a:t>Integrated quality team and defined output quality standards</a:t>
            </a:r>
            <a:endParaRPr lang="en-US" sz="1200" dirty="0">
              <a:solidFill>
                <a:srgbClr val="000000"/>
              </a:solidFill>
            </a:endParaRPr>
          </a:p>
        </p:txBody>
      </p:sp>
      <p:sp>
        <p:nvSpPr>
          <p:cNvPr id="17" name="Rectangle 16"/>
          <p:cNvSpPr/>
          <p:nvPr/>
        </p:nvSpPr>
        <p:spPr>
          <a:xfrm>
            <a:off x="-214881" y="6198319"/>
            <a:ext cx="12192000" cy="42812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i="1" dirty="0">
              <a:solidFill>
                <a:prstClr val="black"/>
              </a:solidFill>
            </a:endParaRPr>
          </a:p>
        </p:txBody>
      </p:sp>
      <p:sp>
        <p:nvSpPr>
          <p:cNvPr id="22" name="Isosceles Triangle 21"/>
          <p:cNvSpPr/>
          <p:nvPr/>
        </p:nvSpPr>
        <p:spPr>
          <a:xfrm rot="5400000">
            <a:off x="5762375" y="3229775"/>
            <a:ext cx="4231088" cy="240486"/>
          </a:xfrm>
          <a:prstGeom prst="triangl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Freeform 38"/>
          <p:cNvSpPr/>
          <p:nvPr/>
        </p:nvSpPr>
        <p:spPr>
          <a:xfrm>
            <a:off x="3226002" y="2859790"/>
            <a:ext cx="1623925" cy="1507828"/>
          </a:xfrm>
          <a:custGeom>
            <a:avLst/>
            <a:gdLst>
              <a:gd name="connsiteX0" fmla="*/ 0 w 1253762"/>
              <a:gd name="connsiteY0" fmla="*/ 626881 h 1253762"/>
              <a:gd name="connsiteX1" fmla="*/ 626881 w 1253762"/>
              <a:gd name="connsiteY1" fmla="*/ 0 h 1253762"/>
              <a:gd name="connsiteX2" fmla="*/ 1253762 w 1253762"/>
              <a:gd name="connsiteY2" fmla="*/ 626881 h 1253762"/>
              <a:gd name="connsiteX3" fmla="*/ 626881 w 1253762"/>
              <a:gd name="connsiteY3" fmla="*/ 1253762 h 1253762"/>
              <a:gd name="connsiteX4" fmla="*/ 0 w 1253762"/>
              <a:gd name="connsiteY4" fmla="*/ 626881 h 125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762" h="1253762">
                <a:moveTo>
                  <a:pt x="0" y="626881"/>
                </a:moveTo>
                <a:cubicBezTo>
                  <a:pt x="0" y="280664"/>
                  <a:pt x="280664" y="0"/>
                  <a:pt x="626881" y="0"/>
                </a:cubicBezTo>
                <a:cubicBezTo>
                  <a:pt x="973098" y="0"/>
                  <a:pt x="1253762" y="280664"/>
                  <a:pt x="1253762" y="626881"/>
                </a:cubicBezTo>
                <a:cubicBezTo>
                  <a:pt x="1253762" y="973098"/>
                  <a:pt x="973098" y="1253762"/>
                  <a:pt x="626881" y="1253762"/>
                </a:cubicBezTo>
                <a:cubicBezTo>
                  <a:pt x="280664" y="1253762"/>
                  <a:pt x="0" y="973098"/>
                  <a:pt x="0" y="626881"/>
                </a:cubicBezTo>
                <a:close/>
              </a:path>
            </a:pathLst>
          </a:custGeom>
          <a:solidFill>
            <a:schemeClr val="tx2">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309" tIns="196309" rIns="196309" bIns="196309" numCol="1" spcCol="1270" anchor="ctr" anchorCtr="0">
            <a:noAutofit/>
          </a:bodyPr>
          <a:lstStyle/>
          <a:p>
            <a:pPr algn="ctr" defTabSz="444500">
              <a:lnSpc>
                <a:spcPct val="90000"/>
              </a:lnSpc>
              <a:spcBef>
                <a:spcPct val="0"/>
              </a:spcBef>
              <a:spcAft>
                <a:spcPct val="35000"/>
              </a:spcAft>
            </a:pPr>
            <a:r>
              <a:rPr lang="en-US" sz="1200" dirty="0" smtClean="0">
                <a:solidFill>
                  <a:prstClr val="white"/>
                </a:solidFill>
              </a:rPr>
              <a:t>Service Integration &amp; Continuous Improvement</a:t>
            </a:r>
            <a:endParaRPr lang="en-US" sz="1200" dirty="0">
              <a:solidFill>
                <a:prstClr val="white"/>
              </a:solidFill>
            </a:endParaRPr>
          </a:p>
        </p:txBody>
      </p:sp>
      <p:grpSp>
        <p:nvGrpSpPr>
          <p:cNvPr id="4" name="Group 3"/>
          <p:cNvGrpSpPr/>
          <p:nvPr/>
        </p:nvGrpSpPr>
        <p:grpSpPr>
          <a:xfrm>
            <a:off x="8113487" y="1072375"/>
            <a:ext cx="3848538" cy="4398170"/>
            <a:chOff x="8198117" y="1072375"/>
            <a:chExt cx="3763907" cy="4398170"/>
          </a:xfrm>
        </p:grpSpPr>
        <p:sp>
          <p:nvSpPr>
            <p:cNvPr id="43" name="Rounded Rectangle 42"/>
            <p:cNvSpPr/>
            <p:nvPr/>
          </p:nvSpPr>
          <p:spPr>
            <a:xfrm>
              <a:off x="8198117" y="1072375"/>
              <a:ext cx="3760513" cy="4398170"/>
            </a:xfrm>
            <a:prstGeom prst="roundRect">
              <a:avLst>
                <a:gd name="adj" fmla="val 3882"/>
              </a:avLst>
            </a:prstGeom>
            <a:solidFill>
              <a:schemeClr val="accent1">
                <a:lumMod val="5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8212665" y="1310584"/>
              <a:ext cx="3745965" cy="555988"/>
            </a:xfrm>
            <a:prstGeom prst="rect">
              <a:avLst/>
            </a:prstGeom>
            <a:gradFill flip="none" rotWithShape="1">
              <a:gsLst>
                <a:gs pos="0">
                  <a:srgbClr val="00B0F0"/>
                </a:gs>
                <a:gs pos="100000">
                  <a:schemeClr val="accent1">
                    <a:lumMod val="50000"/>
                  </a:scheme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Continuous improvements focused across multiple themes</a:t>
              </a:r>
            </a:p>
          </p:txBody>
        </p:sp>
        <p:grpSp>
          <p:nvGrpSpPr>
            <p:cNvPr id="3" name="Group 2"/>
            <p:cNvGrpSpPr/>
            <p:nvPr/>
          </p:nvGrpSpPr>
          <p:grpSpPr>
            <a:xfrm>
              <a:off x="8212665" y="2019760"/>
              <a:ext cx="3749359" cy="3225283"/>
              <a:chOff x="8238065" y="1855996"/>
              <a:chExt cx="3749359" cy="2175639"/>
            </a:xfrm>
          </p:grpSpPr>
          <p:sp>
            <p:nvSpPr>
              <p:cNvPr id="45" name="Rectangle 44"/>
              <p:cNvSpPr/>
              <p:nvPr/>
            </p:nvSpPr>
            <p:spPr>
              <a:xfrm>
                <a:off x="8238065" y="1855996"/>
                <a:ext cx="3749359" cy="67234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prstClr val="black"/>
                    </a:solidFill>
                    <a:cs typeface="Calibri" pitchFamily="34" charset="0"/>
                  </a:rPr>
                  <a:t>Productivity Improvements </a:t>
                </a:r>
              </a:p>
              <a:p>
                <a:pPr algn="ctr">
                  <a:defRPr/>
                </a:pPr>
                <a:r>
                  <a:rPr lang="en-US" sz="1400" dirty="0">
                    <a:solidFill>
                      <a:prstClr val="black"/>
                    </a:solidFill>
                    <a:cs typeface="Calibri" pitchFamily="34" charset="0"/>
                  </a:rPr>
                  <a:t>Through robust knowledge &amp; competency management, automations, optimal team utilization</a:t>
                </a:r>
              </a:p>
            </p:txBody>
          </p:sp>
          <p:sp>
            <p:nvSpPr>
              <p:cNvPr id="46" name="Rectangle 45"/>
              <p:cNvSpPr/>
              <p:nvPr/>
            </p:nvSpPr>
            <p:spPr>
              <a:xfrm>
                <a:off x="8238065" y="2611900"/>
                <a:ext cx="3749359" cy="672346"/>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smtClean="0">
                    <a:solidFill>
                      <a:prstClr val="black"/>
                    </a:solidFill>
                    <a:cs typeface="Calibri" pitchFamily="34" charset="0"/>
                  </a:rPr>
                  <a:t>Effort Optimization</a:t>
                </a:r>
                <a:endParaRPr lang="en-US" sz="1400" b="1" dirty="0">
                  <a:solidFill>
                    <a:prstClr val="black"/>
                  </a:solidFill>
                  <a:cs typeface="Calibri" pitchFamily="34" charset="0"/>
                </a:endParaRPr>
              </a:p>
              <a:p>
                <a:pPr algn="ctr">
                  <a:defRPr/>
                </a:pPr>
                <a:r>
                  <a:rPr lang="en-US" sz="1400" dirty="0">
                    <a:solidFill>
                      <a:prstClr val="black"/>
                    </a:solidFill>
                    <a:cs typeface="Calibri" pitchFamily="34" charset="0"/>
                  </a:rPr>
                  <a:t>Through Shift Left initiatives, synergies across services &amp; problem management initiatives</a:t>
                </a:r>
              </a:p>
            </p:txBody>
          </p:sp>
          <p:sp>
            <p:nvSpPr>
              <p:cNvPr id="47" name="Rectangle 46"/>
              <p:cNvSpPr/>
              <p:nvPr/>
            </p:nvSpPr>
            <p:spPr>
              <a:xfrm>
                <a:off x="8238065" y="3359289"/>
                <a:ext cx="3749359" cy="67234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kern="0" dirty="0">
                    <a:solidFill>
                      <a:prstClr val="black"/>
                    </a:solidFill>
                    <a:cs typeface="Calibri" pitchFamily="34" charset="0"/>
                  </a:rPr>
                  <a:t>Quality Enhancements </a:t>
                </a:r>
              </a:p>
              <a:p>
                <a:pPr algn="ctr">
                  <a:defRPr/>
                </a:pPr>
                <a:r>
                  <a:rPr lang="en-US" sz="1400" kern="0" dirty="0">
                    <a:solidFill>
                      <a:prstClr val="black"/>
                    </a:solidFill>
                    <a:cs typeface="Calibri" pitchFamily="34" charset="0"/>
                  </a:rPr>
                  <a:t>Through robust quality management framework, process harmonization &amp; usage of reusable assets</a:t>
                </a:r>
              </a:p>
            </p:txBody>
          </p:sp>
        </p:grpSp>
      </p:grpSp>
      <p:sp>
        <p:nvSpPr>
          <p:cNvPr id="49" name="Rectangle 48"/>
          <p:cNvSpPr/>
          <p:nvPr/>
        </p:nvSpPr>
        <p:spPr>
          <a:xfrm>
            <a:off x="0" y="5827722"/>
            <a:ext cx="12192000" cy="446421"/>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prstClr val="white"/>
                </a:solidFill>
              </a:rPr>
              <a:t>Engagement Management Office (EMO) aligns operations with 5 enablers of the Service  Integration  and Continuous Framework</a:t>
            </a:r>
          </a:p>
        </p:txBody>
      </p:sp>
      <p:sp>
        <p:nvSpPr>
          <p:cNvPr id="6" name="Freeform 5"/>
          <p:cNvSpPr/>
          <p:nvPr/>
        </p:nvSpPr>
        <p:spPr>
          <a:xfrm rot="5400000">
            <a:off x="3832405" y="2584902"/>
            <a:ext cx="334405" cy="423144"/>
          </a:xfrm>
          <a:custGeom>
            <a:avLst/>
            <a:gdLst>
              <a:gd name="connsiteX0" fmla="*/ 0 w 334405"/>
              <a:gd name="connsiteY0" fmla="*/ 84629 h 423144"/>
              <a:gd name="connsiteX1" fmla="*/ 167203 w 334405"/>
              <a:gd name="connsiteY1" fmla="*/ 84629 h 423144"/>
              <a:gd name="connsiteX2" fmla="*/ 167203 w 334405"/>
              <a:gd name="connsiteY2" fmla="*/ 0 h 423144"/>
              <a:gd name="connsiteX3" fmla="*/ 334405 w 334405"/>
              <a:gd name="connsiteY3" fmla="*/ 211572 h 423144"/>
              <a:gd name="connsiteX4" fmla="*/ 167203 w 334405"/>
              <a:gd name="connsiteY4" fmla="*/ 423144 h 423144"/>
              <a:gd name="connsiteX5" fmla="*/ 167203 w 334405"/>
              <a:gd name="connsiteY5" fmla="*/ 338515 h 423144"/>
              <a:gd name="connsiteX6" fmla="*/ 0 w 334405"/>
              <a:gd name="connsiteY6" fmla="*/ 338515 h 423144"/>
              <a:gd name="connsiteX7" fmla="*/ 0 w 334405"/>
              <a:gd name="connsiteY7" fmla="*/ 84629 h 42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05" h="423144">
                <a:moveTo>
                  <a:pt x="0" y="84629"/>
                </a:moveTo>
                <a:lnTo>
                  <a:pt x="167203" y="84629"/>
                </a:lnTo>
                <a:lnTo>
                  <a:pt x="167203" y="0"/>
                </a:lnTo>
                <a:lnTo>
                  <a:pt x="334405" y="211572"/>
                </a:lnTo>
                <a:lnTo>
                  <a:pt x="167203" y="423144"/>
                </a:lnTo>
                <a:lnTo>
                  <a:pt x="167203" y="338515"/>
                </a:lnTo>
                <a:lnTo>
                  <a:pt x="0" y="338515"/>
                </a:lnTo>
                <a:lnTo>
                  <a:pt x="0" y="84629"/>
                </a:lnTo>
                <a:close/>
              </a:path>
            </a:pathLst>
          </a:custGeom>
          <a:solidFill>
            <a:schemeClr val="tx2">
              <a:lumMod val="40000"/>
              <a:lumOff val="60000"/>
            </a:schemeClr>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 tIns="84628" rIns="100321" bIns="84629" numCol="1" spcCol="1270" anchor="ctr" anchorCtr="0">
            <a:noAutofit/>
          </a:bodyPr>
          <a:lstStyle/>
          <a:p>
            <a:pPr algn="ctr" defTabSz="400050">
              <a:lnSpc>
                <a:spcPct val="90000"/>
              </a:lnSpc>
              <a:spcBef>
                <a:spcPct val="0"/>
              </a:spcBef>
              <a:spcAft>
                <a:spcPct val="35000"/>
              </a:spcAft>
            </a:pPr>
            <a:endParaRPr lang="en-US" sz="900">
              <a:solidFill>
                <a:prstClr val="white"/>
              </a:solidFill>
            </a:endParaRPr>
          </a:p>
        </p:txBody>
      </p:sp>
      <p:sp>
        <p:nvSpPr>
          <p:cNvPr id="51" name="Freeform 50"/>
          <p:cNvSpPr/>
          <p:nvPr/>
        </p:nvSpPr>
        <p:spPr>
          <a:xfrm rot="1223414">
            <a:off x="3002242" y="3262806"/>
            <a:ext cx="334405" cy="423144"/>
          </a:xfrm>
          <a:custGeom>
            <a:avLst/>
            <a:gdLst>
              <a:gd name="connsiteX0" fmla="*/ 0 w 334405"/>
              <a:gd name="connsiteY0" fmla="*/ 84629 h 423144"/>
              <a:gd name="connsiteX1" fmla="*/ 167203 w 334405"/>
              <a:gd name="connsiteY1" fmla="*/ 84629 h 423144"/>
              <a:gd name="connsiteX2" fmla="*/ 167203 w 334405"/>
              <a:gd name="connsiteY2" fmla="*/ 0 h 423144"/>
              <a:gd name="connsiteX3" fmla="*/ 334405 w 334405"/>
              <a:gd name="connsiteY3" fmla="*/ 211572 h 423144"/>
              <a:gd name="connsiteX4" fmla="*/ 167203 w 334405"/>
              <a:gd name="connsiteY4" fmla="*/ 423144 h 423144"/>
              <a:gd name="connsiteX5" fmla="*/ 167203 w 334405"/>
              <a:gd name="connsiteY5" fmla="*/ 338515 h 423144"/>
              <a:gd name="connsiteX6" fmla="*/ 0 w 334405"/>
              <a:gd name="connsiteY6" fmla="*/ 338515 h 423144"/>
              <a:gd name="connsiteX7" fmla="*/ 0 w 334405"/>
              <a:gd name="connsiteY7" fmla="*/ 84629 h 42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05" h="423144">
                <a:moveTo>
                  <a:pt x="0" y="84629"/>
                </a:moveTo>
                <a:lnTo>
                  <a:pt x="167203" y="84629"/>
                </a:lnTo>
                <a:lnTo>
                  <a:pt x="167203" y="0"/>
                </a:lnTo>
                <a:lnTo>
                  <a:pt x="334405" y="211572"/>
                </a:lnTo>
                <a:lnTo>
                  <a:pt x="167203" y="423144"/>
                </a:lnTo>
                <a:lnTo>
                  <a:pt x="167203" y="338515"/>
                </a:lnTo>
                <a:lnTo>
                  <a:pt x="0" y="338515"/>
                </a:lnTo>
                <a:lnTo>
                  <a:pt x="0" y="84629"/>
                </a:lnTo>
                <a:close/>
              </a:path>
            </a:pathLst>
          </a:custGeom>
          <a:solidFill>
            <a:schemeClr val="tx2">
              <a:lumMod val="40000"/>
              <a:lumOff val="60000"/>
            </a:schemeClr>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 tIns="84628" rIns="100321" bIns="84629" numCol="1" spcCol="1270" anchor="ctr" anchorCtr="0">
            <a:noAutofit/>
          </a:bodyPr>
          <a:lstStyle/>
          <a:p>
            <a:pPr algn="ctr" defTabSz="400050">
              <a:lnSpc>
                <a:spcPct val="90000"/>
              </a:lnSpc>
              <a:spcBef>
                <a:spcPct val="0"/>
              </a:spcBef>
              <a:spcAft>
                <a:spcPct val="35000"/>
              </a:spcAft>
            </a:pPr>
            <a:endParaRPr lang="en-US" sz="900">
              <a:solidFill>
                <a:prstClr val="white"/>
              </a:solidFill>
            </a:endParaRPr>
          </a:p>
        </p:txBody>
      </p:sp>
      <p:sp>
        <p:nvSpPr>
          <p:cNvPr id="52" name="Freeform 51"/>
          <p:cNvSpPr/>
          <p:nvPr/>
        </p:nvSpPr>
        <p:spPr>
          <a:xfrm rot="18169810">
            <a:off x="3305722" y="4046593"/>
            <a:ext cx="334405" cy="423144"/>
          </a:xfrm>
          <a:custGeom>
            <a:avLst/>
            <a:gdLst>
              <a:gd name="connsiteX0" fmla="*/ 0 w 334405"/>
              <a:gd name="connsiteY0" fmla="*/ 84629 h 423144"/>
              <a:gd name="connsiteX1" fmla="*/ 167203 w 334405"/>
              <a:gd name="connsiteY1" fmla="*/ 84629 h 423144"/>
              <a:gd name="connsiteX2" fmla="*/ 167203 w 334405"/>
              <a:gd name="connsiteY2" fmla="*/ 0 h 423144"/>
              <a:gd name="connsiteX3" fmla="*/ 334405 w 334405"/>
              <a:gd name="connsiteY3" fmla="*/ 211572 h 423144"/>
              <a:gd name="connsiteX4" fmla="*/ 167203 w 334405"/>
              <a:gd name="connsiteY4" fmla="*/ 423144 h 423144"/>
              <a:gd name="connsiteX5" fmla="*/ 167203 w 334405"/>
              <a:gd name="connsiteY5" fmla="*/ 338515 h 423144"/>
              <a:gd name="connsiteX6" fmla="*/ 0 w 334405"/>
              <a:gd name="connsiteY6" fmla="*/ 338515 h 423144"/>
              <a:gd name="connsiteX7" fmla="*/ 0 w 334405"/>
              <a:gd name="connsiteY7" fmla="*/ 84629 h 42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05" h="423144">
                <a:moveTo>
                  <a:pt x="0" y="84629"/>
                </a:moveTo>
                <a:lnTo>
                  <a:pt x="167203" y="84629"/>
                </a:lnTo>
                <a:lnTo>
                  <a:pt x="167203" y="0"/>
                </a:lnTo>
                <a:lnTo>
                  <a:pt x="334405" y="211572"/>
                </a:lnTo>
                <a:lnTo>
                  <a:pt x="167203" y="423144"/>
                </a:lnTo>
                <a:lnTo>
                  <a:pt x="167203" y="338515"/>
                </a:lnTo>
                <a:lnTo>
                  <a:pt x="0" y="338515"/>
                </a:lnTo>
                <a:lnTo>
                  <a:pt x="0" y="84629"/>
                </a:lnTo>
                <a:close/>
              </a:path>
            </a:pathLst>
          </a:custGeom>
          <a:solidFill>
            <a:schemeClr val="tx2">
              <a:lumMod val="40000"/>
              <a:lumOff val="60000"/>
            </a:schemeClr>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 tIns="84628" rIns="100321" bIns="84629" numCol="1" spcCol="1270" anchor="ctr" anchorCtr="0">
            <a:noAutofit/>
          </a:bodyPr>
          <a:lstStyle/>
          <a:p>
            <a:pPr algn="ctr" defTabSz="400050">
              <a:lnSpc>
                <a:spcPct val="90000"/>
              </a:lnSpc>
              <a:spcBef>
                <a:spcPct val="0"/>
              </a:spcBef>
              <a:spcAft>
                <a:spcPct val="35000"/>
              </a:spcAft>
            </a:pPr>
            <a:endParaRPr lang="en-US" sz="900">
              <a:solidFill>
                <a:prstClr val="white"/>
              </a:solidFill>
            </a:endParaRPr>
          </a:p>
        </p:txBody>
      </p:sp>
      <p:sp>
        <p:nvSpPr>
          <p:cNvPr id="58" name="Freeform 57"/>
          <p:cNvSpPr/>
          <p:nvPr/>
        </p:nvSpPr>
        <p:spPr>
          <a:xfrm rot="14588170">
            <a:off x="4338925" y="4115856"/>
            <a:ext cx="334405" cy="423144"/>
          </a:xfrm>
          <a:custGeom>
            <a:avLst/>
            <a:gdLst>
              <a:gd name="connsiteX0" fmla="*/ 0 w 334405"/>
              <a:gd name="connsiteY0" fmla="*/ 84629 h 423144"/>
              <a:gd name="connsiteX1" fmla="*/ 167203 w 334405"/>
              <a:gd name="connsiteY1" fmla="*/ 84629 h 423144"/>
              <a:gd name="connsiteX2" fmla="*/ 167203 w 334405"/>
              <a:gd name="connsiteY2" fmla="*/ 0 h 423144"/>
              <a:gd name="connsiteX3" fmla="*/ 334405 w 334405"/>
              <a:gd name="connsiteY3" fmla="*/ 211572 h 423144"/>
              <a:gd name="connsiteX4" fmla="*/ 167203 w 334405"/>
              <a:gd name="connsiteY4" fmla="*/ 423144 h 423144"/>
              <a:gd name="connsiteX5" fmla="*/ 167203 w 334405"/>
              <a:gd name="connsiteY5" fmla="*/ 338515 h 423144"/>
              <a:gd name="connsiteX6" fmla="*/ 0 w 334405"/>
              <a:gd name="connsiteY6" fmla="*/ 338515 h 423144"/>
              <a:gd name="connsiteX7" fmla="*/ 0 w 334405"/>
              <a:gd name="connsiteY7" fmla="*/ 84629 h 42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05" h="423144">
                <a:moveTo>
                  <a:pt x="0" y="84629"/>
                </a:moveTo>
                <a:lnTo>
                  <a:pt x="167203" y="84629"/>
                </a:lnTo>
                <a:lnTo>
                  <a:pt x="167203" y="0"/>
                </a:lnTo>
                <a:lnTo>
                  <a:pt x="334405" y="211572"/>
                </a:lnTo>
                <a:lnTo>
                  <a:pt x="167203" y="423144"/>
                </a:lnTo>
                <a:lnTo>
                  <a:pt x="167203" y="338515"/>
                </a:lnTo>
                <a:lnTo>
                  <a:pt x="0" y="338515"/>
                </a:lnTo>
                <a:lnTo>
                  <a:pt x="0" y="84629"/>
                </a:lnTo>
                <a:close/>
              </a:path>
            </a:pathLst>
          </a:custGeom>
          <a:solidFill>
            <a:schemeClr val="tx2">
              <a:lumMod val="40000"/>
              <a:lumOff val="60000"/>
            </a:schemeClr>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 tIns="84628" rIns="100321" bIns="84629" numCol="1" spcCol="1270" anchor="ctr" anchorCtr="0">
            <a:noAutofit/>
          </a:bodyPr>
          <a:lstStyle/>
          <a:p>
            <a:pPr algn="ctr" defTabSz="400050">
              <a:lnSpc>
                <a:spcPct val="90000"/>
              </a:lnSpc>
              <a:spcBef>
                <a:spcPct val="0"/>
              </a:spcBef>
              <a:spcAft>
                <a:spcPct val="35000"/>
              </a:spcAft>
            </a:pPr>
            <a:endParaRPr lang="en-US" sz="900">
              <a:solidFill>
                <a:prstClr val="white"/>
              </a:solidFill>
            </a:endParaRPr>
          </a:p>
        </p:txBody>
      </p:sp>
      <p:sp>
        <p:nvSpPr>
          <p:cNvPr id="59" name="Freeform 58"/>
          <p:cNvSpPr/>
          <p:nvPr/>
        </p:nvSpPr>
        <p:spPr>
          <a:xfrm rot="9446224">
            <a:off x="4685280" y="3292926"/>
            <a:ext cx="334405" cy="423144"/>
          </a:xfrm>
          <a:custGeom>
            <a:avLst/>
            <a:gdLst>
              <a:gd name="connsiteX0" fmla="*/ 0 w 334405"/>
              <a:gd name="connsiteY0" fmla="*/ 84629 h 423144"/>
              <a:gd name="connsiteX1" fmla="*/ 167203 w 334405"/>
              <a:gd name="connsiteY1" fmla="*/ 84629 h 423144"/>
              <a:gd name="connsiteX2" fmla="*/ 167203 w 334405"/>
              <a:gd name="connsiteY2" fmla="*/ 0 h 423144"/>
              <a:gd name="connsiteX3" fmla="*/ 334405 w 334405"/>
              <a:gd name="connsiteY3" fmla="*/ 211572 h 423144"/>
              <a:gd name="connsiteX4" fmla="*/ 167203 w 334405"/>
              <a:gd name="connsiteY4" fmla="*/ 423144 h 423144"/>
              <a:gd name="connsiteX5" fmla="*/ 167203 w 334405"/>
              <a:gd name="connsiteY5" fmla="*/ 338515 h 423144"/>
              <a:gd name="connsiteX6" fmla="*/ 0 w 334405"/>
              <a:gd name="connsiteY6" fmla="*/ 338515 h 423144"/>
              <a:gd name="connsiteX7" fmla="*/ 0 w 334405"/>
              <a:gd name="connsiteY7" fmla="*/ 84629 h 42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05" h="423144">
                <a:moveTo>
                  <a:pt x="0" y="84629"/>
                </a:moveTo>
                <a:lnTo>
                  <a:pt x="167203" y="84629"/>
                </a:lnTo>
                <a:lnTo>
                  <a:pt x="167203" y="0"/>
                </a:lnTo>
                <a:lnTo>
                  <a:pt x="334405" y="211572"/>
                </a:lnTo>
                <a:lnTo>
                  <a:pt x="167203" y="423144"/>
                </a:lnTo>
                <a:lnTo>
                  <a:pt x="167203" y="338515"/>
                </a:lnTo>
                <a:lnTo>
                  <a:pt x="0" y="338515"/>
                </a:lnTo>
                <a:lnTo>
                  <a:pt x="0" y="84629"/>
                </a:lnTo>
                <a:close/>
              </a:path>
            </a:pathLst>
          </a:custGeom>
          <a:solidFill>
            <a:schemeClr val="tx2">
              <a:lumMod val="40000"/>
              <a:lumOff val="60000"/>
            </a:schemeClr>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spcFirstLastPara="0" vert="horz" wrap="square" lIns="-1" tIns="84628" rIns="100321" bIns="84629" numCol="1" spcCol="1270" anchor="ctr" anchorCtr="0">
            <a:noAutofit/>
          </a:bodyPr>
          <a:lstStyle/>
          <a:p>
            <a:pPr algn="ctr" defTabSz="400050">
              <a:lnSpc>
                <a:spcPct val="90000"/>
              </a:lnSpc>
              <a:spcBef>
                <a:spcPct val="0"/>
              </a:spcBef>
              <a:spcAft>
                <a:spcPct val="35000"/>
              </a:spcAft>
            </a:pPr>
            <a:endParaRPr lang="en-US" sz="900">
              <a:solidFill>
                <a:prstClr val="white"/>
              </a:solidFill>
            </a:endParaRPr>
          </a:p>
        </p:txBody>
      </p:sp>
      <p:sp>
        <p:nvSpPr>
          <p:cNvPr id="13" name="Freeform 12"/>
          <p:cNvSpPr/>
          <p:nvPr/>
        </p:nvSpPr>
        <p:spPr>
          <a:xfrm>
            <a:off x="1924173" y="2707080"/>
            <a:ext cx="1139784" cy="1139784"/>
          </a:xfrm>
          <a:custGeom>
            <a:avLst/>
            <a:gdLst>
              <a:gd name="connsiteX0" fmla="*/ 0 w 1253762"/>
              <a:gd name="connsiteY0" fmla="*/ 626881 h 1253762"/>
              <a:gd name="connsiteX1" fmla="*/ 626881 w 1253762"/>
              <a:gd name="connsiteY1" fmla="*/ 0 h 1253762"/>
              <a:gd name="connsiteX2" fmla="*/ 1253762 w 1253762"/>
              <a:gd name="connsiteY2" fmla="*/ 626881 h 1253762"/>
              <a:gd name="connsiteX3" fmla="*/ 626881 w 1253762"/>
              <a:gd name="connsiteY3" fmla="*/ 1253762 h 1253762"/>
              <a:gd name="connsiteX4" fmla="*/ 0 w 1253762"/>
              <a:gd name="connsiteY4" fmla="*/ 626881 h 125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762" h="1253762">
                <a:moveTo>
                  <a:pt x="0" y="626881"/>
                </a:moveTo>
                <a:cubicBezTo>
                  <a:pt x="0" y="280664"/>
                  <a:pt x="280664" y="0"/>
                  <a:pt x="626881" y="0"/>
                </a:cubicBezTo>
                <a:cubicBezTo>
                  <a:pt x="973098" y="0"/>
                  <a:pt x="1253762" y="280664"/>
                  <a:pt x="1253762" y="626881"/>
                </a:cubicBezTo>
                <a:cubicBezTo>
                  <a:pt x="1253762" y="973098"/>
                  <a:pt x="973098" y="1253762"/>
                  <a:pt x="626881" y="1253762"/>
                </a:cubicBezTo>
                <a:cubicBezTo>
                  <a:pt x="280664" y="1253762"/>
                  <a:pt x="0" y="973098"/>
                  <a:pt x="0" y="626881"/>
                </a:cubicBezTo>
                <a:close/>
              </a:path>
            </a:pathLst>
          </a:custGeom>
          <a:solidFill>
            <a:schemeClr val="accent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309" tIns="196309" rIns="196309" bIns="196309" numCol="1" spcCol="1270" anchor="ctr" anchorCtr="0">
            <a:noAutofit/>
          </a:bodyPr>
          <a:lstStyle/>
          <a:p>
            <a:pPr algn="ctr" defTabSz="444500">
              <a:lnSpc>
                <a:spcPct val="90000"/>
              </a:lnSpc>
              <a:spcBef>
                <a:spcPct val="0"/>
              </a:spcBef>
              <a:spcAft>
                <a:spcPct val="35000"/>
              </a:spcAft>
            </a:pPr>
            <a:endParaRPr lang="en-US" sz="1000" dirty="0">
              <a:solidFill>
                <a:prstClr val="white"/>
              </a:solidFill>
            </a:endParaRPr>
          </a:p>
        </p:txBody>
      </p:sp>
      <p:sp>
        <p:nvSpPr>
          <p:cNvPr id="55" name="Rectangle 54"/>
          <p:cNvSpPr/>
          <p:nvPr/>
        </p:nvSpPr>
        <p:spPr>
          <a:xfrm>
            <a:off x="2018742" y="3168468"/>
            <a:ext cx="950646" cy="258532"/>
          </a:xfrm>
          <a:prstGeom prst="rect">
            <a:avLst/>
          </a:prstGeom>
        </p:spPr>
        <p:txBody>
          <a:bodyPr wrap="none">
            <a:spAutoFit/>
          </a:bodyPr>
          <a:lstStyle/>
          <a:p>
            <a:pPr algn="ctr" defTabSz="444500">
              <a:lnSpc>
                <a:spcPct val="90000"/>
              </a:lnSpc>
              <a:spcBef>
                <a:spcPct val="0"/>
              </a:spcBef>
              <a:spcAft>
                <a:spcPct val="35000"/>
              </a:spcAft>
            </a:pPr>
            <a:r>
              <a:rPr lang="en-US" sz="1200" b="1" dirty="0">
                <a:ln/>
                <a:solidFill>
                  <a:prstClr val="white"/>
                </a:solidFill>
              </a:rPr>
              <a:t>Governance</a:t>
            </a:r>
            <a:endParaRPr lang="en-US" sz="1200" dirty="0">
              <a:solidFill>
                <a:prstClr val="white"/>
              </a:solidFill>
            </a:endParaRPr>
          </a:p>
        </p:txBody>
      </p:sp>
      <p:sp>
        <p:nvSpPr>
          <p:cNvPr id="7" name="Freeform 6"/>
          <p:cNvSpPr/>
          <p:nvPr/>
        </p:nvSpPr>
        <p:spPr>
          <a:xfrm>
            <a:off x="4948276" y="2686914"/>
            <a:ext cx="1139784" cy="1139784"/>
          </a:xfrm>
          <a:custGeom>
            <a:avLst/>
            <a:gdLst>
              <a:gd name="connsiteX0" fmla="*/ 0 w 1253762"/>
              <a:gd name="connsiteY0" fmla="*/ 626881 h 1253762"/>
              <a:gd name="connsiteX1" fmla="*/ 626881 w 1253762"/>
              <a:gd name="connsiteY1" fmla="*/ 0 h 1253762"/>
              <a:gd name="connsiteX2" fmla="*/ 1253762 w 1253762"/>
              <a:gd name="connsiteY2" fmla="*/ 626881 h 1253762"/>
              <a:gd name="connsiteX3" fmla="*/ 626881 w 1253762"/>
              <a:gd name="connsiteY3" fmla="*/ 1253762 h 1253762"/>
              <a:gd name="connsiteX4" fmla="*/ 0 w 1253762"/>
              <a:gd name="connsiteY4" fmla="*/ 626881 h 125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762" h="1253762">
                <a:moveTo>
                  <a:pt x="0" y="626881"/>
                </a:moveTo>
                <a:cubicBezTo>
                  <a:pt x="0" y="280664"/>
                  <a:pt x="280664" y="0"/>
                  <a:pt x="626881" y="0"/>
                </a:cubicBezTo>
                <a:cubicBezTo>
                  <a:pt x="973098" y="0"/>
                  <a:pt x="1253762" y="280664"/>
                  <a:pt x="1253762" y="626881"/>
                </a:cubicBezTo>
                <a:cubicBezTo>
                  <a:pt x="1253762" y="973098"/>
                  <a:pt x="973098" y="1253762"/>
                  <a:pt x="626881" y="1253762"/>
                </a:cubicBezTo>
                <a:cubicBezTo>
                  <a:pt x="280664" y="1253762"/>
                  <a:pt x="0" y="973098"/>
                  <a:pt x="0" y="626881"/>
                </a:cubicBezTo>
                <a:close/>
              </a:path>
            </a:pathLst>
          </a:custGeom>
          <a:solidFill>
            <a:schemeClr val="accent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309" tIns="196309" rIns="196309" bIns="196309" numCol="1" spcCol="1270" anchor="ctr" anchorCtr="0">
            <a:noAutofit/>
          </a:bodyPr>
          <a:lstStyle/>
          <a:p>
            <a:pPr algn="ctr" defTabSz="444500">
              <a:lnSpc>
                <a:spcPct val="90000"/>
              </a:lnSpc>
              <a:spcBef>
                <a:spcPct val="0"/>
              </a:spcBef>
              <a:spcAft>
                <a:spcPct val="35000"/>
              </a:spcAft>
            </a:pPr>
            <a:endParaRPr lang="en-US" sz="1000" dirty="0">
              <a:solidFill>
                <a:prstClr val="white"/>
              </a:solidFill>
            </a:endParaRPr>
          </a:p>
        </p:txBody>
      </p:sp>
      <p:sp>
        <p:nvSpPr>
          <p:cNvPr id="15" name="Rectangle 14"/>
          <p:cNvSpPr/>
          <p:nvPr/>
        </p:nvSpPr>
        <p:spPr>
          <a:xfrm>
            <a:off x="4978714" y="3012123"/>
            <a:ext cx="1052789" cy="720197"/>
          </a:xfrm>
          <a:prstGeom prst="rect">
            <a:avLst/>
          </a:prstGeom>
        </p:spPr>
        <p:txBody>
          <a:bodyPr wrap="none">
            <a:spAutoFit/>
          </a:bodyPr>
          <a:lstStyle/>
          <a:p>
            <a:pPr algn="ctr" defTabSz="444500">
              <a:lnSpc>
                <a:spcPct val="90000"/>
              </a:lnSpc>
              <a:spcBef>
                <a:spcPct val="0"/>
              </a:spcBef>
              <a:spcAft>
                <a:spcPct val="35000"/>
              </a:spcAft>
            </a:pPr>
            <a:r>
              <a:rPr lang="en-US" sz="1200" b="1" dirty="0" smtClean="0">
                <a:ln/>
                <a:solidFill>
                  <a:prstClr val="white"/>
                </a:solidFill>
              </a:rPr>
              <a:t>Process</a:t>
            </a:r>
          </a:p>
          <a:p>
            <a:pPr algn="ctr" defTabSz="444500">
              <a:lnSpc>
                <a:spcPct val="90000"/>
              </a:lnSpc>
              <a:spcBef>
                <a:spcPct val="0"/>
              </a:spcBef>
              <a:spcAft>
                <a:spcPct val="35000"/>
              </a:spcAft>
            </a:pPr>
            <a:r>
              <a:rPr lang="en-US" sz="1200" b="1" dirty="0" smtClean="0">
                <a:ln/>
                <a:solidFill>
                  <a:prstClr val="white"/>
                </a:solidFill>
              </a:rPr>
              <a:t> Optimization</a:t>
            </a:r>
          </a:p>
          <a:p>
            <a:pPr algn="ctr" defTabSz="444500">
              <a:lnSpc>
                <a:spcPct val="90000"/>
              </a:lnSpc>
              <a:spcBef>
                <a:spcPct val="0"/>
              </a:spcBef>
              <a:spcAft>
                <a:spcPct val="35000"/>
              </a:spcAft>
            </a:pPr>
            <a:endParaRPr lang="en-US" sz="1200" dirty="0">
              <a:solidFill>
                <a:prstClr val="white"/>
              </a:solidFill>
            </a:endParaRPr>
          </a:p>
        </p:txBody>
      </p:sp>
      <p:sp>
        <p:nvSpPr>
          <p:cNvPr id="11" name="Freeform 10"/>
          <p:cNvSpPr/>
          <p:nvPr/>
        </p:nvSpPr>
        <p:spPr>
          <a:xfrm>
            <a:off x="2509762" y="4302445"/>
            <a:ext cx="1139784" cy="1139784"/>
          </a:xfrm>
          <a:custGeom>
            <a:avLst/>
            <a:gdLst>
              <a:gd name="connsiteX0" fmla="*/ 0 w 1253762"/>
              <a:gd name="connsiteY0" fmla="*/ 626881 h 1253762"/>
              <a:gd name="connsiteX1" fmla="*/ 626881 w 1253762"/>
              <a:gd name="connsiteY1" fmla="*/ 0 h 1253762"/>
              <a:gd name="connsiteX2" fmla="*/ 1253762 w 1253762"/>
              <a:gd name="connsiteY2" fmla="*/ 626881 h 1253762"/>
              <a:gd name="connsiteX3" fmla="*/ 626881 w 1253762"/>
              <a:gd name="connsiteY3" fmla="*/ 1253762 h 1253762"/>
              <a:gd name="connsiteX4" fmla="*/ 0 w 1253762"/>
              <a:gd name="connsiteY4" fmla="*/ 626881 h 125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762" h="1253762">
                <a:moveTo>
                  <a:pt x="0" y="626881"/>
                </a:moveTo>
                <a:cubicBezTo>
                  <a:pt x="0" y="280664"/>
                  <a:pt x="280664" y="0"/>
                  <a:pt x="626881" y="0"/>
                </a:cubicBezTo>
                <a:cubicBezTo>
                  <a:pt x="973098" y="0"/>
                  <a:pt x="1253762" y="280664"/>
                  <a:pt x="1253762" y="626881"/>
                </a:cubicBezTo>
                <a:cubicBezTo>
                  <a:pt x="1253762" y="973098"/>
                  <a:pt x="973098" y="1253762"/>
                  <a:pt x="626881" y="1253762"/>
                </a:cubicBezTo>
                <a:cubicBezTo>
                  <a:pt x="280664" y="1253762"/>
                  <a:pt x="0" y="973098"/>
                  <a:pt x="0" y="626881"/>
                </a:cubicBezTo>
                <a:close/>
              </a:path>
            </a:pathLst>
          </a:custGeom>
          <a:solidFill>
            <a:schemeClr val="accent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309" tIns="196309" rIns="196309" bIns="196309" numCol="1" spcCol="1270" anchor="ctr" anchorCtr="0">
            <a:noAutofit/>
          </a:bodyPr>
          <a:lstStyle/>
          <a:p>
            <a:pPr algn="ctr" defTabSz="444500">
              <a:lnSpc>
                <a:spcPct val="90000"/>
              </a:lnSpc>
              <a:spcBef>
                <a:spcPct val="0"/>
              </a:spcBef>
              <a:spcAft>
                <a:spcPct val="35000"/>
              </a:spcAft>
            </a:pPr>
            <a:endParaRPr lang="en-US" sz="1000" dirty="0">
              <a:solidFill>
                <a:prstClr val="white"/>
              </a:solidFill>
            </a:endParaRPr>
          </a:p>
        </p:txBody>
      </p:sp>
      <p:sp>
        <p:nvSpPr>
          <p:cNvPr id="56" name="Rectangle 55"/>
          <p:cNvSpPr/>
          <p:nvPr/>
        </p:nvSpPr>
        <p:spPr>
          <a:xfrm>
            <a:off x="2572054" y="4642158"/>
            <a:ext cx="1039194" cy="489365"/>
          </a:xfrm>
          <a:prstGeom prst="rect">
            <a:avLst/>
          </a:prstGeom>
        </p:spPr>
        <p:txBody>
          <a:bodyPr wrap="none">
            <a:spAutoFit/>
          </a:bodyPr>
          <a:lstStyle/>
          <a:p>
            <a:pPr algn="ctr" defTabSz="444500">
              <a:lnSpc>
                <a:spcPct val="90000"/>
              </a:lnSpc>
              <a:spcBef>
                <a:spcPct val="0"/>
              </a:spcBef>
              <a:spcAft>
                <a:spcPct val="35000"/>
              </a:spcAft>
            </a:pPr>
            <a:r>
              <a:rPr lang="en-US" sz="1200" b="1" dirty="0">
                <a:ln/>
                <a:solidFill>
                  <a:prstClr val="white"/>
                </a:solidFill>
              </a:rPr>
              <a:t>Knowledge </a:t>
            </a:r>
            <a:endParaRPr lang="en-US" sz="1200" b="1" dirty="0" smtClean="0">
              <a:ln/>
              <a:solidFill>
                <a:prstClr val="white"/>
              </a:solidFill>
            </a:endParaRPr>
          </a:p>
          <a:p>
            <a:pPr algn="ctr" defTabSz="444500">
              <a:lnSpc>
                <a:spcPct val="90000"/>
              </a:lnSpc>
              <a:spcBef>
                <a:spcPct val="0"/>
              </a:spcBef>
              <a:spcAft>
                <a:spcPct val="35000"/>
              </a:spcAft>
            </a:pPr>
            <a:r>
              <a:rPr lang="en-US" sz="1200" b="1" dirty="0" smtClean="0">
                <a:ln/>
                <a:solidFill>
                  <a:prstClr val="white"/>
                </a:solidFill>
              </a:rPr>
              <a:t>Management</a:t>
            </a:r>
            <a:endParaRPr lang="en-US" sz="1200" dirty="0">
              <a:solidFill>
                <a:prstClr val="white"/>
              </a:solidFill>
            </a:endParaRPr>
          </a:p>
        </p:txBody>
      </p:sp>
      <p:sp>
        <p:nvSpPr>
          <p:cNvPr id="9" name="Freeform 8"/>
          <p:cNvSpPr/>
          <p:nvPr/>
        </p:nvSpPr>
        <p:spPr>
          <a:xfrm>
            <a:off x="4285183" y="4367618"/>
            <a:ext cx="1139784" cy="1139784"/>
          </a:xfrm>
          <a:custGeom>
            <a:avLst/>
            <a:gdLst>
              <a:gd name="connsiteX0" fmla="*/ 0 w 1253762"/>
              <a:gd name="connsiteY0" fmla="*/ 626881 h 1253762"/>
              <a:gd name="connsiteX1" fmla="*/ 626881 w 1253762"/>
              <a:gd name="connsiteY1" fmla="*/ 0 h 1253762"/>
              <a:gd name="connsiteX2" fmla="*/ 1253762 w 1253762"/>
              <a:gd name="connsiteY2" fmla="*/ 626881 h 1253762"/>
              <a:gd name="connsiteX3" fmla="*/ 626881 w 1253762"/>
              <a:gd name="connsiteY3" fmla="*/ 1253762 h 1253762"/>
              <a:gd name="connsiteX4" fmla="*/ 0 w 1253762"/>
              <a:gd name="connsiteY4" fmla="*/ 626881 h 125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762" h="1253762">
                <a:moveTo>
                  <a:pt x="0" y="626881"/>
                </a:moveTo>
                <a:cubicBezTo>
                  <a:pt x="0" y="280664"/>
                  <a:pt x="280664" y="0"/>
                  <a:pt x="626881" y="0"/>
                </a:cubicBezTo>
                <a:cubicBezTo>
                  <a:pt x="973098" y="0"/>
                  <a:pt x="1253762" y="280664"/>
                  <a:pt x="1253762" y="626881"/>
                </a:cubicBezTo>
                <a:cubicBezTo>
                  <a:pt x="1253762" y="973098"/>
                  <a:pt x="973098" y="1253762"/>
                  <a:pt x="626881" y="1253762"/>
                </a:cubicBezTo>
                <a:cubicBezTo>
                  <a:pt x="280664" y="1253762"/>
                  <a:pt x="0" y="973098"/>
                  <a:pt x="0" y="626881"/>
                </a:cubicBezTo>
                <a:close/>
              </a:path>
            </a:pathLst>
          </a:custGeom>
          <a:solidFill>
            <a:schemeClr val="accent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309" tIns="196309" rIns="196309" bIns="196309" numCol="1" spcCol="1270" anchor="ctr" anchorCtr="0">
            <a:noAutofit/>
          </a:bodyPr>
          <a:lstStyle/>
          <a:p>
            <a:pPr algn="ctr" defTabSz="444500">
              <a:lnSpc>
                <a:spcPct val="90000"/>
              </a:lnSpc>
              <a:spcBef>
                <a:spcPct val="0"/>
              </a:spcBef>
              <a:spcAft>
                <a:spcPct val="35000"/>
              </a:spcAft>
            </a:pPr>
            <a:endParaRPr lang="en-US" sz="1000" dirty="0">
              <a:solidFill>
                <a:prstClr val="white"/>
              </a:solidFill>
            </a:endParaRPr>
          </a:p>
        </p:txBody>
      </p:sp>
      <p:sp>
        <p:nvSpPr>
          <p:cNvPr id="57" name="Rectangle 56"/>
          <p:cNvSpPr/>
          <p:nvPr/>
        </p:nvSpPr>
        <p:spPr>
          <a:xfrm>
            <a:off x="4273819" y="4822747"/>
            <a:ext cx="1200265" cy="258532"/>
          </a:xfrm>
          <a:prstGeom prst="rect">
            <a:avLst/>
          </a:prstGeom>
        </p:spPr>
        <p:txBody>
          <a:bodyPr wrap="none">
            <a:spAutoFit/>
          </a:bodyPr>
          <a:lstStyle/>
          <a:p>
            <a:pPr algn="ctr" defTabSz="444500">
              <a:lnSpc>
                <a:spcPct val="90000"/>
              </a:lnSpc>
              <a:spcBef>
                <a:spcPct val="0"/>
              </a:spcBef>
              <a:spcAft>
                <a:spcPct val="35000"/>
              </a:spcAft>
            </a:pPr>
            <a:r>
              <a:rPr lang="en-US" sz="1200" b="1" dirty="0">
                <a:ln/>
                <a:solidFill>
                  <a:prstClr val="white"/>
                </a:solidFill>
              </a:rPr>
              <a:t>Communication</a:t>
            </a:r>
            <a:endParaRPr lang="en-US" sz="1200" dirty="0">
              <a:solidFill>
                <a:prstClr val="white"/>
              </a:solidFill>
            </a:endParaRPr>
          </a:p>
        </p:txBody>
      </p:sp>
      <p:sp>
        <p:nvSpPr>
          <p:cNvPr id="5" name="Freeform 4"/>
          <p:cNvSpPr/>
          <p:nvPr/>
        </p:nvSpPr>
        <p:spPr>
          <a:xfrm>
            <a:off x="3422533" y="1554403"/>
            <a:ext cx="1139784" cy="1139784"/>
          </a:xfrm>
          <a:custGeom>
            <a:avLst/>
            <a:gdLst>
              <a:gd name="connsiteX0" fmla="*/ 0 w 1253762"/>
              <a:gd name="connsiteY0" fmla="*/ 626881 h 1253762"/>
              <a:gd name="connsiteX1" fmla="*/ 626881 w 1253762"/>
              <a:gd name="connsiteY1" fmla="*/ 0 h 1253762"/>
              <a:gd name="connsiteX2" fmla="*/ 1253762 w 1253762"/>
              <a:gd name="connsiteY2" fmla="*/ 626881 h 1253762"/>
              <a:gd name="connsiteX3" fmla="*/ 626881 w 1253762"/>
              <a:gd name="connsiteY3" fmla="*/ 1253762 h 1253762"/>
              <a:gd name="connsiteX4" fmla="*/ 0 w 1253762"/>
              <a:gd name="connsiteY4" fmla="*/ 626881 h 125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762" h="1253762">
                <a:moveTo>
                  <a:pt x="0" y="626881"/>
                </a:moveTo>
                <a:cubicBezTo>
                  <a:pt x="0" y="280664"/>
                  <a:pt x="280664" y="0"/>
                  <a:pt x="626881" y="0"/>
                </a:cubicBezTo>
                <a:cubicBezTo>
                  <a:pt x="973098" y="0"/>
                  <a:pt x="1253762" y="280664"/>
                  <a:pt x="1253762" y="626881"/>
                </a:cubicBezTo>
                <a:cubicBezTo>
                  <a:pt x="1253762" y="973098"/>
                  <a:pt x="973098" y="1253762"/>
                  <a:pt x="626881" y="1253762"/>
                </a:cubicBezTo>
                <a:cubicBezTo>
                  <a:pt x="280664" y="1253762"/>
                  <a:pt x="0" y="973098"/>
                  <a:pt x="0" y="626881"/>
                </a:cubicBezTo>
                <a:close/>
              </a:path>
            </a:pathLst>
          </a:custGeom>
          <a:solidFill>
            <a:schemeClr val="accent1">
              <a:lumMod val="75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96309" tIns="196309" rIns="196309" bIns="196309" numCol="1" spcCol="1270" anchor="ctr" anchorCtr="0">
            <a:noAutofit/>
          </a:bodyPr>
          <a:lstStyle/>
          <a:p>
            <a:pPr algn="ctr" defTabSz="444500">
              <a:lnSpc>
                <a:spcPct val="90000"/>
              </a:lnSpc>
              <a:spcBef>
                <a:spcPct val="0"/>
              </a:spcBef>
              <a:spcAft>
                <a:spcPct val="35000"/>
              </a:spcAft>
            </a:pPr>
            <a:endParaRPr lang="en-US" sz="1000" dirty="0">
              <a:solidFill>
                <a:prstClr val="white"/>
              </a:solidFill>
            </a:endParaRPr>
          </a:p>
        </p:txBody>
      </p:sp>
      <p:sp>
        <p:nvSpPr>
          <p:cNvPr id="54" name="Rectangle 53"/>
          <p:cNvSpPr/>
          <p:nvPr/>
        </p:nvSpPr>
        <p:spPr>
          <a:xfrm>
            <a:off x="3471063" y="1849032"/>
            <a:ext cx="1039195" cy="489365"/>
          </a:xfrm>
          <a:prstGeom prst="rect">
            <a:avLst/>
          </a:prstGeom>
        </p:spPr>
        <p:txBody>
          <a:bodyPr wrap="none">
            <a:spAutoFit/>
          </a:bodyPr>
          <a:lstStyle/>
          <a:p>
            <a:pPr algn="ctr" defTabSz="444500">
              <a:lnSpc>
                <a:spcPct val="90000"/>
              </a:lnSpc>
              <a:spcBef>
                <a:spcPct val="0"/>
              </a:spcBef>
              <a:spcAft>
                <a:spcPct val="35000"/>
              </a:spcAft>
            </a:pPr>
            <a:r>
              <a:rPr lang="en-US" sz="1200" b="1" dirty="0">
                <a:ln/>
                <a:solidFill>
                  <a:prstClr val="white"/>
                </a:solidFill>
              </a:rPr>
              <a:t>Quality </a:t>
            </a:r>
            <a:endParaRPr lang="en-US" sz="1200" b="1" dirty="0" smtClean="0">
              <a:ln/>
              <a:solidFill>
                <a:prstClr val="white"/>
              </a:solidFill>
            </a:endParaRPr>
          </a:p>
          <a:p>
            <a:pPr algn="ctr" defTabSz="444500">
              <a:lnSpc>
                <a:spcPct val="90000"/>
              </a:lnSpc>
              <a:spcBef>
                <a:spcPct val="0"/>
              </a:spcBef>
              <a:spcAft>
                <a:spcPct val="35000"/>
              </a:spcAft>
            </a:pPr>
            <a:r>
              <a:rPr lang="en-US" sz="1200" b="1" dirty="0" smtClean="0">
                <a:ln/>
                <a:solidFill>
                  <a:prstClr val="white"/>
                </a:solidFill>
              </a:rPr>
              <a:t>Management</a:t>
            </a:r>
            <a:endParaRPr lang="en-US" sz="1200" dirty="0">
              <a:solidFill>
                <a:prstClr val="white"/>
              </a:solidFill>
            </a:endParaRPr>
          </a:p>
        </p:txBody>
      </p:sp>
    </p:spTree>
    <p:extLst>
      <p:ext uri="{BB962C8B-B14F-4D97-AF65-F5344CB8AC3E}">
        <p14:creationId xmlns:p14="http://schemas.microsoft.com/office/powerpoint/2010/main" val="2852917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2_Corp PPT Template 2014">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 id="{36F2B3D5-4D61-4259-AB92-D6D5D27EC6E5}" vid="{DC01D679-E038-4D56-83C0-1B228085716F}"/>
    </a:ext>
  </a:extLst>
</a:theme>
</file>

<file path=ppt/theme/theme2.xml><?xml version="1.0" encoding="utf-8"?>
<a:theme xmlns:a="http://schemas.openxmlformats.org/drawingml/2006/main" name="3_Corp PPT Template 2014">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 id="{36F2B3D5-4D61-4259-AB92-D6D5D27EC6E5}" vid="{DC01D679-E038-4D56-83C0-1B228085716F}"/>
    </a:ext>
  </a:extLst>
</a:theme>
</file>

<file path=ppt/theme/theme3.xml><?xml version="1.0" encoding="utf-8"?>
<a:theme xmlns:a="http://schemas.openxmlformats.org/drawingml/2006/main" name="1_Corp PPT Template 2015_16x9_Co-Branding">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_Co-Branding" id="{5EE02D02-286D-4B8A-9660-A4F4C24220ED}" vid="{D775EDB2-3A65-4471-B16B-AC15D66652C4}"/>
    </a:ext>
  </a:extLst>
</a:theme>
</file>

<file path=ppt/theme/theme4.xml><?xml version="1.0" encoding="utf-8"?>
<a:theme xmlns:a="http://schemas.openxmlformats.org/drawingml/2006/main" name="2_Corp PPT Template 2015_16x9_Co-Branding">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_Co-Branding" id="{5EE02D02-286D-4B8A-9660-A4F4C24220ED}" vid="{D775EDB2-3A65-4471-B16B-AC15D66652C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2356</TotalTime>
  <Words>6440</Words>
  <Application>Microsoft Office PowerPoint</Application>
  <PresentationFormat>Widescreen</PresentationFormat>
  <Paragraphs>1218</Paragraphs>
  <Slides>54</Slides>
  <Notes>2</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54</vt:i4>
      </vt:variant>
    </vt:vector>
  </HeadingPairs>
  <TitlesOfParts>
    <vt:vector size="72" baseType="lpstr">
      <vt:lpstr>Arial Unicode MS</vt:lpstr>
      <vt:lpstr>Microsoft YaHei</vt:lpstr>
      <vt:lpstr>SimSun</vt:lpstr>
      <vt:lpstr>Arial</vt:lpstr>
      <vt:lpstr>Calibiri</vt:lpstr>
      <vt:lpstr>Calibri</vt:lpstr>
      <vt:lpstr>Calibri Light</vt:lpstr>
      <vt:lpstr>Courier New</vt:lpstr>
      <vt:lpstr>メイリオ</vt:lpstr>
      <vt:lpstr>Myriad Pro</vt:lpstr>
      <vt:lpstr>Times New Roman</vt:lpstr>
      <vt:lpstr>Verdana</vt:lpstr>
      <vt:lpstr>Wingdings</vt:lpstr>
      <vt:lpstr>2_Corp PPT Template 2014</vt:lpstr>
      <vt:lpstr>3_Corp PPT Template 2014</vt:lpstr>
      <vt:lpstr>1_Corp PPT Template 2015_16x9_Co-Branding</vt:lpstr>
      <vt:lpstr>2_Corp PPT Template 2015_16x9_Co-Branding</vt:lpstr>
      <vt:lpstr>Worksheet</vt:lpstr>
      <vt:lpstr>PowerPoint Presentation</vt:lpstr>
      <vt:lpstr>Team with you</vt:lpstr>
      <vt:lpstr>Agenda</vt:lpstr>
      <vt:lpstr>TCS – CDSS </vt:lpstr>
      <vt:lpstr>Agenda</vt:lpstr>
      <vt:lpstr>TCS CDSS Journey</vt:lpstr>
      <vt:lpstr>Service Landscape - CDSS</vt:lpstr>
      <vt:lpstr>Key Highlights </vt:lpstr>
      <vt:lpstr>Service Integration and Continuous Improvement Framework</vt:lpstr>
      <vt:lpstr>Service Integration and Continuous Improvements – Key Instances</vt:lpstr>
      <vt:lpstr>PowerPoint Presentation</vt:lpstr>
      <vt:lpstr>BI -TCS CDM BPO </vt:lpstr>
      <vt:lpstr>Agenda</vt:lpstr>
      <vt:lpstr>Key Highlights: Delivery Overview- CDM</vt:lpstr>
      <vt:lpstr>Key Highlights: Delivery Overview- Other Projects</vt:lpstr>
      <vt:lpstr>Key Highlights- People Overview</vt:lpstr>
      <vt:lpstr>Performance Metrics</vt:lpstr>
      <vt:lpstr>Key Highlights: Statistical Programming</vt:lpstr>
      <vt:lpstr>Process Improvements- CDM</vt:lpstr>
      <vt:lpstr>PowerPoint Presentation</vt:lpstr>
      <vt:lpstr>Agenda</vt:lpstr>
      <vt:lpstr>TCS Life Sciences &amp; Healthcare Unit Profile</vt:lpstr>
      <vt:lpstr>Life Sciences – Broad Portfolio of Offerings</vt:lpstr>
      <vt:lpstr>Advanced Drug Development – ADD Platforms | Offerings</vt:lpstr>
      <vt:lpstr> Life Science BPS : Geared towards the Future…</vt:lpstr>
      <vt:lpstr> TCS BDM - Biostatistics and Statistical Programming &amp; Clinical Data Management Factsheet</vt:lpstr>
      <vt:lpstr>End to End BDM Service Offering</vt:lpstr>
      <vt:lpstr>Additional Tasks in Biostatistics &amp; Statistical Programming</vt:lpstr>
      <vt:lpstr>BDM – Selected Client Base</vt:lpstr>
      <vt:lpstr>BDM – Selected Client Base (Contd.)</vt:lpstr>
      <vt:lpstr>CDM | B&amp;SP Process Advantages</vt:lpstr>
      <vt:lpstr>Case Study 1 – Value Stream Map for Clinical data management</vt:lpstr>
      <vt:lpstr>Case Study 1 -  Driving  business value</vt:lpstr>
      <vt:lpstr>Case Study 3 - Biometrics synergy (CDM, SDTM, Statistical Programming)</vt:lpstr>
      <vt:lpstr>PowerPoint Presentation</vt:lpstr>
      <vt:lpstr>Current Cross Functional Synergy- BI</vt:lpstr>
      <vt:lpstr>Existing CDM CDSS Synergy</vt:lpstr>
      <vt:lpstr>Potential Synergy areas and Benefits – I</vt:lpstr>
      <vt:lpstr>Potential synergy areas and benefits - II</vt:lpstr>
      <vt:lpstr>Potential synergy areas and benefits - III</vt:lpstr>
      <vt:lpstr>Potential synergy areas and benefits - IV</vt:lpstr>
      <vt:lpstr>PowerPoint Presentation</vt:lpstr>
      <vt:lpstr>Clinical Research Industry | Metadata-Driven Needs</vt:lpstr>
      <vt:lpstr>MRT Platform | TCS Solution</vt:lpstr>
      <vt:lpstr>MRT Platform | BI iSTAMM Implementation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TCS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Kanika  Seth</dc:creator>
  <cp:lastModifiedBy>Vijay  Thukral</cp:lastModifiedBy>
  <cp:revision>211</cp:revision>
  <dcterms:created xsi:type="dcterms:W3CDTF">2017-07-24T09:15:47Z</dcterms:created>
  <dcterms:modified xsi:type="dcterms:W3CDTF">2017-09-27T08:33:51Z</dcterms:modified>
</cp:coreProperties>
</file>